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embeddings/oleObject1.bin" ContentType="application/vnd.openxmlformats-officedocument.oleObject"/>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809" r:id="rId2"/>
    <p:sldId id="557" r:id="rId3"/>
    <p:sldId id="794" r:id="rId4"/>
    <p:sldId id="563" r:id="rId5"/>
    <p:sldId id="568" r:id="rId6"/>
    <p:sldId id="570" r:id="rId7"/>
    <p:sldId id="571" r:id="rId8"/>
    <p:sldId id="575" r:id="rId9"/>
    <p:sldId id="577" r:id="rId10"/>
    <p:sldId id="578" r:id="rId11"/>
    <p:sldId id="796" r:id="rId12"/>
    <p:sldId id="581" r:id="rId13"/>
    <p:sldId id="587" r:id="rId14"/>
    <p:sldId id="606" r:id="rId15"/>
    <p:sldId id="596" r:id="rId16"/>
    <p:sldId id="717" r:id="rId17"/>
    <p:sldId id="597" r:id="rId18"/>
    <p:sldId id="593" r:id="rId19"/>
    <p:sldId id="592" r:id="rId20"/>
    <p:sldId id="594" r:id="rId21"/>
    <p:sldId id="720" r:id="rId22"/>
    <p:sldId id="598" r:id="rId23"/>
    <p:sldId id="599" r:id="rId24"/>
    <p:sldId id="595" r:id="rId25"/>
    <p:sldId id="721" r:id="rId26"/>
    <p:sldId id="608" r:id="rId27"/>
    <p:sldId id="722" r:id="rId28"/>
    <p:sldId id="821" r:id="rId29"/>
    <p:sldId id="584" r:id="rId30"/>
    <p:sldId id="612" r:id="rId31"/>
    <p:sldId id="613" r:id="rId32"/>
    <p:sldId id="614" r:id="rId33"/>
    <p:sldId id="615" r:id="rId34"/>
    <p:sldId id="768" r:id="rId35"/>
    <p:sldId id="617" r:id="rId36"/>
    <p:sldId id="616" r:id="rId37"/>
    <p:sldId id="713" r:id="rId38"/>
    <p:sldId id="825" r:id="rId39"/>
    <p:sldId id="620" r:id="rId40"/>
    <p:sldId id="618" r:id="rId41"/>
    <p:sldId id="623" r:id="rId42"/>
    <p:sldId id="622" r:id="rId43"/>
    <p:sldId id="626" r:id="rId44"/>
    <p:sldId id="769" r:id="rId45"/>
    <p:sldId id="628" r:id="rId46"/>
    <p:sldId id="763" r:id="rId47"/>
    <p:sldId id="630" r:id="rId48"/>
    <p:sldId id="764" r:id="rId49"/>
    <p:sldId id="629" r:id="rId50"/>
    <p:sldId id="627" r:id="rId51"/>
    <p:sldId id="631" r:id="rId52"/>
    <p:sldId id="689" r:id="rId53"/>
    <p:sldId id="690" r:id="rId54"/>
    <p:sldId id="643" r:id="rId55"/>
    <p:sldId id="656" r:id="rId56"/>
    <p:sldId id="819" r:id="rId57"/>
    <p:sldId id="632" r:id="rId58"/>
    <p:sldId id="820" r:id="rId59"/>
    <p:sldId id="692" r:id="rId60"/>
    <p:sldId id="633" r:id="rId61"/>
    <p:sldId id="723" r:id="rId62"/>
    <p:sldId id="755" r:id="rId63"/>
    <p:sldId id="756" r:id="rId64"/>
    <p:sldId id="766" r:id="rId65"/>
    <p:sldId id="758" r:id="rId66"/>
    <p:sldId id="753" r:id="rId67"/>
    <p:sldId id="752" r:id="rId68"/>
    <p:sldId id="754" r:id="rId69"/>
    <p:sldId id="779" r:id="rId70"/>
    <p:sldId id="792" r:id="rId71"/>
    <p:sldId id="788" r:id="rId72"/>
    <p:sldId id="793" r:id="rId73"/>
    <p:sldId id="790" r:id="rId74"/>
    <p:sldId id="791" r:id="rId75"/>
    <p:sldId id="815" r:id="rId76"/>
    <p:sldId id="678" r:id="rId77"/>
    <p:sldId id="677" r:id="rId78"/>
    <p:sldId id="676" r:id="rId79"/>
    <p:sldId id="679" r:id="rId80"/>
    <p:sldId id="824" r:id="rId81"/>
    <p:sldId id="583" r:id="rId82"/>
    <p:sldId id="642" r:id="rId83"/>
    <p:sldId id="773" r:id="rId84"/>
    <p:sldId id="770" r:id="rId85"/>
    <p:sldId id="682" r:id="rId86"/>
    <p:sldId id="647" r:id="rId87"/>
    <p:sldId id="814" r:id="rId88"/>
    <p:sldId id="810" r:id="rId89"/>
    <p:sldId id="638" r:id="rId90"/>
    <p:sldId id="811" r:id="rId91"/>
    <p:sldId id="813" r:id="rId92"/>
  </p:sldIdLst>
  <p:sldSz cx="9144000" cy="5143500" type="screen16x9"/>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 McAuley" initials="SM" lastIdx="20" clrIdx="0">
    <p:extLst/>
  </p:cmAuthor>
  <p:cmAuthor id="2" name="Windows 7 Enterprise SA x64" initials="W7ESx" lastIdx="1" clrIdx="1">
    <p:extLst/>
  </p:cmAuthor>
  <p:cmAuthor id="3" name="Stephen Hill" initials="" lastIdx="3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E01"/>
    <a:srgbClr val="FF9900"/>
    <a:srgbClr val="FFFFFF"/>
    <a:srgbClr val="92D050"/>
    <a:srgbClr val="FF2F2F"/>
    <a:srgbClr val="404040"/>
    <a:srgbClr val="3B3B3B"/>
    <a:srgbClr val="385D8A"/>
    <a:srgbClr val="FFECAF"/>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1" autoAdjust="0"/>
    <p:restoredTop sz="69706" autoAdjust="0"/>
  </p:normalViewPr>
  <p:slideViewPr>
    <p:cSldViewPr snapToGrid="0">
      <p:cViewPr>
        <p:scale>
          <a:sx n="150" d="100"/>
          <a:sy n="150" d="100"/>
        </p:scale>
        <p:origin x="-1112" y="-40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105" d="100"/>
          <a:sy n="105" d="100"/>
        </p:scale>
        <p:origin x="2652"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notesMaster" Target="notesMasters/notesMaster1.xml"/><Relationship Id="rId94" Type="http://schemas.openxmlformats.org/officeDocument/2006/relationships/printerSettings" Target="printerSettings/printerSettings1.bin"/><Relationship Id="rId95" Type="http://schemas.openxmlformats.org/officeDocument/2006/relationships/commentAuthors" Target="commentAuthors.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F0E200-1837-4607-975D-BDF86F6D5171}" type="datetimeFigureOut">
              <a:rPr lang="sv-SE" smtClean="0"/>
              <a:pPr/>
              <a:t>14-10-22</a:t>
            </a:fld>
            <a:endParaRPr lang="sv-SE"/>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EBF61-9EA7-4AB3-BBFE-F53F270FE30A}" type="slidenum">
              <a:rPr lang="sv-SE" smtClean="0"/>
              <a:pPr/>
              <a:t>‹#›</a:t>
            </a:fld>
            <a:endParaRPr lang="sv-SE"/>
          </a:p>
        </p:txBody>
      </p:sp>
    </p:spTree>
    <p:extLst>
      <p:ext uri="{BB962C8B-B14F-4D97-AF65-F5344CB8AC3E}">
        <p14:creationId xmlns:p14="http://schemas.microsoft.com/office/powerpoint/2010/main" val="639195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Hi everyone, my name is </a:t>
            </a:r>
            <a:r>
              <a:rPr lang="en-US" noProof="0" dirty="0" err="1" smtClean="0"/>
              <a:t>Sébastien</a:t>
            </a:r>
            <a:r>
              <a:rPr lang="en-US" noProof="0" dirty="0" smtClean="0"/>
              <a:t> </a:t>
            </a:r>
            <a:r>
              <a:rPr lang="en-US" noProof="0" dirty="0" err="1" smtClean="0"/>
              <a:t>Lagarde</a:t>
            </a:r>
            <a:r>
              <a:rPr lang="en-US" noProof="0" dirty="0" smtClean="0"/>
              <a:t> and, together with Charles de </a:t>
            </a:r>
            <a:r>
              <a:rPr lang="en-US" noProof="0" dirty="0" err="1" smtClean="0"/>
              <a:t>Rousiers</a:t>
            </a:r>
            <a:r>
              <a:rPr lang="en-US" noProof="0" dirty="0" smtClean="0"/>
              <a:t>, we will be presenting our work on moving the Frostbite engine to Physically Based Rendering (PBR).</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a:t>
            </a:fld>
            <a:endParaRPr lang="sv-SE"/>
          </a:p>
        </p:txBody>
      </p:sp>
    </p:spTree>
    <p:extLst>
      <p:ext uri="{BB962C8B-B14F-4D97-AF65-F5344CB8AC3E}">
        <p14:creationId xmlns:p14="http://schemas.microsoft.com/office/powerpoint/2010/main" val="34975589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camera.</a:t>
            </a:r>
          </a:p>
          <a:p>
            <a:endParaRPr lang="en-US" dirty="0" smtClean="0"/>
          </a:p>
          <a:p>
            <a:r>
              <a:rPr lang="en-US" dirty="0" smtClean="0"/>
              <a:t>But before talking about these components, </a:t>
            </a:r>
            <a:r>
              <a:rPr lang="en-US" baseline="0" dirty="0" smtClean="0"/>
              <a:t>the first thing to do when working with PBR is to develop…</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10</a:t>
            </a:fld>
            <a:endParaRPr lang="sv-SE"/>
          </a:p>
        </p:txBody>
      </p:sp>
    </p:spTree>
    <p:extLst>
      <p:ext uri="{BB962C8B-B14F-4D97-AF65-F5344CB8AC3E}">
        <p14:creationId xmlns:p14="http://schemas.microsoft.com/office/powerpoint/2010/main" val="3151302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reference framework. </a:t>
            </a:r>
          </a:p>
          <a:p>
            <a:endParaRPr lang="en-US" baseline="0" dirty="0" smtClean="0"/>
          </a:p>
          <a:p>
            <a:r>
              <a:rPr lang="en-US" baseline="0" dirty="0" smtClean="0"/>
              <a:t>From the beginning, we tried to find a way to compare our results.</a:t>
            </a:r>
          </a:p>
          <a:p>
            <a:r>
              <a:rPr lang="en-US" baseline="0" dirty="0" smtClean="0"/>
              <a:t>We built an exporter from Frostbite to Mitsuba, which is an offline path tracer.</a:t>
            </a:r>
          </a:p>
          <a:p>
            <a:r>
              <a:rPr lang="en-US" baseline="0" dirty="0" smtClean="0"/>
              <a:t>But the </a:t>
            </a:r>
            <a:r>
              <a:rPr lang="en-US" baseline="0" noProof="0" dirty="0" smtClean="0"/>
              <a:t>process</a:t>
            </a:r>
            <a:r>
              <a:rPr lang="en-US" baseline="0" dirty="0" smtClean="0"/>
              <a:t> was too slow. So, to rapidly validate our rendering, we have built an in-engine reference mode.</a:t>
            </a:r>
          </a:p>
        </p:txBody>
      </p:sp>
      <p:sp>
        <p:nvSpPr>
          <p:cNvPr id="4" name="Slide Number Placeholder 3"/>
          <p:cNvSpPr>
            <a:spLocks noGrp="1"/>
          </p:cNvSpPr>
          <p:nvPr>
            <p:ph type="sldNum" sz="quarter" idx="10"/>
          </p:nvPr>
        </p:nvSpPr>
        <p:spPr/>
        <p:txBody>
          <a:bodyPr/>
          <a:lstStyle/>
          <a:p>
            <a:fld id="{564EBF61-9EA7-4AB3-BBFE-F53F270FE30A}" type="slidenum">
              <a:rPr lang="sv-SE" smtClean="0"/>
              <a:pPr/>
              <a:t>11</a:t>
            </a:fld>
            <a:endParaRPr lang="sv-SE"/>
          </a:p>
        </p:txBody>
      </p:sp>
    </p:spTree>
    <p:extLst>
      <p:ext uri="{BB962C8B-B14F-4D97-AF65-F5344CB8AC3E}">
        <p14:creationId xmlns:p14="http://schemas.microsoft.com/office/powerpoint/2010/main" val="2152674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materials…</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12</a:t>
            </a:fld>
            <a:endParaRPr lang="sv-SE"/>
          </a:p>
        </p:txBody>
      </p:sp>
    </p:spTree>
    <p:extLst>
      <p:ext uri="{BB962C8B-B14F-4D97-AF65-F5344CB8AC3E}">
        <p14:creationId xmlns:p14="http://schemas.microsoft.com/office/powerpoint/2010/main" val="114724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smtClean="0"/>
              <a:t>Our standard material is composed of a diffuse term and a specular term – nothing new there. It allows us to represent 80% of our cases.</a:t>
            </a:r>
          </a:p>
          <a:p>
            <a:endParaRPr lang="en-US" baseline="0" noProof="0" dirty="0" smtClean="0"/>
          </a:p>
          <a:p>
            <a:r>
              <a:rPr lang="en-US" baseline="0" noProof="0" dirty="0" smtClean="0"/>
              <a:t>We support other kinds of material through additional BRDFs – such as clear coating or subsurface scattering – but we will not discuss them here.</a:t>
            </a:r>
          </a:p>
        </p:txBody>
      </p:sp>
      <p:sp>
        <p:nvSpPr>
          <p:cNvPr id="4" name="Slide Number Placeholder 3"/>
          <p:cNvSpPr>
            <a:spLocks noGrp="1"/>
          </p:cNvSpPr>
          <p:nvPr>
            <p:ph type="sldNum" sz="quarter" idx="10"/>
          </p:nvPr>
        </p:nvSpPr>
        <p:spPr/>
        <p:txBody>
          <a:bodyPr/>
          <a:lstStyle/>
          <a:p>
            <a:fld id="{564EBF61-9EA7-4AB3-BBFE-F53F270FE30A}" type="slidenum">
              <a:rPr lang="sv-SE" smtClean="0"/>
              <a:pPr/>
              <a:t>13</a:t>
            </a:fld>
            <a:endParaRPr lang="sv-SE"/>
          </a:p>
        </p:txBody>
      </p:sp>
    </p:spTree>
    <p:extLst>
      <p:ext uri="{BB962C8B-B14F-4D97-AF65-F5344CB8AC3E}">
        <p14:creationId xmlns:p14="http://schemas.microsoft.com/office/powerpoint/2010/main" val="1632112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specular</a:t>
            </a:r>
            <a:r>
              <a:rPr lang="en-US" baseline="0" dirty="0" smtClean="0"/>
              <a:t> term is a traditional </a:t>
            </a:r>
            <a:r>
              <a:rPr lang="en-US" baseline="0" dirty="0" err="1" smtClean="0"/>
              <a:t>microfacet</a:t>
            </a:r>
            <a:r>
              <a:rPr lang="en-US" baseline="0" dirty="0" smtClean="0"/>
              <a:t> model, using </a:t>
            </a:r>
            <a:r>
              <a:rPr lang="en-US" baseline="0" dirty="0" err="1" smtClean="0"/>
              <a:t>Schlick’s</a:t>
            </a:r>
            <a:r>
              <a:rPr lang="en-US" baseline="0" dirty="0" smtClean="0"/>
              <a:t> approximation of the Fresnel function, and the GGX Normal Distribution Function (NDF).</a:t>
            </a:r>
          </a:p>
          <a:p>
            <a:endParaRPr lang="en-US" baseline="0" dirty="0" smtClean="0"/>
          </a:p>
          <a:p>
            <a:r>
              <a:rPr lang="en-US" baseline="0" dirty="0" smtClean="0"/>
              <a:t>One small deviation from common practice is the geometric term, which does not use the regular (uncorrelated) Smith function. Instead we use a height-correlated version, as it is “theoretically” more correct – see Eric </a:t>
            </a:r>
            <a:r>
              <a:rPr lang="en-US" baseline="0" dirty="0" err="1" smtClean="0"/>
              <a:t>Heitz</a:t>
            </a:r>
            <a:r>
              <a:rPr lang="en-US" baseline="0" dirty="0" smtClean="0"/>
              <a:t>’ course notes for a thorough discussion.</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14</a:t>
            </a:fld>
            <a:endParaRPr lang="sv-SE"/>
          </a:p>
        </p:txBody>
      </p:sp>
    </p:spTree>
    <p:extLst>
      <p:ext uri="{BB962C8B-B14F-4D97-AF65-F5344CB8AC3E}">
        <p14:creationId xmlns:p14="http://schemas.microsoft.com/office/powerpoint/2010/main" val="1462657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simple comparison. First the </a:t>
            </a:r>
            <a:r>
              <a:rPr lang="en-US" baseline="0" dirty="0" smtClean="0"/>
              <a:t>uncorrelated </a:t>
            </a:r>
            <a:r>
              <a:rPr lang="en-US" dirty="0" smtClean="0"/>
              <a:t>Smith G term</a:t>
            </a:r>
            <a:r>
              <a:rPr lang="en-US" baseline="0" dirty="0" smtClean="0"/>
              <a:t>, for </a:t>
            </a:r>
            <a:r>
              <a:rPr lang="en-US" dirty="0" smtClean="0"/>
              <a:t>a</a:t>
            </a:r>
            <a:r>
              <a:rPr lang="en-US" baseline="0" dirty="0" smtClean="0"/>
              <a:t> dielectric material with black diffuse (top) and a metal material (bottom).</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15</a:t>
            </a:fld>
            <a:endParaRPr lang="sv-SE"/>
          </a:p>
        </p:txBody>
      </p:sp>
    </p:spTree>
    <p:extLst>
      <p:ext uri="{BB962C8B-B14F-4D97-AF65-F5344CB8AC3E}">
        <p14:creationId xmlns:p14="http://schemas.microsoft.com/office/powerpoint/2010/main" val="6404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here the height correlated version. The</a:t>
            </a:r>
            <a:r>
              <a:rPr lang="en-US" baseline="0" dirty="0" smtClean="0"/>
              <a:t> difference is subtle but noticeable for high roughness values (on the right).</a:t>
            </a:r>
            <a:endParaRPr lang="sv-SE" dirty="0" smtClean="0"/>
          </a:p>
          <a:p>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16</a:t>
            </a:fld>
            <a:endParaRPr lang="sv-SE"/>
          </a:p>
        </p:txBody>
      </p:sp>
    </p:spTree>
    <p:extLst>
      <p:ext uri="{BB962C8B-B14F-4D97-AF65-F5344CB8AC3E}">
        <p14:creationId xmlns:p14="http://schemas.microsoft.com/office/powerpoint/2010/main" val="2812748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side-by-side comparison for high roughness.</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17</a:t>
            </a:fld>
            <a:endParaRPr lang="sv-SE"/>
          </a:p>
        </p:txBody>
      </p:sp>
    </p:spTree>
    <p:extLst>
      <p:ext uri="{BB962C8B-B14F-4D97-AF65-F5344CB8AC3E}">
        <p14:creationId xmlns:p14="http://schemas.microsoft.com/office/powerpoint/2010/main" val="1185156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diffuse term, we wanted to couple the roughness of the specular term and the one from the diffuse term. We also wanted to get retro-reflective behavior when the roughness is high.</a:t>
            </a:r>
          </a:p>
          <a:p>
            <a:endParaRPr lang="en-US" dirty="0" smtClean="0"/>
          </a:p>
          <a:p>
            <a:r>
              <a:rPr lang="en-US" dirty="0" smtClean="0"/>
              <a:t>We have investigated proper derivations from the GGX distribution as [Gotanda14], but we went for Disney’s diffuse model (from [Burley12]) as it is simple and good enough.</a:t>
            </a:r>
          </a:p>
          <a:p>
            <a:endParaRPr lang="en-US" dirty="0" smtClean="0"/>
          </a:p>
        </p:txBody>
      </p:sp>
      <p:sp>
        <p:nvSpPr>
          <p:cNvPr id="4" name="Slide Number Placeholder 3"/>
          <p:cNvSpPr>
            <a:spLocks noGrp="1"/>
          </p:cNvSpPr>
          <p:nvPr>
            <p:ph type="sldNum" sz="quarter" idx="10"/>
          </p:nvPr>
        </p:nvSpPr>
        <p:spPr/>
        <p:txBody>
          <a:bodyPr/>
          <a:lstStyle/>
          <a:p>
            <a:fld id="{564EBF61-9EA7-4AB3-BBFE-F53F270FE30A}" type="slidenum">
              <a:rPr lang="sv-SE" smtClean="0"/>
              <a:pPr/>
              <a:t>18</a:t>
            </a:fld>
            <a:endParaRPr lang="sv-SE"/>
          </a:p>
        </p:txBody>
      </p:sp>
    </p:spTree>
    <p:extLst>
      <p:ext uri="{BB962C8B-B14F-4D97-AF65-F5344CB8AC3E}">
        <p14:creationId xmlns:p14="http://schemas.microsoft.com/office/powerpoint/2010/main" val="2033635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quick reminder of Disney’s diffuse model, here is a comparison. This is </a:t>
            </a:r>
            <a:r>
              <a:rPr lang="en-US" dirty="0" err="1" smtClean="0"/>
              <a:t>Lambertian</a:t>
            </a:r>
            <a:r>
              <a:rPr lang="en-US" dirty="0" smtClean="0"/>
              <a:t> diffuse, which is the same for all roughness values.</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19</a:t>
            </a:fld>
            <a:endParaRPr lang="sv-SE"/>
          </a:p>
        </p:txBody>
      </p:sp>
    </p:spTree>
    <p:extLst>
      <p:ext uri="{BB962C8B-B14F-4D97-AF65-F5344CB8AC3E}">
        <p14:creationId xmlns:p14="http://schemas.microsoft.com/office/powerpoint/2010/main" val="3480763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smtClean="0"/>
              <a:t>First, I would like to mention that this work has been made possible thanks to many people – not just within the Frostbite team, but also from the global rendering community.</a:t>
            </a:r>
          </a:p>
          <a:p>
            <a:endParaRPr lang="en-US" baseline="0" noProof="0" dirty="0" smtClean="0"/>
          </a:p>
          <a:p>
            <a:r>
              <a:rPr lang="en-US" baseline="0" noProof="0" dirty="0" smtClean="0"/>
              <a:t>Our base implementation follows the state of the art for PBR, as most other engines are doing it.</a:t>
            </a:r>
          </a:p>
          <a:p>
            <a:endParaRPr lang="en-US" baseline="0" noProof="0" dirty="0" smtClean="0"/>
          </a:p>
          <a:p>
            <a:r>
              <a:rPr lang="en-US" baseline="0" noProof="0" dirty="0" smtClean="0"/>
              <a:t>We have also made some small quality improvements</a:t>
            </a:r>
            <a:r>
              <a:rPr lang="sv-SE" baseline="0" dirty="0" smtClean="0"/>
              <a:t>.</a:t>
            </a:r>
          </a:p>
        </p:txBody>
      </p:sp>
      <p:sp>
        <p:nvSpPr>
          <p:cNvPr id="4" name="Slide Number Placeholder 3"/>
          <p:cNvSpPr>
            <a:spLocks noGrp="1"/>
          </p:cNvSpPr>
          <p:nvPr>
            <p:ph type="sldNum" sz="quarter" idx="10"/>
          </p:nvPr>
        </p:nvSpPr>
        <p:spPr/>
        <p:txBody>
          <a:bodyPr/>
          <a:lstStyle/>
          <a:p>
            <a:fld id="{564EBF61-9EA7-4AB3-BBFE-F53F270FE30A}" type="slidenum">
              <a:rPr lang="sv-SE" smtClean="0"/>
              <a:pPr/>
              <a:t>2</a:t>
            </a:fld>
            <a:endParaRPr lang="sv-SE"/>
          </a:p>
        </p:txBody>
      </p:sp>
    </p:spTree>
    <p:extLst>
      <p:ext uri="{BB962C8B-B14F-4D97-AF65-F5344CB8AC3E}">
        <p14:creationId xmlns:p14="http://schemas.microsoft.com/office/powerpoint/2010/main" val="3969717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Disney’s diffuse, which is a bit darker</a:t>
            </a:r>
            <a:r>
              <a:rPr lang="en-US" baseline="0" dirty="0" smtClean="0"/>
              <a:t> at low roughness, and brighter at high roughness. Subtle, but it can make a difference.</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20</a:t>
            </a:fld>
            <a:endParaRPr lang="sv-SE"/>
          </a:p>
        </p:txBody>
      </p:sp>
    </p:spTree>
    <p:extLst>
      <p:ext uri="{BB962C8B-B14F-4D97-AF65-F5344CB8AC3E}">
        <p14:creationId xmlns:p14="http://schemas.microsoft.com/office/powerpoint/2010/main" val="1537367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side-by-side comparison, with low roughness (left), and high roughness (right).</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21</a:t>
            </a:fld>
            <a:endParaRPr lang="sv-SE"/>
          </a:p>
        </p:txBody>
      </p:sp>
    </p:spTree>
    <p:extLst>
      <p:ext uri="{BB962C8B-B14F-4D97-AF65-F5344CB8AC3E}">
        <p14:creationId xmlns:p14="http://schemas.microsoft.com/office/powerpoint/2010/main" val="40631597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issue we had with the original Disney diffuse term is that it does not respect</a:t>
            </a:r>
            <a:r>
              <a:rPr lang="en-US" baseline="0" dirty="0" smtClean="0"/>
              <a:t> </a:t>
            </a:r>
            <a:r>
              <a:rPr lang="en-US" dirty="0" smtClean="0"/>
              <a:t>energy</a:t>
            </a:r>
            <a:r>
              <a:rPr lang="en-US" baseline="0" dirty="0" smtClean="0"/>
              <a:t> conservation: in some cases, the reflected light can be higher than the incoming illumination.</a:t>
            </a:r>
          </a:p>
          <a:p>
            <a:endParaRPr lang="en-US" baseline="0" dirty="0" smtClean="0"/>
          </a:p>
          <a:p>
            <a:r>
              <a:rPr lang="en-US" baseline="0" dirty="0" smtClean="0"/>
              <a:t>We have applied a simple linear correction to ensure that the hemispherical-directional reflectance is below 1 when we add the specular and the diffuse terms together.</a:t>
            </a:r>
          </a:p>
        </p:txBody>
      </p:sp>
      <p:sp>
        <p:nvSpPr>
          <p:cNvPr id="4" name="Slide Number Placeholder 3"/>
          <p:cNvSpPr>
            <a:spLocks noGrp="1"/>
          </p:cNvSpPr>
          <p:nvPr>
            <p:ph type="sldNum" sz="quarter" idx="10"/>
          </p:nvPr>
        </p:nvSpPr>
        <p:spPr/>
        <p:txBody>
          <a:bodyPr/>
          <a:lstStyle/>
          <a:p>
            <a:fld id="{564EBF61-9EA7-4AB3-BBFE-F53F270FE30A}" type="slidenum">
              <a:rPr lang="sv-SE" smtClean="0"/>
              <a:pPr/>
              <a:t>22</a:t>
            </a:fld>
            <a:endParaRPr lang="sv-SE"/>
          </a:p>
        </p:txBody>
      </p:sp>
    </p:spTree>
    <p:extLst>
      <p:ext uri="{BB962C8B-B14F-4D97-AF65-F5344CB8AC3E}">
        <p14:creationId xmlns:p14="http://schemas.microsoft.com/office/powerpoint/2010/main" val="1404473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comparison, h</a:t>
            </a:r>
            <a:r>
              <a:rPr lang="en-US" dirty="0" smtClean="0"/>
              <a:t>ere is</a:t>
            </a:r>
            <a:r>
              <a:rPr lang="en-US" baseline="0" dirty="0" smtClean="0"/>
              <a:t> </a:t>
            </a:r>
            <a:r>
              <a:rPr lang="en-US" dirty="0" smtClean="0"/>
              <a:t>the</a:t>
            </a:r>
            <a:r>
              <a:rPr lang="en-US" baseline="0" dirty="0" smtClean="0"/>
              <a:t> un-normalized term…</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23</a:t>
            </a:fld>
            <a:endParaRPr lang="sv-SE"/>
          </a:p>
        </p:txBody>
      </p:sp>
    </p:spTree>
    <p:extLst>
      <p:ext uri="{BB962C8B-B14F-4D97-AF65-F5344CB8AC3E}">
        <p14:creationId xmlns:p14="http://schemas.microsoft.com/office/powerpoint/2010/main" val="1859392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here’s the renormalized version.</a:t>
            </a:r>
          </a:p>
          <a:p>
            <a:endParaRPr lang="en-US" dirty="0" smtClean="0"/>
          </a:p>
          <a:p>
            <a:r>
              <a:rPr lang="en-US" dirty="0" smtClean="0"/>
              <a:t>Notice that the model appears</a:t>
            </a:r>
            <a:r>
              <a:rPr lang="en-US" baseline="0" dirty="0" smtClean="0"/>
              <a:t> </a:t>
            </a:r>
            <a:r>
              <a:rPr lang="en-US" dirty="0" smtClean="0"/>
              <a:t>darker,</a:t>
            </a:r>
            <a:r>
              <a:rPr lang="en-US" baseline="0" dirty="0" smtClean="0"/>
              <a:t> particular for high roughness values (right), where there is more </a:t>
            </a:r>
            <a:r>
              <a:rPr lang="en-US" baseline="0" dirty="0" err="1" smtClean="0"/>
              <a:t>retroreflection</a:t>
            </a:r>
            <a:r>
              <a:rPr lang="en-US" baseline="0" dirty="0" smtClean="0"/>
              <a:t>.</a:t>
            </a:r>
          </a:p>
          <a:p>
            <a:endParaRPr lang="en-US" baseline="0" dirty="0" smtClean="0"/>
          </a:p>
        </p:txBody>
      </p:sp>
      <p:sp>
        <p:nvSpPr>
          <p:cNvPr id="4" name="Slide Number Placeholder 3"/>
          <p:cNvSpPr>
            <a:spLocks noGrp="1"/>
          </p:cNvSpPr>
          <p:nvPr>
            <p:ph type="sldNum" sz="quarter" idx="10"/>
          </p:nvPr>
        </p:nvSpPr>
        <p:spPr/>
        <p:txBody>
          <a:bodyPr/>
          <a:lstStyle/>
          <a:p>
            <a:fld id="{564EBF61-9EA7-4AB3-BBFE-F53F270FE30A}" type="slidenum">
              <a:rPr lang="sv-SE" smtClean="0"/>
              <a:pPr/>
              <a:t>24</a:t>
            </a:fld>
            <a:endParaRPr lang="sv-SE"/>
          </a:p>
        </p:txBody>
      </p:sp>
    </p:spTree>
    <p:extLst>
      <p:ext uri="{BB962C8B-B14F-4D97-AF65-F5344CB8AC3E}">
        <p14:creationId xmlns:p14="http://schemas.microsoft.com/office/powerpoint/2010/main" val="1498104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the input values of the diffuse and specular terms, we have again followed Burley’s approach, which decouples dielectrics and metals for easier authoring.</a:t>
            </a:r>
          </a:p>
        </p:txBody>
      </p:sp>
      <p:sp>
        <p:nvSpPr>
          <p:cNvPr id="4" name="Slide Number Placeholder 3"/>
          <p:cNvSpPr>
            <a:spLocks noGrp="1"/>
          </p:cNvSpPr>
          <p:nvPr>
            <p:ph type="sldNum" sz="quarter" idx="10"/>
          </p:nvPr>
        </p:nvSpPr>
        <p:spPr/>
        <p:txBody>
          <a:bodyPr/>
          <a:lstStyle/>
          <a:p>
            <a:fld id="{564EBF61-9EA7-4AB3-BBFE-F53F270FE30A}" type="slidenum">
              <a:rPr lang="sv-SE" smtClean="0"/>
              <a:pPr/>
              <a:t>25</a:t>
            </a:fld>
            <a:endParaRPr lang="sv-SE"/>
          </a:p>
        </p:txBody>
      </p:sp>
    </p:spTree>
    <p:extLst>
      <p:ext uri="{BB962C8B-B14F-4D97-AF65-F5344CB8AC3E}">
        <p14:creationId xmlns:p14="http://schemas.microsoft.com/office/powerpoint/2010/main" val="2668757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We chose to expose ‘smoothness’ to the artists rather</a:t>
            </a:r>
            <a:r>
              <a:rPr lang="en-US" baseline="0" noProof="0" dirty="0" smtClean="0"/>
              <a:t> than roughness, because white = smooth is more intuitive for them.</a:t>
            </a:r>
          </a:p>
          <a:p>
            <a:endParaRPr lang="en-US" baseline="0" noProof="0" dirty="0" smtClean="0"/>
          </a:p>
          <a:p>
            <a:r>
              <a:rPr lang="en-US" baseline="0" noProof="0" dirty="0" smtClean="0"/>
              <a:t>We also experimented with various remapping functions in order to get ‘perceptually linear’ roughness. Again, we ended up using Burley’s approach of squaring the roughness.</a:t>
            </a:r>
          </a:p>
        </p:txBody>
      </p:sp>
      <p:sp>
        <p:nvSpPr>
          <p:cNvPr id="4" name="Slide Number Placeholder 3"/>
          <p:cNvSpPr>
            <a:spLocks noGrp="1"/>
          </p:cNvSpPr>
          <p:nvPr>
            <p:ph type="sldNum" sz="quarter" idx="10"/>
          </p:nvPr>
        </p:nvSpPr>
        <p:spPr/>
        <p:txBody>
          <a:bodyPr/>
          <a:lstStyle/>
          <a:p>
            <a:fld id="{564EBF61-9EA7-4AB3-BBFE-F53F270FE30A}" type="slidenum">
              <a:rPr lang="sv-SE" smtClean="0"/>
              <a:pPr/>
              <a:t>26</a:t>
            </a:fld>
            <a:endParaRPr lang="sv-SE"/>
          </a:p>
        </p:txBody>
      </p:sp>
    </p:spTree>
    <p:extLst>
      <p:ext uri="{BB962C8B-B14F-4D97-AF65-F5344CB8AC3E}">
        <p14:creationId xmlns:p14="http://schemas.microsoft.com/office/powerpoint/2010/main" val="2014104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‘Reflectance’ </a:t>
            </a:r>
            <a:r>
              <a:rPr lang="en-US" baseline="0" noProof="0" dirty="0" smtClean="0"/>
              <a:t>controls the Fresnel value for dielectric materials.</a:t>
            </a:r>
          </a:p>
          <a:p>
            <a:endParaRPr lang="en-US" baseline="0" noProof="0" dirty="0" smtClean="0"/>
          </a:p>
          <a:p>
            <a:r>
              <a:rPr lang="en-US" baseline="0" noProof="0" dirty="0" smtClean="0"/>
              <a:t>It represents a subset of the full f0 range, in order to get more precision.</a:t>
            </a:r>
          </a:p>
          <a:p>
            <a:endParaRPr lang="en-US" baseline="0" noProof="0" dirty="0" smtClean="0"/>
          </a:p>
          <a:p>
            <a:r>
              <a:rPr lang="en-US" baseline="0" noProof="0" dirty="0" smtClean="0"/>
              <a:t>We also wanted to fit a couple of semantics into it.</a:t>
            </a:r>
          </a:p>
          <a:p>
            <a:r>
              <a:rPr lang="en-US" baseline="0" noProof="0" dirty="0" smtClean="0"/>
              <a:t> - The bottom range is dedicated to specular micro occlusion.</a:t>
            </a:r>
          </a:p>
          <a:p>
            <a:r>
              <a:rPr lang="en-US" baseline="0" noProof="0" dirty="0" smtClean="0"/>
              <a:t> - The mid-value is remapped on the common 4% of reflectivity</a:t>
            </a:r>
          </a:p>
          <a:p>
            <a:r>
              <a:rPr lang="en-US" baseline="0" noProof="0" dirty="0" smtClean="0"/>
              <a:t> - The top range is dedicated to gem stones. We have bounded it to 16%, even if some gemstones like diamond are around 17%. The goal was to keep the decoding of f0 as simple as possible.</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27</a:t>
            </a:fld>
            <a:endParaRPr lang="sv-SE"/>
          </a:p>
        </p:txBody>
      </p:sp>
    </p:spTree>
    <p:extLst>
      <p:ext uri="{BB962C8B-B14F-4D97-AF65-F5344CB8AC3E}">
        <p14:creationId xmlns:p14="http://schemas.microsoft.com/office/powerpoint/2010/main" val="3946974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An example</a:t>
            </a:r>
            <a:r>
              <a:rPr lang="en-US" baseline="0" noProof="0" dirty="0" smtClean="0"/>
              <a:t> of in-engine results.</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28</a:t>
            </a:fld>
            <a:endParaRPr lang="sv-SE"/>
          </a:p>
        </p:txBody>
      </p:sp>
    </p:spTree>
    <p:extLst>
      <p:ext uri="{BB962C8B-B14F-4D97-AF65-F5344CB8AC3E}">
        <p14:creationId xmlns:p14="http://schemas.microsoft.com/office/powerpoint/2010/main" val="3676310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a:t>
            </a:r>
            <a:r>
              <a:rPr lang="en-US" baseline="0" dirty="0" smtClean="0"/>
              <a:t> covered the material section. Now let’s take a look at how light interacts with these material properties.</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29</a:t>
            </a:fld>
            <a:endParaRPr lang="sv-SE"/>
          </a:p>
        </p:txBody>
      </p:sp>
    </p:spTree>
    <p:extLst>
      <p:ext uri="{BB962C8B-B14F-4D97-AF65-F5344CB8AC3E}">
        <p14:creationId xmlns:p14="http://schemas.microsoft.com/office/powerpoint/2010/main" val="3001894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This</a:t>
            </a:r>
            <a:r>
              <a:rPr lang="en-US" baseline="0" noProof="0" dirty="0" smtClean="0"/>
              <a:t> </a:t>
            </a:r>
            <a:r>
              <a:rPr lang="en-US" noProof="0" dirty="0" smtClean="0"/>
              <a:t>presentation gives a high-level overview of our work</a:t>
            </a:r>
            <a:r>
              <a:rPr lang="en-US" baseline="0" noProof="0" dirty="0" smtClean="0"/>
              <a:t> and covers a few of the steps in moving to PBR. All of the details – including code – are available in the course notes.</a:t>
            </a:r>
          </a:p>
        </p:txBody>
      </p:sp>
      <p:sp>
        <p:nvSpPr>
          <p:cNvPr id="4" name="Slide Number Placeholder 3"/>
          <p:cNvSpPr>
            <a:spLocks noGrp="1"/>
          </p:cNvSpPr>
          <p:nvPr>
            <p:ph type="sldNum" sz="quarter" idx="10"/>
          </p:nvPr>
        </p:nvSpPr>
        <p:spPr/>
        <p:txBody>
          <a:bodyPr/>
          <a:lstStyle/>
          <a:p>
            <a:fld id="{564EBF61-9EA7-4AB3-BBFE-F53F270FE30A}" type="slidenum">
              <a:rPr lang="sv-SE" smtClean="0"/>
              <a:pPr/>
              <a:t>3</a:t>
            </a:fld>
            <a:endParaRPr lang="sv-SE"/>
          </a:p>
        </p:txBody>
      </p:sp>
    </p:spTree>
    <p:extLst>
      <p:ext uri="{BB962C8B-B14F-4D97-AF65-F5344CB8AC3E}">
        <p14:creationId xmlns:p14="http://schemas.microsoft.com/office/powerpoint/2010/main" val="2110877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real world,</a:t>
            </a:r>
            <a:r>
              <a:rPr lang="en-US" baseline="0" dirty="0" smtClean="0"/>
              <a:t> an object will receive lighting from everywhere.</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30</a:t>
            </a:fld>
            <a:endParaRPr lang="sv-SE"/>
          </a:p>
        </p:txBody>
      </p:sp>
    </p:spTree>
    <p:extLst>
      <p:ext uri="{BB962C8B-B14F-4D97-AF65-F5344CB8AC3E}">
        <p14:creationId xmlns:p14="http://schemas.microsoft.com/office/powerpoint/2010/main" val="1135507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Analytical lights surrounding</a:t>
            </a:r>
            <a:r>
              <a:rPr lang="en-US" baseline="0" dirty="0" smtClean="0"/>
              <a:t> the space.</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31</a:t>
            </a:fld>
            <a:endParaRPr lang="sv-SE"/>
          </a:p>
        </p:txBody>
      </p:sp>
    </p:spTree>
    <p:extLst>
      <p:ext uri="{BB962C8B-B14F-4D97-AF65-F5344CB8AC3E}">
        <p14:creationId xmlns:p14="http://schemas.microsoft.com/office/powerpoint/2010/main" val="3653448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Outside,</a:t>
            </a:r>
            <a:r>
              <a:rPr lang="en-US" baseline="0" dirty="0" smtClean="0"/>
              <a:t> from the sun and the sky.</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32</a:t>
            </a:fld>
            <a:endParaRPr lang="sv-SE"/>
          </a:p>
        </p:txBody>
      </p:sp>
    </p:spTree>
    <p:extLst>
      <p:ext uri="{BB962C8B-B14F-4D97-AF65-F5344CB8AC3E}">
        <p14:creationId xmlns:p14="http://schemas.microsoft.com/office/powerpoint/2010/main" val="3916211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also the</a:t>
            </a:r>
            <a:r>
              <a:rPr lang="en-US" baseline="0" dirty="0" smtClean="0"/>
              <a:t> entire surroundings.</a:t>
            </a:r>
          </a:p>
          <a:p>
            <a:endParaRPr lang="en-US" baseline="0" dirty="0" smtClean="0"/>
          </a:p>
          <a:p>
            <a:r>
              <a:rPr lang="en-US" baseline="0" dirty="0" smtClean="0"/>
              <a:t>One important point to note here is that all lights are visible at the same time, with different intensity ratios.</a:t>
            </a:r>
          </a:p>
        </p:txBody>
      </p:sp>
      <p:sp>
        <p:nvSpPr>
          <p:cNvPr id="4" name="Slide Number Placeholder 3"/>
          <p:cNvSpPr>
            <a:spLocks noGrp="1"/>
          </p:cNvSpPr>
          <p:nvPr>
            <p:ph type="sldNum" sz="quarter" idx="10"/>
          </p:nvPr>
        </p:nvSpPr>
        <p:spPr/>
        <p:txBody>
          <a:bodyPr/>
          <a:lstStyle/>
          <a:p>
            <a:fld id="{564EBF61-9EA7-4AB3-BBFE-F53F270FE30A}" type="slidenum">
              <a:rPr lang="sv-SE" smtClean="0"/>
              <a:pPr/>
              <a:t>33</a:t>
            </a:fld>
            <a:endParaRPr lang="sv-SE"/>
          </a:p>
        </p:txBody>
      </p:sp>
    </p:spTree>
    <p:extLst>
      <p:ext uri="{BB962C8B-B14F-4D97-AF65-F5344CB8AC3E}">
        <p14:creationId xmlns:p14="http://schemas.microsoft.com/office/powerpoint/2010/main" val="2852943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This highlights that coherence in lighting is key for achieving</a:t>
            </a:r>
            <a:r>
              <a:rPr lang="en-US" baseline="0" noProof="0" dirty="0" smtClean="0"/>
              <a:t> realistic images. </a:t>
            </a:r>
          </a:p>
          <a:p>
            <a:endParaRPr lang="en-US" baseline="0" noProof="0" dirty="0" smtClean="0"/>
          </a:p>
          <a:p>
            <a:r>
              <a:rPr lang="en-US" baseline="0" noProof="0" dirty="0" smtClean="0"/>
              <a:t>Coherence in an engine needs to be respected in several places:</a:t>
            </a:r>
          </a:p>
          <a:p>
            <a:r>
              <a:rPr lang="en-US" baseline="0" noProof="0" dirty="0" smtClean="0"/>
              <a:t>- All of the BRDFs must be integrated properly with all light types – this includes area lights and image-based lights (IBLs).</a:t>
            </a:r>
          </a:p>
          <a:p>
            <a:r>
              <a:rPr lang="en-US" baseline="0" noProof="0" dirty="0" smtClean="0"/>
              <a:t>- All lights need to affect both direct and indirect lighting. For instance, any new area light type must also be added to the </a:t>
            </a:r>
            <a:r>
              <a:rPr lang="en-US" baseline="0" noProof="0" dirty="0" err="1" smtClean="0"/>
              <a:t>radiosity</a:t>
            </a:r>
            <a:r>
              <a:rPr lang="en-US" baseline="0" noProof="0" dirty="0" smtClean="0"/>
              <a:t> system.</a:t>
            </a:r>
          </a:p>
          <a:p>
            <a:r>
              <a:rPr lang="en-US" baseline="0" noProof="0" dirty="0" smtClean="0"/>
              <a:t>- When lighting with different techniques like screen-space reflections (SSR) or light probes, all lighting must be combined properly – to avoid ‘double counting’, for example – and it must transition smoothly.</a:t>
            </a:r>
          </a:p>
          <a:p>
            <a:endParaRPr lang="en-US" baseline="0" noProof="0" dirty="0" smtClean="0"/>
          </a:p>
          <a:p>
            <a:r>
              <a:rPr lang="en-US" baseline="0" noProof="0" dirty="0" smtClean="0"/>
              <a:t>In addition, the intensity ratios between all of the lights needs to be correct.</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34</a:t>
            </a:fld>
            <a:endParaRPr lang="sv-SE"/>
          </a:p>
        </p:txBody>
      </p:sp>
    </p:spTree>
    <p:extLst>
      <p:ext uri="{BB962C8B-B14F-4D97-AF65-F5344CB8AC3E}">
        <p14:creationId xmlns:p14="http://schemas.microsoft.com/office/powerpoint/2010/main" val="2085789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We know</a:t>
            </a:r>
            <a:r>
              <a:rPr lang="en-US" baseline="0" noProof="0" dirty="0" smtClean="0"/>
              <a:t> that light sources span a wide range of values: a candle emits little light, the sun is super bright.</a:t>
            </a:r>
          </a:p>
          <a:p>
            <a:endParaRPr lang="en-US" baseline="0" noProof="0" dirty="0" smtClean="0"/>
          </a:p>
          <a:p>
            <a:r>
              <a:rPr lang="en-US" baseline="0" noProof="0" dirty="0" smtClean="0"/>
              <a:t>In the past, artists have typically defined an arbitrary value for the strongest light of a scene. Then they define the intensity of other lights relative to this key light.</a:t>
            </a:r>
          </a:p>
          <a:p>
            <a:endParaRPr lang="en-US" baseline="0" noProof="0" dirty="0" smtClean="0"/>
          </a:p>
          <a:p>
            <a:r>
              <a:rPr lang="en-US" baseline="0" noProof="0" dirty="0" smtClean="0"/>
              <a:t>This can make it difficult to tweak the lighting, or reuse light setups.</a:t>
            </a:r>
          </a:p>
          <a:p>
            <a:endParaRPr lang="en-US" baseline="0" noProof="0" dirty="0" smtClean="0"/>
          </a:p>
          <a:p>
            <a:r>
              <a:rPr lang="en-US" baseline="0" noProof="0" dirty="0" smtClean="0"/>
              <a:t>A better approach is to use a common frame of reference…</a:t>
            </a:r>
          </a:p>
          <a:p>
            <a:endParaRPr lang="en-US" baseline="0" noProof="0" dirty="0" smtClean="0"/>
          </a:p>
        </p:txBody>
      </p:sp>
      <p:sp>
        <p:nvSpPr>
          <p:cNvPr id="4" name="Slide Number Placeholder 3"/>
          <p:cNvSpPr>
            <a:spLocks noGrp="1"/>
          </p:cNvSpPr>
          <p:nvPr>
            <p:ph type="sldNum" sz="quarter" idx="10"/>
          </p:nvPr>
        </p:nvSpPr>
        <p:spPr/>
        <p:txBody>
          <a:bodyPr/>
          <a:lstStyle/>
          <a:p>
            <a:fld id="{564EBF61-9EA7-4AB3-BBFE-F53F270FE30A}" type="slidenum">
              <a:rPr lang="sv-SE" smtClean="0"/>
              <a:pPr/>
              <a:t>35</a:t>
            </a:fld>
            <a:endParaRPr lang="sv-SE"/>
          </a:p>
        </p:txBody>
      </p:sp>
    </p:spTree>
    <p:extLst>
      <p:ext uri="{BB962C8B-B14F-4D97-AF65-F5344CB8AC3E}">
        <p14:creationId xmlns:p14="http://schemas.microsoft.com/office/powerpoint/2010/main" val="2314831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a:t>
            </a:r>
            <a:r>
              <a:rPr lang="en-US" baseline="0" dirty="0" smtClean="0"/>
              <a:t> a consistent unit system for light intensities – photometry for instance – one can determine accurate (physical) values for any given light source.</a:t>
            </a:r>
          </a:p>
          <a:p>
            <a:endParaRPr lang="en-US" baseline="0" dirty="0" smtClean="0"/>
          </a:p>
          <a:p>
            <a:r>
              <a:rPr lang="en-US" baseline="0" dirty="0" smtClean="0"/>
              <a:t>By having a single frame of reference, we can now ensure consistency for all our lighting, and we can reuse some lighting rigs on different scenes.</a:t>
            </a:r>
          </a:p>
          <a:p>
            <a:endParaRPr lang="en-US" baseline="0" dirty="0" smtClean="0"/>
          </a:p>
          <a:p>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36</a:t>
            </a:fld>
            <a:endParaRPr lang="sv-SE"/>
          </a:p>
        </p:txBody>
      </p:sp>
    </p:spTree>
    <p:extLst>
      <p:ext uri="{BB962C8B-B14F-4D97-AF65-F5344CB8AC3E}">
        <p14:creationId xmlns:p14="http://schemas.microsoft.com/office/powerpoint/2010/main" val="3489578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Frostbite’s </a:t>
            </a:r>
            <a:r>
              <a:rPr lang="en-US" baseline="0" dirty="0" smtClean="0"/>
              <a:t>entire </a:t>
            </a:r>
            <a:r>
              <a:rPr lang="en-US" dirty="0" smtClean="0"/>
              <a:t>lighting pipeline</a:t>
            </a:r>
            <a:r>
              <a:rPr lang="en-US" baseline="0" dirty="0" smtClean="0"/>
              <a:t> is in photometric units. </a:t>
            </a:r>
          </a:p>
          <a:p>
            <a:endParaRPr lang="en-US" baseline="0" dirty="0" smtClean="0"/>
          </a:p>
          <a:p>
            <a:r>
              <a:rPr lang="en-US" dirty="0" smtClean="0"/>
              <a:t>We use four types of units.</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37</a:t>
            </a:fld>
            <a:endParaRPr lang="sv-SE"/>
          </a:p>
        </p:txBody>
      </p:sp>
    </p:spTree>
    <p:extLst>
      <p:ext uri="{BB962C8B-B14F-4D97-AF65-F5344CB8AC3E}">
        <p14:creationId xmlns:p14="http://schemas.microsoft.com/office/powerpoint/2010/main" val="6434464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These are the </a:t>
            </a:r>
            <a:r>
              <a:rPr lang="en-US" baseline="0" noProof="0" dirty="0" smtClean="0"/>
              <a:t>various analytical light types found in Frostbite, with their corresponding units.</a:t>
            </a:r>
          </a:p>
          <a:p>
            <a:endParaRPr lang="en-US" baseline="0" noProof="0" dirty="0" smtClean="0"/>
          </a:p>
          <a:p>
            <a:r>
              <a:rPr lang="en-US" baseline="0" noProof="0" dirty="0" smtClean="0"/>
              <a:t>We will go through all of them.</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38</a:t>
            </a:fld>
            <a:endParaRPr lang="sv-SE"/>
          </a:p>
        </p:txBody>
      </p:sp>
    </p:spTree>
    <p:extLst>
      <p:ext uri="{BB962C8B-B14F-4D97-AF65-F5344CB8AC3E}">
        <p14:creationId xmlns:p14="http://schemas.microsoft.com/office/powerpoint/2010/main" val="6434464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For our analytical lights, we have separated our light settings into intensity and color.</a:t>
            </a:r>
          </a:p>
          <a:p>
            <a:endParaRPr lang="en-US" noProof="0" dirty="0" smtClean="0"/>
          </a:p>
          <a:p>
            <a:r>
              <a:rPr lang="en-US" noProof="0" dirty="0" smtClean="0"/>
              <a:t>Artists</a:t>
            </a:r>
            <a:r>
              <a:rPr lang="en-US" baseline="0" noProof="0" dirty="0" smtClean="0"/>
              <a:t> use the appropriate units, depending on the light type (see previous slide).</a:t>
            </a:r>
          </a:p>
          <a:p>
            <a:endParaRPr lang="en-US" baseline="0" noProof="0" dirty="0" smtClean="0"/>
          </a:p>
          <a:p>
            <a:r>
              <a:rPr lang="en-US" baseline="0" noProof="0" dirty="0" smtClean="0"/>
              <a:t>For the color, they can choose to derive it from a color temperature.</a:t>
            </a:r>
          </a:p>
          <a:p>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39</a:t>
            </a:fld>
            <a:endParaRPr lang="sv-SE"/>
          </a:p>
        </p:txBody>
      </p:sp>
    </p:spTree>
    <p:extLst>
      <p:ext uri="{BB962C8B-B14F-4D97-AF65-F5344CB8AC3E}">
        <p14:creationId xmlns:p14="http://schemas.microsoft.com/office/powerpoint/2010/main" val="116513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scope of PBR for us?</a:t>
            </a:r>
          </a:p>
          <a:p>
            <a:endParaRPr lang="en-US" dirty="0" smtClean="0"/>
          </a:p>
          <a:p>
            <a:r>
              <a:rPr lang="en-US" dirty="0" smtClean="0"/>
              <a:t>Well, we have matter…</a:t>
            </a:r>
            <a:endParaRPr lang="en-US" baseline="0" dirty="0" smtClean="0"/>
          </a:p>
          <a:p>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4</a:t>
            </a:fld>
            <a:endParaRPr lang="sv-SE"/>
          </a:p>
        </p:txBody>
      </p:sp>
    </p:spTree>
    <p:extLst>
      <p:ext uri="{BB962C8B-B14F-4D97-AF65-F5344CB8AC3E}">
        <p14:creationId xmlns:p14="http://schemas.microsoft.com/office/powerpoint/2010/main" val="3854959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Such settings are convenient because they can be taken from light bulb packages or gathered over the internet.</a:t>
            </a:r>
          </a:p>
        </p:txBody>
      </p:sp>
      <p:sp>
        <p:nvSpPr>
          <p:cNvPr id="4" name="Slide Number Placeholder 3"/>
          <p:cNvSpPr>
            <a:spLocks noGrp="1"/>
          </p:cNvSpPr>
          <p:nvPr>
            <p:ph type="sldNum" sz="quarter" idx="10"/>
          </p:nvPr>
        </p:nvSpPr>
        <p:spPr/>
        <p:txBody>
          <a:bodyPr/>
          <a:lstStyle/>
          <a:p>
            <a:fld id="{564EBF61-9EA7-4AB3-BBFE-F53F270FE30A}" type="slidenum">
              <a:rPr lang="sv-SE" smtClean="0"/>
              <a:pPr/>
              <a:t>40</a:t>
            </a:fld>
            <a:endParaRPr lang="sv-SE"/>
          </a:p>
        </p:txBody>
      </p:sp>
    </p:spTree>
    <p:extLst>
      <p:ext uri="{BB962C8B-B14F-4D97-AF65-F5344CB8AC3E}">
        <p14:creationId xmlns:p14="http://schemas.microsoft.com/office/powerpoint/2010/main" val="3803656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a:t>
            </a:r>
            <a:r>
              <a:rPr lang="en-US" baseline="0" dirty="0" smtClean="0"/>
              <a:t>world lighting is made up of area lights of various shapes.</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41</a:t>
            </a:fld>
            <a:endParaRPr lang="sv-SE"/>
          </a:p>
        </p:txBody>
      </p:sp>
    </p:spTree>
    <p:extLst>
      <p:ext uri="{BB962C8B-B14F-4D97-AF65-F5344CB8AC3E}">
        <p14:creationId xmlns:p14="http://schemas.microsoft.com/office/powerpoint/2010/main" val="2073049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To cover</a:t>
            </a:r>
            <a:r>
              <a:rPr lang="en-US" baseline="0" noProof="0" dirty="0" smtClean="0"/>
              <a:t> this variety, we support four different shapes: sphere, disk, rectangle and tube.</a:t>
            </a:r>
          </a:p>
          <a:p>
            <a:endParaRPr lang="en-US" baseline="0" noProof="0" dirty="0" smtClean="0"/>
          </a:p>
          <a:p>
            <a:r>
              <a:rPr lang="en-US" baseline="0" noProof="0" dirty="0" smtClean="0"/>
              <a:t>Each of these lights could have a simpler version, but only point and spot use a punctual light path, as they are more frequent due to their low cost.</a:t>
            </a:r>
          </a:p>
        </p:txBody>
      </p:sp>
      <p:sp>
        <p:nvSpPr>
          <p:cNvPr id="4" name="Slide Number Placeholder 3"/>
          <p:cNvSpPr>
            <a:spLocks noGrp="1"/>
          </p:cNvSpPr>
          <p:nvPr>
            <p:ph type="sldNum" sz="quarter" idx="10"/>
          </p:nvPr>
        </p:nvSpPr>
        <p:spPr/>
        <p:txBody>
          <a:bodyPr/>
          <a:lstStyle/>
          <a:p>
            <a:fld id="{564EBF61-9EA7-4AB3-BBFE-F53F270FE30A}" type="slidenum">
              <a:rPr lang="sv-SE" smtClean="0"/>
              <a:pPr/>
              <a:t>42</a:t>
            </a:fld>
            <a:endParaRPr lang="sv-SE"/>
          </a:p>
        </p:txBody>
      </p:sp>
    </p:spTree>
    <p:extLst>
      <p:ext uri="{BB962C8B-B14F-4D97-AF65-F5344CB8AC3E}">
        <p14:creationId xmlns:p14="http://schemas.microsoft.com/office/powerpoint/2010/main" val="38027983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Our punctual lights</a:t>
            </a:r>
            <a:r>
              <a:rPr lang="en-US" baseline="0" noProof="0" dirty="0" smtClean="0"/>
              <a:t> are pretty common. They follow the well-known inverse square law, and for performance reasons they attenuate to 0 when they reach a given attenuation radius.</a:t>
            </a:r>
          </a:p>
          <a:p>
            <a:endParaRPr lang="en-US" baseline="0" noProof="0" dirty="0" smtClean="0"/>
          </a:p>
          <a:p>
            <a:r>
              <a:rPr lang="en-US" baseline="0" noProof="0" dirty="0" smtClean="0"/>
              <a:t>For this we have adopted the smooth attenuation function presented by Brian </a:t>
            </a:r>
            <a:r>
              <a:rPr lang="en-US" baseline="0" noProof="0" dirty="0" err="1" smtClean="0"/>
              <a:t>Karis</a:t>
            </a:r>
            <a:r>
              <a:rPr lang="en-US" baseline="0" noProof="0" dirty="0" smtClean="0"/>
              <a:t> – see his 2013 course notes for details.</a:t>
            </a:r>
          </a:p>
          <a:p>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To validate our in-engine lighting equation, we performed real world measurements of a light bulb, and it turns out that the physics is correct!</a:t>
            </a:r>
            <a:endParaRPr lang="en-US" noProof="0" dirty="0" smtClean="0"/>
          </a:p>
        </p:txBody>
      </p:sp>
      <p:sp>
        <p:nvSpPr>
          <p:cNvPr id="4" name="Slide Number Placeholder 3"/>
          <p:cNvSpPr>
            <a:spLocks noGrp="1"/>
          </p:cNvSpPr>
          <p:nvPr>
            <p:ph type="sldNum" sz="quarter" idx="10"/>
          </p:nvPr>
        </p:nvSpPr>
        <p:spPr/>
        <p:txBody>
          <a:bodyPr/>
          <a:lstStyle/>
          <a:p>
            <a:fld id="{564EBF61-9EA7-4AB3-BBFE-F53F270FE30A}" type="slidenum">
              <a:rPr lang="sv-SE" smtClean="0"/>
              <a:pPr/>
              <a:t>43</a:t>
            </a:fld>
            <a:endParaRPr lang="sv-SE"/>
          </a:p>
        </p:txBody>
      </p:sp>
    </p:spTree>
    <p:extLst>
      <p:ext uri="{BB962C8B-B14F-4D97-AF65-F5344CB8AC3E}">
        <p14:creationId xmlns:p14="http://schemas.microsoft.com/office/powerpoint/2010/main" val="3965151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An IES profile can be attached to our punctual lights.</a:t>
            </a:r>
          </a:p>
          <a:p>
            <a:endParaRPr lang="en-US" noProof="0" dirty="0" smtClean="0"/>
          </a:p>
          <a:p>
            <a:r>
              <a:rPr lang="en-US" noProof="0" dirty="0" smtClean="0"/>
              <a:t>The IES profiles have different</a:t>
            </a:r>
            <a:r>
              <a:rPr lang="en-US" baseline="0" noProof="0" dirty="0" smtClean="0"/>
              <a:t> intensity depending on the direction. They can come from real-world measurements – available from manufacturers’ websites – or they can be authored by artist in a creative way.</a:t>
            </a:r>
          </a:p>
        </p:txBody>
      </p:sp>
      <p:sp>
        <p:nvSpPr>
          <p:cNvPr id="4" name="Slide Number Placeholder 3"/>
          <p:cNvSpPr>
            <a:spLocks noGrp="1"/>
          </p:cNvSpPr>
          <p:nvPr>
            <p:ph type="sldNum" sz="quarter" idx="10"/>
          </p:nvPr>
        </p:nvSpPr>
        <p:spPr/>
        <p:txBody>
          <a:bodyPr/>
          <a:lstStyle/>
          <a:p>
            <a:fld id="{564EBF61-9EA7-4AB3-BBFE-F53F270FE30A}" type="slidenum">
              <a:rPr lang="sv-SE" smtClean="0"/>
              <a:pPr/>
              <a:t>44</a:t>
            </a:fld>
            <a:endParaRPr lang="sv-SE"/>
          </a:p>
        </p:txBody>
      </p:sp>
    </p:spTree>
    <p:extLst>
      <p:ext uri="{BB962C8B-B14F-4D97-AF65-F5344CB8AC3E}">
        <p14:creationId xmlns:p14="http://schemas.microsoft.com/office/powerpoint/2010/main" val="1956614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Area lights should be ’first-class</a:t>
            </a:r>
            <a:r>
              <a:rPr lang="en-US" baseline="0" noProof="0" dirty="0" smtClean="0"/>
              <a:t> </a:t>
            </a:r>
            <a:r>
              <a:rPr lang="en-US" noProof="0" dirty="0" smtClean="0"/>
              <a:t>citizens’ of a</a:t>
            </a:r>
            <a:r>
              <a:rPr lang="en-US" baseline="0" noProof="0" dirty="0" smtClean="0"/>
              <a:t> PBR engine. Sadly, they are quite complex to implement and in Frostbite they are currently not ready for production.</a:t>
            </a:r>
          </a:p>
          <a:p>
            <a:endParaRPr lang="en-US" baseline="0" noProof="0" dirty="0" smtClean="0"/>
          </a:p>
          <a:p>
            <a:r>
              <a:rPr lang="en-US" baseline="0" noProof="0" dirty="0" smtClean="0"/>
              <a:t>We have separated the evaluation of area lights into diffuse and specular components.</a:t>
            </a:r>
          </a:p>
          <a:p>
            <a:endParaRPr lang="en-US" baseline="0" noProof="0" dirty="0" smtClean="0"/>
          </a:p>
        </p:txBody>
      </p:sp>
      <p:sp>
        <p:nvSpPr>
          <p:cNvPr id="4" name="Slide Number Placeholder 3"/>
          <p:cNvSpPr>
            <a:spLocks noGrp="1"/>
          </p:cNvSpPr>
          <p:nvPr>
            <p:ph type="sldNum" sz="quarter" idx="10"/>
          </p:nvPr>
        </p:nvSpPr>
        <p:spPr/>
        <p:txBody>
          <a:bodyPr/>
          <a:lstStyle/>
          <a:p>
            <a:fld id="{564EBF61-9EA7-4AB3-BBFE-F53F270FE30A}" type="slidenum">
              <a:rPr lang="sv-SE" smtClean="0"/>
              <a:pPr/>
              <a:t>45</a:t>
            </a:fld>
            <a:endParaRPr lang="sv-SE"/>
          </a:p>
        </p:txBody>
      </p:sp>
    </p:spTree>
    <p:extLst>
      <p:ext uri="{BB962C8B-B14F-4D97-AF65-F5344CB8AC3E}">
        <p14:creationId xmlns:p14="http://schemas.microsoft.com/office/powerpoint/2010/main" val="5799212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Correctly handling the diffuse part is key to obtaining the soft lighting provided</a:t>
            </a:r>
            <a:r>
              <a:rPr lang="en-US" baseline="0" noProof="0" dirty="0" smtClean="0"/>
              <a:t> by a large area light.</a:t>
            </a:r>
          </a:p>
          <a:p>
            <a:endParaRPr lang="en-US" baseline="0" noProof="0" dirty="0" smtClean="0"/>
          </a:p>
          <a:p>
            <a:r>
              <a:rPr lang="en-US" baseline="0" noProof="0" dirty="0" smtClean="0"/>
              <a:t>When lit with large area lights, objects should exhibit wrapped lighting. To have correct lighting intensity in this wrapped region, it is important to consider the horizon.</a:t>
            </a:r>
          </a:p>
          <a:p>
            <a:endParaRPr lang="en-US" baseline="0" noProof="0" dirty="0" smtClean="0"/>
          </a:p>
          <a:p>
            <a:r>
              <a:rPr lang="en-US" baseline="0" noProof="0" dirty="0" smtClean="0"/>
              <a:t>This means that when the light starts to cross the plane defined by a given shading point and normal, the intensity must decrease. In Frostbite, all of our diffuse area lights account for this.</a:t>
            </a:r>
          </a:p>
          <a:p>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46</a:t>
            </a:fld>
            <a:endParaRPr lang="sv-SE"/>
          </a:p>
        </p:txBody>
      </p:sp>
    </p:spTree>
    <p:extLst>
      <p:ext uri="{BB962C8B-B14F-4D97-AF65-F5344CB8AC3E}">
        <p14:creationId xmlns:p14="http://schemas.microsoft.com/office/powerpoint/2010/main" val="33418797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We have explored three integration techniques for diffuse area lighting.</a:t>
            </a:r>
          </a:p>
          <a:p>
            <a:endParaRPr lang="en-US" noProof="0" dirty="0" smtClean="0"/>
          </a:p>
          <a:p>
            <a:r>
              <a:rPr lang="en-US" noProof="0" dirty="0" smtClean="0"/>
              <a:t>The first one is based</a:t>
            </a:r>
            <a:r>
              <a:rPr lang="en-US" baseline="0" noProof="0" dirty="0" smtClean="0"/>
              <a:t> on analytic integration. The well-known ‘form factor’ from </a:t>
            </a:r>
            <a:r>
              <a:rPr lang="en-US" baseline="0" noProof="0" dirty="0" err="1" smtClean="0"/>
              <a:t>radiosity</a:t>
            </a:r>
            <a:r>
              <a:rPr lang="en-US" baseline="0" noProof="0" dirty="0" smtClean="0"/>
              <a:t> provides the exact result of the diffuse integration. There is an equivalent formulation referred to as the ‘view factor’ in heat transfer science.</a:t>
            </a:r>
          </a:p>
          <a:p>
            <a:endParaRPr lang="en-US" baseline="0" noProof="0" dirty="0" smtClean="0"/>
          </a:p>
          <a:p>
            <a:r>
              <a:rPr lang="en-US" baseline="0" noProof="0" dirty="0" smtClean="0"/>
              <a:t>The second relies on the ‘most representative point’ (MRP) method presented by </a:t>
            </a:r>
            <a:r>
              <a:rPr lang="en-US" baseline="0" noProof="0" dirty="0" err="1" smtClean="0"/>
              <a:t>Michał</a:t>
            </a:r>
            <a:r>
              <a:rPr lang="en-US" baseline="0" noProof="0" dirty="0" smtClean="0"/>
              <a:t> </a:t>
            </a:r>
            <a:r>
              <a:rPr lang="en-US" baseline="0" noProof="0" dirty="0" err="1" smtClean="0"/>
              <a:t>Drobot</a:t>
            </a:r>
            <a:r>
              <a:rPr lang="en-US" baseline="0" noProof="0" dirty="0" smtClean="0"/>
              <a:t> in his GPU Pro 5 article.</a:t>
            </a:r>
          </a:p>
          <a:p>
            <a:endParaRPr lang="en-US" baseline="0" noProof="0" dirty="0" smtClean="0"/>
          </a:p>
          <a:p>
            <a:r>
              <a:rPr lang="en-US" baseline="0" noProof="0" dirty="0" smtClean="0"/>
              <a:t>The third is something we call ‘</a:t>
            </a:r>
            <a:r>
              <a:rPr lang="en-US" noProof="0" dirty="0" smtClean="0"/>
              <a:t>structured sampling of the light shape’, which has been developed internally. The details and the code are in the course notes.</a:t>
            </a:r>
          </a:p>
        </p:txBody>
      </p:sp>
      <p:sp>
        <p:nvSpPr>
          <p:cNvPr id="4" name="Slide Number Placeholder 3"/>
          <p:cNvSpPr>
            <a:spLocks noGrp="1"/>
          </p:cNvSpPr>
          <p:nvPr>
            <p:ph type="sldNum" sz="quarter" idx="10"/>
          </p:nvPr>
        </p:nvSpPr>
        <p:spPr/>
        <p:txBody>
          <a:bodyPr/>
          <a:lstStyle/>
          <a:p>
            <a:fld id="{564EBF61-9EA7-4AB3-BBFE-F53F270FE30A}" type="slidenum">
              <a:rPr lang="sv-SE" smtClean="0"/>
              <a:pPr/>
              <a:t>47</a:t>
            </a:fld>
            <a:endParaRPr lang="sv-SE"/>
          </a:p>
        </p:txBody>
      </p:sp>
    </p:spTree>
    <p:extLst>
      <p:ext uri="{BB962C8B-B14F-4D97-AF65-F5344CB8AC3E}">
        <p14:creationId xmlns:p14="http://schemas.microsoft.com/office/powerpoint/2010/main" val="6946902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Here are some in-engine results.</a:t>
            </a:r>
          </a:p>
          <a:p>
            <a:endParaRPr lang="en-US" noProof="0" dirty="0" smtClean="0"/>
          </a:p>
          <a:p>
            <a:r>
              <a:rPr lang="en-US" noProof="0" dirty="0" smtClean="0"/>
              <a:t>We use either</a:t>
            </a:r>
            <a:r>
              <a:rPr lang="en-US" baseline="0" noProof="0" dirty="0" smtClean="0"/>
              <a:t> the MRP or the light position for the Disney diffuse term evaluation, depending on the light type.</a:t>
            </a:r>
          </a:p>
          <a:p>
            <a:endParaRPr lang="en-US" baseline="0" noProof="0" dirty="0" smtClean="0"/>
          </a:p>
          <a:p>
            <a:r>
              <a:rPr lang="en-US" baseline="0" noProof="0" dirty="0" smtClean="0"/>
              <a:t>(Note: these screenshots are with Lambert.)</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48</a:t>
            </a:fld>
            <a:endParaRPr lang="sv-SE"/>
          </a:p>
        </p:txBody>
      </p:sp>
    </p:spTree>
    <p:extLst>
      <p:ext uri="{BB962C8B-B14F-4D97-AF65-F5344CB8AC3E}">
        <p14:creationId xmlns:p14="http://schemas.microsoft.com/office/powerpoint/2010/main" val="2889449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For the specular area</a:t>
            </a:r>
            <a:r>
              <a:rPr lang="en-US" baseline="0" noProof="0" dirty="0" smtClean="0"/>
              <a:t> lighting, we haven’t found anything satisfying. We have experimented with our own method, as well as the MRP from </a:t>
            </a:r>
            <a:r>
              <a:rPr lang="en-US" baseline="0" noProof="0" dirty="0" err="1" smtClean="0"/>
              <a:t>Michał</a:t>
            </a:r>
            <a:r>
              <a:rPr lang="en-US" baseline="0" noProof="0" dirty="0" smtClean="0"/>
              <a:t> </a:t>
            </a:r>
            <a:r>
              <a:rPr lang="en-US" baseline="0" noProof="0" dirty="0" err="1" smtClean="0"/>
              <a:t>Drobot</a:t>
            </a:r>
            <a:r>
              <a:rPr lang="en-US" baseline="0" noProof="0" dirty="0" smtClean="0"/>
              <a:t>, and the ‘shortest distance to reflection ray’ approach presented by Brian Karis last year. However, none of them stand up to comparison with the reference.</a:t>
            </a:r>
          </a:p>
          <a:p>
            <a:endParaRPr lang="en-US" baseline="0" noProof="0" dirty="0" smtClean="0"/>
          </a:p>
          <a:p>
            <a:r>
              <a:rPr lang="en-US" baseline="0" noProof="0" dirty="0" smtClean="0"/>
              <a:t>We have chosen to use the approach presented by Karis because it is fast and still has good-looking results. However, we have not found a good energy-conserving term for disk and rectangle area lights.</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49</a:t>
            </a:fld>
            <a:endParaRPr lang="sv-SE"/>
          </a:p>
        </p:txBody>
      </p:sp>
    </p:spTree>
    <p:extLst>
      <p:ext uri="{BB962C8B-B14F-4D97-AF65-F5344CB8AC3E}">
        <p14:creationId xmlns:p14="http://schemas.microsoft.com/office/powerpoint/2010/main" val="2475041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light interacting with the matter…</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a:t>
            </a:fld>
            <a:endParaRPr lang="sv-SE"/>
          </a:p>
        </p:txBody>
      </p:sp>
    </p:spTree>
    <p:extLst>
      <p:ext uri="{BB962C8B-B14F-4D97-AF65-F5344CB8AC3E}">
        <p14:creationId xmlns:p14="http://schemas.microsoft.com/office/powerpoint/2010/main" val="1625337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sun, the diffuse term is simply </a:t>
            </a:r>
            <a:r>
              <a:rPr lang="en-US" dirty="0" smtClean="0"/>
              <a:t>approximated</a:t>
            </a:r>
            <a:r>
              <a:rPr lang="en-US" baseline="0" dirty="0" smtClean="0"/>
              <a:t> with a single direction.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for the specular term, we use an oriented disk approximation. This has two benefits: firstly, it produces the actual solar disk shape for smooth materials, and secondly it helps to reduce specular aliasing (versus to a directional light).</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smtClean="0"/>
              <a:t>We have also made some real-world measurements to determine valid ranges for sun (in lux). We found it to be above 100,000.</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50</a:t>
            </a:fld>
            <a:endParaRPr lang="sv-SE"/>
          </a:p>
        </p:txBody>
      </p:sp>
    </p:spTree>
    <p:extLst>
      <p:ext uri="{BB962C8B-B14F-4D97-AF65-F5344CB8AC3E}">
        <p14:creationId xmlns:p14="http://schemas.microsoft.com/office/powerpoint/2010/main" val="18765632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Emissive surfaces are complementary</a:t>
            </a:r>
            <a:r>
              <a:rPr lang="en-US" baseline="0" dirty="0" smtClean="0"/>
              <a:t> to area lights in Frostbite. They represent</a:t>
            </a:r>
            <a:r>
              <a:rPr lang="en-US" dirty="0" smtClean="0"/>
              <a:t> the visible part of area light sources. </a:t>
            </a:r>
          </a:p>
          <a:p>
            <a:endParaRPr lang="fr-FR" dirty="0" smtClean="0"/>
          </a:p>
          <a:p>
            <a:r>
              <a:rPr lang="en-US" baseline="0" dirty="0" smtClean="0"/>
              <a:t>They don’t emit light, but they use physical light units to ensure that their look matches the amount of light that is cast by the source.</a:t>
            </a:r>
          </a:p>
        </p:txBody>
      </p:sp>
      <p:sp>
        <p:nvSpPr>
          <p:cNvPr id="4" name="Slide Number Placeholder 3"/>
          <p:cNvSpPr>
            <a:spLocks noGrp="1"/>
          </p:cNvSpPr>
          <p:nvPr>
            <p:ph type="sldNum" sz="quarter" idx="10"/>
          </p:nvPr>
        </p:nvSpPr>
        <p:spPr/>
        <p:txBody>
          <a:bodyPr/>
          <a:lstStyle/>
          <a:p>
            <a:fld id="{564EBF61-9EA7-4AB3-BBFE-F53F270FE30A}" type="slidenum">
              <a:rPr lang="sv-SE" smtClean="0"/>
              <a:pPr/>
              <a:t>51</a:t>
            </a:fld>
            <a:endParaRPr lang="sv-SE"/>
          </a:p>
        </p:txBody>
      </p:sp>
    </p:spTree>
    <p:extLst>
      <p:ext uri="{BB962C8B-B14F-4D97-AF65-F5344CB8AC3E}">
        <p14:creationId xmlns:p14="http://schemas.microsoft.com/office/powerpoint/2010/main" val="39787233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Traditionally, ‘IBL’ has been used to refer to specular light probes (typically cube maps). However, we use the term to collectively refer to any form of image-based lighting.</a:t>
            </a:r>
          </a:p>
          <a:p>
            <a:endParaRPr lang="en-US" baseline="0" dirty="0" smtClean="0"/>
          </a:p>
          <a:p>
            <a:r>
              <a:rPr lang="en-US" baseline="0" dirty="0" smtClean="0"/>
              <a:t>This covers a few types:</a:t>
            </a:r>
          </a:p>
          <a:p>
            <a:r>
              <a:rPr lang="en-US" baseline="0" dirty="0" smtClean="0"/>
              <a:t>- A distant light probe for parallax-free far lighting</a:t>
            </a:r>
          </a:p>
          <a:p>
            <a:r>
              <a:rPr lang="en-US" baseline="0" dirty="0" smtClean="0"/>
              <a:t>- Local light probes, for local lighting, with parallax</a:t>
            </a:r>
          </a:p>
          <a:p>
            <a:r>
              <a:rPr lang="en-US" baseline="0" dirty="0" smtClean="0"/>
              <a:t>- Screen space reflections, for close-range lighting (supporting glossy reflection)</a:t>
            </a:r>
          </a:p>
          <a:p>
            <a:r>
              <a:rPr lang="en-US" baseline="0" dirty="0" smtClean="0"/>
              <a:t>- Planar reflections as an alternative to SSR</a:t>
            </a:r>
            <a:endParaRPr lang="sv-SE" dirty="0" smtClean="0"/>
          </a:p>
          <a:p>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52</a:t>
            </a:fld>
            <a:endParaRPr lang="sv-SE"/>
          </a:p>
        </p:txBody>
      </p:sp>
    </p:spTree>
    <p:extLst>
      <p:ext uri="{BB962C8B-B14F-4D97-AF65-F5344CB8AC3E}">
        <p14:creationId xmlns:p14="http://schemas.microsoft.com/office/powerpoint/2010/main" val="22066509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will focus on the first two items in this presentation.</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53</a:t>
            </a:fld>
            <a:endParaRPr lang="sv-SE"/>
          </a:p>
        </p:txBody>
      </p:sp>
    </p:spTree>
    <p:extLst>
      <p:ext uri="{BB962C8B-B14F-4D97-AF65-F5344CB8AC3E}">
        <p14:creationId xmlns:p14="http://schemas.microsoft.com/office/powerpoint/2010/main" val="122078805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For distant</a:t>
            </a:r>
            <a:r>
              <a:rPr lang="en-US" baseline="0" noProof="0" dirty="0" smtClean="0"/>
              <a:t> light probes, we support two types of sources: the light can be an actual HDR image acquired by artists, or it can come from a procedural sky.</a:t>
            </a:r>
          </a:p>
          <a:p>
            <a:endParaRPr lang="en-US" baseline="0" noProof="0" dirty="0" smtClean="0"/>
          </a:p>
          <a:p>
            <a:r>
              <a:rPr lang="en-US" baseline="0" noProof="0" dirty="0" smtClean="0"/>
              <a:t>Be careful when using HDR images, because they often don’t contain proper luminance values.</a:t>
            </a:r>
          </a:p>
          <a:p>
            <a:endParaRPr lang="en-US" baseline="0" noProof="0" dirty="0" smtClean="0"/>
          </a:p>
          <a:p>
            <a:r>
              <a:rPr lang="en-US" baseline="0" noProof="0" dirty="0" smtClean="0"/>
              <a:t>Most of the HDR images we’ve seen on the internet have bad ranges, and therefore don’t combine well with other light types.</a:t>
            </a:r>
          </a:p>
        </p:txBody>
      </p:sp>
      <p:sp>
        <p:nvSpPr>
          <p:cNvPr id="4" name="Slide Number Placeholder 3"/>
          <p:cNvSpPr>
            <a:spLocks noGrp="1"/>
          </p:cNvSpPr>
          <p:nvPr>
            <p:ph type="sldNum" sz="quarter" idx="10"/>
          </p:nvPr>
        </p:nvSpPr>
        <p:spPr/>
        <p:txBody>
          <a:bodyPr/>
          <a:lstStyle/>
          <a:p>
            <a:fld id="{564EBF61-9EA7-4AB3-BBFE-F53F270FE30A}" type="slidenum">
              <a:rPr lang="sv-SE" smtClean="0"/>
              <a:pPr/>
              <a:t>54</a:t>
            </a:fld>
            <a:endParaRPr lang="sv-SE"/>
          </a:p>
        </p:txBody>
      </p:sp>
    </p:spTree>
    <p:extLst>
      <p:ext uri="{BB962C8B-B14F-4D97-AF65-F5344CB8AC3E}">
        <p14:creationId xmlns:p14="http://schemas.microsoft.com/office/powerpoint/2010/main" val="1534969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When dealing</a:t>
            </a:r>
            <a:r>
              <a:rPr lang="en-US" baseline="0" noProof="0" dirty="0" smtClean="0"/>
              <a:t> with light probes, </a:t>
            </a:r>
            <a:r>
              <a:rPr lang="en-US" noProof="0" dirty="0" smtClean="0"/>
              <a:t>we need to compute the integral</a:t>
            </a:r>
            <a:r>
              <a:rPr lang="en-US" baseline="0" noProof="0" dirty="0" smtClean="0"/>
              <a:t> of the product: lighting times BRDF.</a:t>
            </a:r>
          </a:p>
          <a:p>
            <a:endParaRPr lang="en-US" baseline="0" noProof="0" dirty="0" smtClean="0"/>
          </a:p>
          <a:p>
            <a:r>
              <a:rPr lang="en-US" baseline="0" noProof="0" dirty="0" smtClean="0"/>
              <a:t>This is a costly operation, so we rely on pre-integration and approximations. </a:t>
            </a:r>
          </a:p>
          <a:p>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(Click). </a:t>
            </a:r>
          </a:p>
        </p:txBody>
      </p:sp>
      <p:sp>
        <p:nvSpPr>
          <p:cNvPr id="4" name="Slide Number Placeholder 3"/>
          <p:cNvSpPr>
            <a:spLocks noGrp="1"/>
          </p:cNvSpPr>
          <p:nvPr>
            <p:ph type="sldNum" sz="quarter" idx="10"/>
          </p:nvPr>
        </p:nvSpPr>
        <p:spPr/>
        <p:txBody>
          <a:bodyPr/>
          <a:lstStyle/>
          <a:p>
            <a:fld id="{564EBF61-9EA7-4AB3-BBFE-F53F270FE30A}" type="slidenum">
              <a:rPr lang="sv-SE" smtClean="0"/>
              <a:pPr/>
              <a:t>55</a:t>
            </a:fld>
            <a:endParaRPr lang="sv-SE"/>
          </a:p>
        </p:txBody>
      </p:sp>
    </p:spTree>
    <p:extLst>
      <p:ext uri="{BB962C8B-B14F-4D97-AF65-F5344CB8AC3E}">
        <p14:creationId xmlns:p14="http://schemas.microsoft.com/office/powerpoint/2010/main" val="35452010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We used the decomposition covered by Brian Karis last year, which decouples the pre-convolved lighting (LD) from the BRDF (DFG).</a:t>
            </a:r>
          </a:p>
          <a:p>
            <a:endParaRPr lang="en-US" baseline="0" noProof="0" dirty="0" smtClean="0"/>
          </a:p>
          <a:p>
            <a:r>
              <a:rPr lang="en-US" baseline="0" noProof="0" dirty="0" smtClean="0"/>
              <a:t>We have also used the same decomposition for the Disney diffuse model.</a:t>
            </a:r>
          </a:p>
          <a:p>
            <a:endParaRPr lang="en-US" baseline="0" noProof="0" dirty="0" smtClean="0"/>
          </a:p>
          <a:p>
            <a:endParaRPr lang="en-US" baseline="0" noProof="0" dirty="0" smtClean="0"/>
          </a:p>
        </p:txBody>
      </p:sp>
      <p:sp>
        <p:nvSpPr>
          <p:cNvPr id="4" name="Slide Number Placeholder 3"/>
          <p:cNvSpPr>
            <a:spLocks noGrp="1"/>
          </p:cNvSpPr>
          <p:nvPr>
            <p:ph type="sldNum" sz="quarter" idx="10"/>
          </p:nvPr>
        </p:nvSpPr>
        <p:spPr/>
        <p:txBody>
          <a:bodyPr/>
          <a:lstStyle/>
          <a:p>
            <a:fld id="{564EBF61-9EA7-4AB3-BBFE-F53F270FE30A}" type="slidenum">
              <a:rPr lang="sv-SE" smtClean="0"/>
              <a:pPr/>
              <a:t>56</a:t>
            </a:fld>
            <a:endParaRPr lang="sv-SE"/>
          </a:p>
        </p:txBody>
      </p:sp>
    </p:spTree>
    <p:extLst>
      <p:ext uri="{BB962C8B-B14F-4D97-AF65-F5344CB8AC3E}">
        <p14:creationId xmlns:p14="http://schemas.microsoft.com/office/powerpoint/2010/main" val="15039114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remark here: the separation makes some significant approximations. T</a:t>
            </a:r>
            <a:r>
              <a:rPr lang="en-US" dirty="0" smtClean="0"/>
              <a:t>he biggest of</a:t>
            </a:r>
            <a:r>
              <a:rPr lang="en-US" baseline="0" dirty="0" smtClean="0"/>
              <a:t> these</a:t>
            </a:r>
            <a:r>
              <a:rPr lang="en-US" dirty="0" smtClean="0"/>
              <a:t> is in the LD pre-integration, where</a:t>
            </a:r>
            <a:r>
              <a:rPr lang="en-US" baseline="0" dirty="0" smtClean="0"/>
              <a:t> the view vector is assumed to be aligned with the normal vector.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results in a loss of anisotropy at grazing angles, which is quite noticeable on flat surfaces.</a:t>
            </a:r>
          </a:p>
          <a:p>
            <a:endParaRPr lang="en-US" baseline="0" dirty="0" smtClean="0"/>
          </a:p>
          <a:p>
            <a:r>
              <a:rPr lang="en-US" baseline="0" dirty="0" smtClean="0"/>
              <a:t>This is something we would like to address in the future.</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57</a:t>
            </a:fld>
            <a:endParaRPr lang="sv-SE"/>
          </a:p>
        </p:txBody>
      </p:sp>
    </p:spTree>
    <p:extLst>
      <p:ext uri="{BB962C8B-B14F-4D97-AF65-F5344CB8AC3E}">
        <p14:creationId xmlns:p14="http://schemas.microsoft.com/office/powerpoint/2010/main" val="3372620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a:t>
            </a:r>
            <a:r>
              <a:rPr lang="en-US" baseline="0" noProof="0" dirty="0" smtClean="0"/>
              <a:t> LD pre-integration can be baked offline, but in our case, we need to also bake it at runtime as we support dynamic light probes.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This means that the computation needs to be fast, but it still needs to be robust enough to deal with high-contrast (HDR) illumination.</a:t>
            </a:r>
          </a:p>
          <a:p>
            <a:endParaRPr lang="en-US" baseline="0" noProof="0" dirty="0" smtClean="0"/>
          </a:p>
          <a:p>
            <a:r>
              <a:rPr lang="en-US" noProof="0" dirty="0" smtClean="0"/>
              <a:t>For this we tried importance sampling, but it</a:t>
            </a:r>
            <a:r>
              <a:rPr lang="en-US" baseline="0" noProof="0" dirty="0" smtClean="0"/>
              <a:t> was not enough, since importance sampling just the BRDF – not the lighting – can lead to noise in the case of high-contrast sources. We tried multiple importance sampling (MIS) to take account of both the BRDF and the lighting, but even if the convergence was faster, the shader cost was higher. </a:t>
            </a:r>
          </a:p>
          <a:p>
            <a:endParaRPr lang="en-US" baseline="0" noProof="0" dirty="0" smtClean="0"/>
          </a:p>
          <a:p>
            <a:r>
              <a:rPr lang="en-US" noProof="0" dirty="0" smtClean="0"/>
              <a:t>(Click)</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58</a:t>
            </a:fld>
            <a:endParaRPr lang="sv-SE"/>
          </a:p>
        </p:txBody>
      </p:sp>
    </p:spTree>
    <p:extLst>
      <p:ext uri="{BB962C8B-B14F-4D97-AF65-F5344CB8AC3E}">
        <p14:creationId xmlns:p14="http://schemas.microsoft.com/office/powerpoint/2010/main" val="2639462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Instead we use Filtered Importance Sampling (FIS), which employs </a:t>
            </a:r>
            <a:r>
              <a:rPr lang="en-US" baseline="0" noProof="0" dirty="0" err="1" smtClean="0"/>
              <a:t>mipmapped</a:t>
            </a:r>
            <a:r>
              <a:rPr lang="en-US" baseline="0" noProof="0" dirty="0" smtClean="0"/>
              <a:t> versions of the lighting in regions of lower sampling density. This introduces some bias, but it gives us faster convergence.</a:t>
            </a:r>
          </a:p>
          <a:p>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59</a:t>
            </a:fld>
            <a:endParaRPr lang="sv-SE"/>
          </a:p>
        </p:txBody>
      </p:sp>
    </p:spTree>
    <p:extLst>
      <p:ext uri="{BB962C8B-B14F-4D97-AF65-F5344CB8AC3E}">
        <p14:creationId xmlns:p14="http://schemas.microsoft.com/office/powerpoint/2010/main" val="1029684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Environmental lighting</a:t>
            </a:r>
            <a:r>
              <a:rPr lang="en-US" baseline="0" dirty="0" smtClean="0"/>
              <a:t> – from the sky and other elements in the scene…</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a:t>
            </a:fld>
            <a:endParaRPr lang="sv-SE"/>
          </a:p>
        </p:txBody>
      </p:sp>
    </p:spTree>
    <p:extLst>
      <p:ext uri="{BB962C8B-B14F-4D97-AF65-F5344CB8AC3E}">
        <p14:creationId xmlns:p14="http://schemas.microsoft.com/office/powerpoint/2010/main" val="3033969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smtClean="0"/>
              <a:t>Here is a comparison of the IS and the filtered approach.</a:t>
            </a:r>
          </a:p>
        </p:txBody>
      </p:sp>
      <p:sp>
        <p:nvSpPr>
          <p:cNvPr id="4" name="Slide Number Placeholder 3"/>
          <p:cNvSpPr>
            <a:spLocks noGrp="1"/>
          </p:cNvSpPr>
          <p:nvPr>
            <p:ph type="sldNum" sz="quarter" idx="10"/>
          </p:nvPr>
        </p:nvSpPr>
        <p:spPr/>
        <p:txBody>
          <a:bodyPr/>
          <a:lstStyle/>
          <a:p>
            <a:fld id="{564EBF61-9EA7-4AB3-BBFE-F53F270FE30A}" type="slidenum">
              <a:rPr lang="sv-SE" smtClean="0"/>
              <a:pPr/>
              <a:t>60</a:t>
            </a:fld>
            <a:endParaRPr lang="sv-SE"/>
          </a:p>
        </p:txBody>
      </p:sp>
    </p:spTree>
    <p:extLst>
      <p:ext uri="{BB962C8B-B14F-4D97-AF65-F5344CB8AC3E}">
        <p14:creationId xmlns:p14="http://schemas.microsoft.com/office/powerpoint/2010/main" val="3559715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And close up.</a:t>
            </a:r>
          </a:p>
          <a:p>
            <a:endParaRPr lang="en-US" noProof="0" dirty="0" smtClean="0"/>
          </a:p>
          <a:p>
            <a:r>
              <a:rPr lang="en-US" noProof="0" dirty="0" smtClean="0"/>
              <a:t>In</a:t>
            </a:r>
            <a:r>
              <a:rPr lang="en-US" baseline="0" noProof="0" dirty="0" smtClean="0"/>
              <a:t> practice we use 32 samples.</a:t>
            </a:r>
          </a:p>
          <a:p>
            <a:endParaRPr lang="en-US" baseline="0" noProof="0" dirty="0" smtClean="0"/>
          </a:p>
          <a:p>
            <a:r>
              <a:rPr lang="en-US" baseline="0" noProof="0" dirty="0" smtClean="0"/>
              <a:t>We also don’t process the first MIP of the LD texture, in order to get a perfect specular mirror integration.</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61</a:t>
            </a:fld>
            <a:endParaRPr lang="sv-SE"/>
          </a:p>
        </p:txBody>
      </p:sp>
    </p:spTree>
    <p:extLst>
      <p:ext uri="{BB962C8B-B14F-4D97-AF65-F5344CB8AC3E}">
        <p14:creationId xmlns:p14="http://schemas.microsoft.com/office/powerpoint/2010/main" val="17640572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At</a:t>
            </a:r>
            <a:r>
              <a:rPr lang="en-US" baseline="0" noProof="0" dirty="0" smtClean="0"/>
              <a:t> runtime, t</a:t>
            </a:r>
            <a:r>
              <a:rPr lang="en-US" noProof="0" dirty="0" smtClean="0"/>
              <a:t>o evaluate the light probe</a:t>
            </a:r>
            <a:r>
              <a:rPr lang="en-US" baseline="0" noProof="0" dirty="0" smtClean="0"/>
              <a:t> for a view direction.</a:t>
            </a:r>
          </a:p>
          <a:p>
            <a:endParaRPr lang="en-US" baseline="0" noProof="0" dirty="0" smtClean="0"/>
          </a:p>
          <a:p>
            <a:r>
              <a:rPr lang="en-US" baseline="0" noProof="0" dirty="0" smtClean="0"/>
              <a:t>Given a surface...</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62</a:t>
            </a:fld>
            <a:endParaRPr lang="sv-SE"/>
          </a:p>
        </p:txBody>
      </p:sp>
    </p:spTree>
    <p:extLst>
      <p:ext uri="{BB962C8B-B14F-4D97-AF65-F5344CB8AC3E}">
        <p14:creationId xmlns:p14="http://schemas.microsoft.com/office/powerpoint/2010/main" val="29964979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…we evaluate a material.</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63</a:t>
            </a:fld>
            <a:endParaRPr lang="sv-SE"/>
          </a:p>
        </p:txBody>
      </p:sp>
    </p:spTree>
    <p:extLst>
      <p:ext uri="{BB962C8B-B14F-4D97-AF65-F5344CB8AC3E}">
        <p14:creationId xmlns:p14="http://schemas.microsoft.com/office/powerpoint/2010/main" val="24725810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…and we generally use the mirror direction to</a:t>
            </a:r>
            <a:r>
              <a:rPr lang="en-US" baseline="0" noProof="0" dirty="0" smtClean="0"/>
              <a:t> fetch the lighting from the cube map…</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64</a:t>
            </a:fld>
            <a:endParaRPr lang="sv-SE"/>
          </a:p>
        </p:txBody>
      </p:sp>
    </p:spTree>
    <p:extLst>
      <p:ext uri="{BB962C8B-B14F-4D97-AF65-F5344CB8AC3E}">
        <p14:creationId xmlns:p14="http://schemas.microsoft.com/office/powerpoint/2010/main" val="35063711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…but the</a:t>
            </a:r>
            <a:r>
              <a:rPr lang="en-US" baseline="0" noProof="0" dirty="0" smtClean="0"/>
              <a:t> dominant direction of the BRDF is slightly shifted compared to the mirror direction.</a:t>
            </a:r>
          </a:p>
          <a:p>
            <a:endParaRPr lang="en-US" baseline="0" noProof="0" dirty="0" smtClean="0"/>
          </a:p>
          <a:p>
            <a:r>
              <a:rPr lang="en-US" baseline="0" noProof="0" dirty="0" smtClean="0"/>
              <a:t>Using this dominant direction instead of the mirror direction helps to improve the accuracy of the integration approximation.</a:t>
            </a:r>
          </a:p>
          <a:p>
            <a:endParaRPr lang="en-US" baseline="0" noProof="0" dirty="0" smtClean="0"/>
          </a:p>
          <a:p>
            <a:r>
              <a:rPr lang="en-US" baseline="0" noProof="0" dirty="0" smtClean="0"/>
              <a:t>We provide a formula to convert the mirror direction to the dominant direction in the course notes.</a:t>
            </a:r>
          </a:p>
          <a:p>
            <a:endParaRPr lang="sv-SE" baseline="0" dirty="0" smtClean="0"/>
          </a:p>
        </p:txBody>
      </p:sp>
      <p:sp>
        <p:nvSpPr>
          <p:cNvPr id="4" name="Slide Number Placeholder 3"/>
          <p:cNvSpPr>
            <a:spLocks noGrp="1"/>
          </p:cNvSpPr>
          <p:nvPr>
            <p:ph type="sldNum" sz="quarter" idx="10"/>
          </p:nvPr>
        </p:nvSpPr>
        <p:spPr/>
        <p:txBody>
          <a:bodyPr/>
          <a:lstStyle/>
          <a:p>
            <a:fld id="{564EBF61-9EA7-4AB3-BBFE-F53F270FE30A}" type="slidenum">
              <a:rPr lang="sv-SE" smtClean="0"/>
              <a:pPr/>
              <a:t>65</a:t>
            </a:fld>
            <a:endParaRPr lang="sv-SE"/>
          </a:p>
        </p:txBody>
      </p:sp>
    </p:spTree>
    <p:extLst>
      <p:ext uri="{BB962C8B-B14F-4D97-AF65-F5344CB8AC3E}">
        <p14:creationId xmlns:p14="http://schemas.microsoft.com/office/powerpoint/2010/main" val="33195946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Here is an example.</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66</a:t>
            </a:fld>
            <a:endParaRPr lang="sv-SE"/>
          </a:p>
        </p:txBody>
      </p:sp>
    </p:spTree>
    <p:extLst>
      <p:ext uri="{BB962C8B-B14F-4D97-AF65-F5344CB8AC3E}">
        <p14:creationId xmlns:p14="http://schemas.microsoft.com/office/powerpoint/2010/main" val="22879753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 improvement for rough materials is quite noticeable.</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67</a:t>
            </a:fld>
            <a:endParaRPr lang="sv-SE"/>
          </a:p>
        </p:txBody>
      </p:sp>
    </p:spTree>
    <p:extLst>
      <p:ext uri="{BB962C8B-B14F-4D97-AF65-F5344CB8AC3E}">
        <p14:creationId xmlns:p14="http://schemas.microsoft.com/office/powerpoint/2010/main" val="15936023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In this close-up, we can see that</a:t>
            </a:r>
            <a:r>
              <a:rPr lang="en-US" baseline="0" noProof="0" dirty="0" smtClean="0"/>
              <a:t> using the dominant direction is a better approximation when compared to the reference.</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68</a:t>
            </a:fld>
            <a:endParaRPr lang="sv-SE"/>
          </a:p>
        </p:txBody>
      </p:sp>
    </p:spTree>
    <p:extLst>
      <p:ext uri="{BB962C8B-B14F-4D97-AF65-F5344CB8AC3E}">
        <p14:creationId xmlns:p14="http://schemas.microsoft.com/office/powerpoint/2010/main" val="40946490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 local light probes</a:t>
            </a:r>
            <a:r>
              <a:rPr lang="en-US" baseline="0" noProof="0" dirty="0" smtClean="0"/>
              <a:t> </a:t>
            </a:r>
            <a:r>
              <a:rPr lang="en-US" noProof="0" dirty="0" smtClean="0"/>
              <a:t>capture</a:t>
            </a:r>
            <a:r>
              <a:rPr lang="en-US" baseline="0" noProof="0" dirty="0" smtClean="0"/>
              <a:t> the surrounding environment and use parallax correction via box and sphere proxies.</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69</a:t>
            </a:fld>
            <a:endParaRPr lang="sv-SE"/>
          </a:p>
        </p:txBody>
      </p:sp>
    </p:spTree>
    <p:extLst>
      <p:ext uri="{BB962C8B-B14F-4D97-AF65-F5344CB8AC3E}">
        <p14:creationId xmlns:p14="http://schemas.microsoft.com/office/powerpoint/2010/main" val="2182579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…and</a:t>
            </a:r>
            <a:r>
              <a:rPr lang="fr-FR" baseline="0" dirty="0" smtClean="0"/>
              <a:t> </a:t>
            </a:r>
            <a:r>
              <a:rPr lang="fr-FR" dirty="0" smtClean="0"/>
              <a:t>an observer.</a:t>
            </a:r>
            <a:endParaRPr lang="sv-SE" dirty="0" smtClean="0"/>
          </a:p>
          <a:p>
            <a:endParaRPr lang="en-US" dirty="0" smtClean="0"/>
          </a:p>
          <a:p>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a:t>
            </a:fld>
            <a:endParaRPr lang="sv-SE"/>
          </a:p>
        </p:txBody>
      </p:sp>
    </p:spTree>
    <p:extLst>
      <p:ext uri="{BB962C8B-B14F-4D97-AF65-F5344CB8AC3E}">
        <p14:creationId xmlns:p14="http://schemas.microsoft.com/office/powerpoint/2010/main" val="26338470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a scene…</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70</a:t>
            </a:fld>
            <a:endParaRPr lang="sv-SE"/>
          </a:p>
        </p:txBody>
      </p:sp>
    </p:spTree>
    <p:extLst>
      <p:ext uri="{BB962C8B-B14F-4D97-AF65-F5344CB8AC3E}">
        <p14:creationId xmlns:p14="http://schemas.microsoft.com/office/powerpoint/2010/main" val="20865013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place proxy</a:t>
            </a:r>
            <a:r>
              <a:rPr lang="en-US" baseline="0" dirty="0" smtClean="0"/>
              <a:t> geometry, which approximates the surrounding geometry…</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71</a:t>
            </a:fld>
            <a:endParaRPr lang="sv-SE"/>
          </a:p>
        </p:txBody>
      </p:sp>
    </p:spTree>
    <p:extLst>
      <p:ext uri="{BB962C8B-B14F-4D97-AF65-F5344CB8AC3E}">
        <p14:creationId xmlns:p14="http://schemas.microsoft.com/office/powerpoint/2010/main" val="25843867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acquire the incident lighting at the center of this proxy…</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72</a:t>
            </a:fld>
            <a:endParaRPr lang="sv-SE"/>
          </a:p>
        </p:txBody>
      </p:sp>
    </p:spTree>
    <p:extLst>
      <p:ext uri="{BB962C8B-B14F-4D97-AF65-F5344CB8AC3E}">
        <p14:creationId xmlns:p14="http://schemas.microsoft.com/office/powerpoint/2010/main" val="25764365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…which provides us</a:t>
            </a:r>
            <a:r>
              <a:rPr lang="en-US" baseline="0" noProof="0" dirty="0" smtClean="0"/>
              <a:t> with incident lighting stored in a cube map that we can </a:t>
            </a:r>
            <a:r>
              <a:rPr lang="en-US" baseline="0" noProof="0" dirty="0" err="1" smtClean="0"/>
              <a:t>reproject</a:t>
            </a:r>
            <a:r>
              <a:rPr lang="en-US" baseline="0" noProof="0" dirty="0" smtClean="0"/>
              <a:t> onto the proxy.</a:t>
            </a:r>
          </a:p>
        </p:txBody>
      </p:sp>
      <p:sp>
        <p:nvSpPr>
          <p:cNvPr id="4" name="Slide Number Placeholder 3"/>
          <p:cNvSpPr>
            <a:spLocks noGrp="1"/>
          </p:cNvSpPr>
          <p:nvPr>
            <p:ph type="sldNum" sz="quarter" idx="10"/>
          </p:nvPr>
        </p:nvSpPr>
        <p:spPr/>
        <p:txBody>
          <a:bodyPr/>
          <a:lstStyle/>
          <a:p>
            <a:fld id="{564EBF61-9EA7-4AB3-BBFE-F53F270FE30A}" type="slidenum">
              <a:rPr lang="sv-SE" smtClean="0"/>
              <a:pPr/>
              <a:t>73</a:t>
            </a:fld>
            <a:endParaRPr lang="sv-SE"/>
          </a:p>
        </p:txBody>
      </p:sp>
    </p:spTree>
    <p:extLst>
      <p:ext uri="{BB962C8B-B14F-4D97-AF65-F5344CB8AC3E}">
        <p14:creationId xmlns:p14="http://schemas.microsoft.com/office/powerpoint/2010/main" val="11167015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smtClean="0"/>
              <a:t>The incident capture contains only the diffuse component, ignoring any view-dependent effects such as specular reflections.</a:t>
            </a:r>
          </a:p>
          <a:p>
            <a:endParaRPr lang="en-US" baseline="0" noProof="0" dirty="0" smtClean="0"/>
          </a:p>
          <a:p>
            <a:r>
              <a:rPr lang="en-US" baseline="0" noProof="0" dirty="0" smtClean="0"/>
              <a:t>For conductors, as they don’t have any diffuse term, we use the f0 term as diffuse color. This ensures that we have some sort of surface response in dynamic cube maps, where recursive rendering of reflections would be prohibitively expensive.</a:t>
            </a:r>
          </a:p>
        </p:txBody>
      </p:sp>
      <p:sp>
        <p:nvSpPr>
          <p:cNvPr id="4" name="Slide Number Placeholder 3"/>
          <p:cNvSpPr>
            <a:spLocks noGrp="1"/>
          </p:cNvSpPr>
          <p:nvPr>
            <p:ph type="sldNum" sz="quarter" idx="10"/>
          </p:nvPr>
        </p:nvSpPr>
        <p:spPr/>
        <p:txBody>
          <a:bodyPr/>
          <a:lstStyle/>
          <a:p>
            <a:fld id="{564EBF61-9EA7-4AB3-BBFE-F53F270FE30A}" type="slidenum">
              <a:rPr lang="sv-SE" smtClean="0"/>
              <a:pPr/>
              <a:t>74</a:t>
            </a:fld>
            <a:endParaRPr lang="sv-SE"/>
          </a:p>
        </p:txBody>
      </p:sp>
    </p:spTree>
    <p:extLst>
      <p:ext uri="{BB962C8B-B14F-4D97-AF65-F5344CB8AC3E}">
        <p14:creationId xmlns:p14="http://schemas.microsoft.com/office/powerpoint/2010/main" val="36406607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These</a:t>
            </a:r>
            <a:r>
              <a:rPr lang="en-US" baseline="0" noProof="0" dirty="0" smtClean="0"/>
              <a:t> local light probes are used all over the game world and can be placed in a nested fashion. </a:t>
            </a:r>
          </a:p>
          <a:p>
            <a:endParaRPr lang="en-US" baseline="0" noProof="0" dirty="0" smtClean="0"/>
          </a:p>
          <a:p>
            <a:r>
              <a:rPr lang="en-US" baseline="0" noProof="0" dirty="0" smtClean="0"/>
              <a:t>When we capture the incident lighting, we also capture the visibility of the surrounding objects and store it in the alpha channel of the cube map.</a:t>
            </a:r>
          </a:p>
          <a:p>
            <a:r>
              <a:rPr lang="en-US" baseline="0" noProof="0" dirty="0" smtClean="0"/>
              <a:t>That’s why the sky is black in our cube map.</a:t>
            </a:r>
          </a:p>
          <a:p>
            <a:endParaRPr lang="en-US" baseline="0" noProof="0" dirty="0" smtClean="0"/>
          </a:p>
          <a:p>
            <a:r>
              <a:rPr lang="en-US" baseline="0" noProof="0" dirty="0" smtClean="0"/>
              <a:t>By using this visibility information, we are able to fall back to the distant light probe when no object occludes it.</a:t>
            </a:r>
          </a:p>
          <a:p>
            <a:r>
              <a:rPr lang="en-US" baseline="0" noProof="0" dirty="0" smtClean="0"/>
              <a:t>The distant light probe contains the sky, and it can be of higher resolution and even contain animated clouds.</a:t>
            </a:r>
          </a:p>
        </p:txBody>
      </p:sp>
      <p:sp>
        <p:nvSpPr>
          <p:cNvPr id="4" name="Slide Number Placeholder 3"/>
          <p:cNvSpPr>
            <a:spLocks noGrp="1"/>
          </p:cNvSpPr>
          <p:nvPr>
            <p:ph type="sldNum" sz="quarter" idx="10"/>
          </p:nvPr>
        </p:nvSpPr>
        <p:spPr/>
        <p:txBody>
          <a:bodyPr/>
          <a:lstStyle/>
          <a:p>
            <a:fld id="{564EBF61-9EA7-4AB3-BBFE-F53F270FE30A}" type="slidenum">
              <a:rPr lang="sv-SE" smtClean="0"/>
              <a:pPr/>
              <a:t>75</a:t>
            </a:fld>
            <a:endParaRPr lang="sv-SE"/>
          </a:p>
        </p:txBody>
      </p:sp>
    </p:spTree>
    <p:extLst>
      <p:ext uri="{BB962C8B-B14F-4D97-AF65-F5344CB8AC3E}">
        <p14:creationId xmlns:p14="http://schemas.microsoft.com/office/powerpoint/2010/main" val="29087238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An</a:t>
            </a:r>
            <a:r>
              <a:rPr lang="en-US" baseline="0" noProof="0" dirty="0" smtClean="0"/>
              <a:t> </a:t>
            </a:r>
            <a:r>
              <a:rPr lang="en-US" noProof="0" dirty="0" smtClean="0"/>
              <a:t>extra piece of information for local light probes…</a:t>
            </a:r>
          </a:p>
          <a:p>
            <a:endParaRPr lang="en-US" noProof="0" dirty="0" smtClean="0"/>
          </a:p>
          <a:p>
            <a:r>
              <a:rPr lang="en-US" noProof="0" dirty="0" smtClean="0"/>
              <a:t>When we evaluate</a:t>
            </a:r>
            <a:r>
              <a:rPr lang="en-US" baseline="0" noProof="0" dirty="0" smtClean="0"/>
              <a:t> the </a:t>
            </a:r>
            <a:r>
              <a:rPr lang="en-US" noProof="0" dirty="0" smtClean="0"/>
              <a:t>local light probe, we must</a:t>
            </a:r>
            <a:r>
              <a:rPr lang="en-US" baseline="0" noProof="0" dirty="0" smtClean="0"/>
              <a:t> take into account the distance of the proxy geometry from the shaded point.</a:t>
            </a:r>
          </a:p>
          <a:p>
            <a:endParaRPr lang="en-US" noProof="0" dirty="0" smtClean="0"/>
          </a:p>
          <a:p>
            <a:endParaRPr lang="en-US" noProof="0" dirty="0" smtClean="0"/>
          </a:p>
        </p:txBody>
      </p:sp>
      <p:sp>
        <p:nvSpPr>
          <p:cNvPr id="4" name="Slide Number Placeholder 3"/>
          <p:cNvSpPr>
            <a:spLocks noGrp="1"/>
          </p:cNvSpPr>
          <p:nvPr>
            <p:ph type="sldNum" sz="quarter" idx="10"/>
          </p:nvPr>
        </p:nvSpPr>
        <p:spPr/>
        <p:txBody>
          <a:bodyPr/>
          <a:lstStyle/>
          <a:p>
            <a:fld id="{564EBF61-9EA7-4AB3-BBFE-F53F270FE30A}" type="slidenum">
              <a:rPr lang="sv-SE" smtClean="0"/>
              <a:pPr/>
              <a:t>76</a:t>
            </a:fld>
            <a:endParaRPr lang="sv-SE"/>
          </a:p>
        </p:txBody>
      </p:sp>
    </p:spTree>
    <p:extLst>
      <p:ext uri="{BB962C8B-B14F-4D97-AF65-F5344CB8AC3E}">
        <p14:creationId xmlns:p14="http://schemas.microsoft.com/office/powerpoint/2010/main" val="38739164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BRDF can be represented by a cone which reflects </a:t>
            </a:r>
            <a:r>
              <a:rPr lang="en-US" baseline="0" dirty="0" smtClean="0"/>
              <a:t>a small portion of the wall.</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77</a:t>
            </a:fld>
            <a:endParaRPr lang="sv-SE"/>
          </a:p>
        </p:txBody>
      </p:sp>
    </p:spTree>
    <p:extLst>
      <p:ext uri="{BB962C8B-B14F-4D97-AF65-F5344CB8AC3E}">
        <p14:creationId xmlns:p14="http://schemas.microsoft.com/office/powerpoint/2010/main" val="6586787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for a distance a bit further away…</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78</a:t>
            </a:fld>
            <a:endParaRPr lang="sv-SE"/>
          </a:p>
        </p:txBody>
      </p:sp>
    </p:spTree>
    <p:extLst>
      <p:ext uri="{BB962C8B-B14F-4D97-AF65-F5344CB8AC3E}">
        <p14:creationId xmlns:p14="http://schemas.microsoft.com/office/powerpoint/2010/main" val="2706556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The cone will span a larger portion of the wall.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To take this phenomenon into account, we adjust the roughness. This is what we call distance-based roughness.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Taking this into account will help to transition from SSR to local light probes.</a:t>
            </a:r>
            <a:endParaRPr lang="en-US" noProof="0" dirty="0" smtClean="0"/>
          </a:p>
          <a:p>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79</a:t>
            </a:fld>
            <a:endParaRPr lang="sv-SE"/>
          </a:p>
        </p:txBody>
      </p:sp>
    </p:spTree>
    <p:extLst>
      <p:ext uri="{BB962C8B-B14F-4D97-AF65-F5344CB8AC3E}">
        <p14:creationId xmlns:p14="http://schemas.microsoft.com/office/powerpoint/2010/main" val="980236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aseline="0" dirty="0" smtClean="0"/>
              <a:t>For us, PBR means these three components: Materials…</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a:t>
            </a:fld>
            <a:endParaRPr lang="sv-SE"/>
          </a:p>
        </p:txBody>
      </p:sp>
    </p:spTree>
    <p:extLst>
      <p:ext uri="{BB962C8B-B14F-4D97-AF65-F5344CB8AC3E}">
        <p14:creationId xmlns:p14="http://schemas.microsoft.com/office/powerpoint/2010/main" val="142638722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Here’s an example showing distance-based roughness in action.</a:t>
            </a:r>
            <a:endParaRPr lang="en-US" noProof="0" dirty="0" smtClean="0"/>
          </a:p>
          <a:p>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80</a:t>
            </a:fld>
            <a:endParaRPr lang="sv-SE"/>
          </a:p>
        </p:txBody>
      </p:sp>
    </p:spTree>
    <p:extLst>
      <p:ext uri="{BB962C8B-B14F-4D97-AF65-F5344CB8AC3E}">
        <p14:creationId xmlns:p14="http://schemas.microsoft.com/office/powerpoint/2010/main" val="8217365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concludes the lighting section.</a:t>
            </a:r>
          </a:p>
          <a:p>
            <a:endParaRPr lang="en-US" baseline="0" dirty="0" smtClean="0"/>
          </a:p>
          <a:p>
            <a:r>
              <a:rPr lang="en-US" baseline="0" dirty="0" smtClean="0"/>
              <a:t>Finally, the camera part.</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81</a:t>
            </a:fld>
            <a:endParaRPr lang="sv-SE"/>
          </a:p>
        </p:txBody>
      </p:sp>
    </p:spTree>
    <p:extLst>
      <p:ext uri="{BB962C8B-B14F-4D97-AF65-F5344CB8AC3E}">
        <p14:creationId xmlns:p14="http://schemas.microsoft.com/office/powerpoint/2010/main" val="24916373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a:t>
            </a:r>
            <a:r>
              <a:rPr lang="en-US" baseline="0" dirty="0" smtClean="0"/>
              <a:t> earlier, all of the </a:t>
            </a:r>
            <a:r>
              <a:rPr lang="en-US" dirty="0" smtClean="0"/>
              <a:t>lighting computations</a:t>
            </a:r>
            <a:r>
              <a:rPr lang="en-US" baseline="0" dirty="0" smtClean="0"/>
              <a:t> in Frostbite are made using real-world luminance values.</a:t>
            </a:r>
          </a:p>
          <a:p>
            <a:endParaRPr lang="en-US" baseline="0" dirty="0" smtClean="0"/>
          </a:p>
          <a:p>
            <a:r>
              <a:rPr lang="en-US" baseline="0" dirty="0" smtClean="0"/>
              <a:t>We need to transform this incident luminance into a pixel value. </a:t>
            </a:r>
          </a:p>
          <a:p>
            <a:endParaRPr lang="en-US" baseline="0" dirty="0" smtClean="0"/>
          </a:p>
          <a:p>
            <a:r>
              <a:rPr lang="en-US" baseline="0" dirty="0" smtClean="0"/>
              <a:t>It’s not possible to capture the entire range of incident luminance due to its extremely high dynamic range, so the camera captures only a small section by ‘exposing’ the scene…</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82</a:t>
            </a:fld>
            <a:endParaRPr lang="sv-SE"/>
          </a:p>
        </p:txBody>
      </p:sp>
    </p:spTree>
    <p:extLst>
      <p:ext uri="{BB962C8B-B14F-4D97-AF65-F5344CB8AC3E}">
        <p14:creationId xmlns:p14="http://schemas.microsoft.com/office/powerpoint/2010/main" val="872442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 exposure is controlled by three</a:t>
            </a:r>
            <a:r>
              <a:rPr lang="en-US" baseline="0" noProof="0" dirty="0" smtClean="0"/>
              <a:t> settings manipulated by the artists: the a</a:t>
            </a:r>
            <a:r>
              <a:rPr lang="en-US" noProof="0" dirty="0" smtClean="0"/>
              <a:t>perture, the shutter speed, and the sensitivity.</a:t>
            </a:r>
          </a:p>
          <a:p>
            <a:endParaRPr lang="en-US" noProof="0" dirty="0" smtClean="0"/>
          </a:p>
          <a:p>
            <a:r>
              <a:rPr lang="en-US" noProof="0" dirty="0" smtClean="0"/>
              <a:t>These settings can be automated depending on</a:t>
            </a:r>
            <a:r>
              <a:rPr lang="en-US" baseline="0" noProof="0" dirty="0" smtClean="0"/>
              <a:t> the </a:t>
            </a:r>
            <a:r>
              <a:rPr lang="en-US" noProof="0" dirty="0" smtClean="0"/>
              <a:t>art/game requirements.</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83</a:t>
            </a:fld>
            <a:endParaRPr lang="sv-SE"/>
          </a:p>
        </p:txBody>
      </p:sp>
    </p:spTree>
    <p:extLst>
      <p:ext uri="{BB962C8B-B14F-4D97-AF65-F5344CB8AC3E}">
        <p14:creationId xmlns:p14="http://schemas.microsoft.com/office/powerpoint/2010/main" val="53667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 amount of scene luminance reaching the sensor will be determined</a:t>
            </a:r>
            <a:r>
              <a:rPr lang="en-US" baseline="0" noProof="0" dirty="0" smtClean="0"/>
              <a:t> by the exposure, which is then converted into a pixel value.</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84</a:t>
            </a:fld>
            <a:endParaRPr lang="sv-SE"/>
          </a:p>
        </p:txBody>
      </p:sp>
    </p:spTree>
    <p:extLst>
      <p:ext uri="{BB962C8B-B14F-4D97-AF65-F5344CB8AC3E}">
        <p14:creationId xmlns:p14="http://schemas.microsoft.com/office/powerpoint/2010/main" val="16261015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The conversion from the exposed value to the pixel value uses the common</a:t>
            </a:r>
            <a:r>
              <a:rPr lang="en-US" baseline="0" noProof="0" dirty="0" smtClean="0"/>
              <a:t> color pipeline, with the usual </a:t>
            </a:r>
            <a:r>
              <a:rPr lang="en-US" baseline="0" noProof="0" dirty="0" err="1" smtClean="0"/>
              <a:t>tonemapping</a:t>
            </a:r>
            <a:r>
              <a:rPr lang="en-US" baseline="0" noProof="0" dirty="0" smtClean="0"/>
              <a:t>, color grading, gamma correction, etc.</a:t>
            </a:r>
          </a:p>
          <a:p>
            <a:endParaRPr lang="en-US" baseline="0" noProof="0" dirty="0" smtClean="0"/>
          </a:p>
          <a:p>
            <a:r>
              <a:rPr lang="en-US" baseline="0" noProof="0" dirty="0" smtClean="0"/>
              <a:t>The exposure computation relies on a physically based approach. We are using the standard named Saturation-Based Sensitivity.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It defines a maximum luminance based on the camera settings and divides the scene luminance by this maximum value. Again, details and code are provide in the course notes.</a:t>
            </a:r>
          </a:p>
        </p:txBody>
      </p:sp>
      <p:sp>
        <p:nvSpPr>
          <p:cNvPr id="4" name="Slide Number Placeholder 3"/>
          <p:cNvSpPr>
            <a:spLocks noGrp="1"/>
          </p:cNvSpPr>
          <p:nvPr>
            <p:ph type="sldNum" sz="quarter" idx="10"/>
          </p:nvPr>
        </p:nvSpPr>
        <p:spPr/>
        <p:txBody>
          <a:bodyPr/>
          <a:lstStyle/>
          <a:p>
            <a:fld id="{564EBF61-9EA7-4AB3-BBFE-F53F270FE30A}" type="slidenum">
              <a:rPr lang="sv-SE" smtClean="0"/>
              <a:pPr/>
              <a:t>85</a:t>
            </a:fld>
            <a:endParaRPr lang="sv-SE"/>
          </a:p>
        </p:txBody>
      </p:sp>
    </p:spTree>
    <p:extLst>
      <p:ext uri="{BB962C8B-B14F-4D97-AF65-F5344CB8AC3E}">
        <p14:creationId xmlns:p14="http://schemas.microsoft.com/office/powerpoint/2010/main" val="40952786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validate that</a:t>
            </a:r>
            <a:r>
              <a:rPr lang="en-US" baseline="0" dirty="0" smtClean="0"/>
              <a:t> we correctly implemented our luminance-to-pixel conversion and that our sun values are in a good range, we employed the ‘Sunny 16’ rule used by photographers.</a:t>
            </a:r>
          </a:p>
          <a:p>
            <a:endParaRPr lang="en-US" baseline="0" dirty="0" smtClean="0"/>
          </a:p>
          <a:p>
            <a:r>
              <a:rPr lang="en-US" baseline="0" dirty="0" smtClean="0"/>
              <a:t>We set the camera and sun parameters with the expected values of Sunny 16 and checked that we got a well-exposed image.</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86</a:t>
            </a:fld>
            <a:endParaRPr lang="sv-SE"/>
          </a:p>
        </p:txBody>
      </p:sp>
    </p:spTree>
    <p:extLst>
      <p:ext uri="{BB962C8B-B14F-4D97-AF65-F5344CB8AC3E}">
        <p14:creationId xmlns:p14="http://schemas.microsoft.com/office/powerpoint/2010/main" val="324276198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After all of this technical stuff, we’d like to conclude with some practical advice, drawing from our recent experience.</a:t>
            </a:r>
          </a:p>
          <a:p>
            <a:endParaRPr lang="en-US" baseline="0" dirty="0" smtClean="0"/>
          </a:p>
          <a:p>
            <a:r>
              <a:rPr lang="en-US" baseline="0" dirty="0" smtClean="0"/>
              <a:t>We have taken a few steps to try to ensure a smooth transition to PBR at EA Frostbite…</a:t>
            </a:r>
          </a:p>
        </p:txBody>
      </p:sp>
      <p:sp>
        <p:nvSpPr>
          <p:cNvPr id="4" name="Slide Number Placeholder 3"/>
          <p:cNvSpPr>
            <a:spLocks noGrp="1"/>
          </p:cNvSpPr>
          <p:nvPr>
            <p:ph type="sldNum" sz="quarter" idx="10"/>
          </p:nvPr>
        </p:nvSpPr>
        <p:spPr/>
        <p:txBody>
          <a:bodyPr/>
          <a:lstStyle/>
          <a:p>
            <a:fld id="{564EBF61-9EA7-4AB3-BBFE-F53F270FE30A}" type="slidenum">
              <a:rPr lang="sv-SE" smtClean="0"/>
              <a:pPr/>
              <a:t>87</a:t>
            </a:fld>
            <a:endParaRPr lang="sv-SE"/>
          </a:p>
        </p:txBody>
      </p:sp>
    </p:spTree>
    <p:extLst>
      <p:ext uri="{BB962C8B-B14F-4D97-AF65-F5344CB8AC3E}">
        <p14:creationId xmlns:p14="http://schemas.microsoft.com/office/powerpoint/2010/main" val="4768012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first step was to code our standard material and to</a:t>
            </a:r>
            <a:r>
              <a:rPr lang="en-US" baseline="0" dirty="0" smtClean="0"/>
              <a:t> develop a viewer with a distant light probe, since there were no tools such as Marmoset available at the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then gathered a group of key technical artists from various game teams and started to train them. Education was done in parallel to other PBR feature development.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Once we achieved a minimal set of PBR features, we introduced them into the production engine and we maintained a PBR and a non-PBR version side-by-side.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set up an automatic conversion system for textures and lights, to be able to load existing levels. This wasn’t a high-quality conversion – particularly for the lighting – but it was sufficient for our needs as converted assets were not expected to ship.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we evangelized PBR to our game teams with the help of our freshly trained technical artists. We also provided a set of validation tools and ported our </a:t>
            </a:r>
            <a:r>
              <a:rPr lang="en-US" baseline="0" dirty="0" err="1" smtClean="0"/>
              <a:t>shaders</a:t>
            </a:r>
            <a:r>
              <a:rPr lang="en-US" baseline="0" dirty="0" smtClean="0"/>
              <a:t> to various authoring tools, such as Substance and Mari.</a:t>
            </a:r>
          </a:p>
        </p:txBody>
      </p:sp>
      <p:sp>
        <p:nvSpPr>
          <p:cNvPr id="4" name="Slide Number Placeholder 3"/>
          <p:cNvSpPr>
            <a:spLocks noGrp="1"/>
          </p:cNvSpPr>
          <p:nvPr>
            <p:ph type="sldNum" sz="quarter" idx="10"/>
          </p:nvPr>
        </p:nvSpPr>
        <p:spPr/>
        <p:txBody>
          <a:bodyPr/>
          <a:lstStyle/>
          <a:p>
            <a:fld id="{564EBF61-9EA7-4AB3-BBFE-F53F270FE30A}" type="slidenum">
              <a:rPr lang="sv-SE" smtClean="0"/>
              <a:pPr/>
              <a:t>88</a:t>
            </a:fld>
            <a:endParaRPr lang="sv-SE"/>
          </a:p>
        </p:txBody>
      </p:sp>
    </p:spTree>
    <p:extLst>
      <p:ext uri="{BB962C8B-B14F-4D97-AF65-F5344CB8AC3E}">
        <p14:creationId xmlns:p14="http://schemas.microsoft.com/office/powerpoint/2010/main" val="15397674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We</a:t>
            </a:r>
            <a:r>
              <a:rPr lang="en-US" baseline="0" noProof="0" dirty="0" smtClean="0"/>
              <a:t> would like </a:t>
            </a:r>
            <a:r>
              <a:rPr lang="en-US" noProof="0" dirty="0" smtClean="0"/>
              <a:t>to thanks all of the people</a:t>
            </a:r>
            <a:r>
              <a:rPr lang="en-US" baseline="0" noProof="0" dirty="0" smtClean="0"/>
              <a:t> who made this presentation possible.</a:t>
            </a:r>
            <a:endParaRPr lang="en-US" noProof="0"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89</a:t>
            </a:fld>
            <a:endParaRPr lang="sv-SE"/>
          </a:p>
        </p:txBody>
      </p:sp>
    </p:spTree>
    <p:extLst>
      <p:ext uri="{BB962C8B-B14F-4D97-AF65-F5344CB8AC3E}">
        <p14:creationId xmlns:p14="http://schemas.microsoft.com/office/powerpoint/2010/main" val="1258707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…lighting…</a:t>
            </a:r>
            <a:endParaRPr lang="sv-SE"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9</a:t>
            </a:fld>
            <a:endParaRPr lang="sv-SE"/>
          </a:p>
        </p:txBody>
      </p:sp>
    </p:spTree>
    <p:extLst>
      <p:ext uri="{BB962C8B-B14F-4D97-AF65-F5344CB8AC3E}">
        <p14:creationId xmlns:p14="http://schemas.microsoft.com/office/powerpoint/2010/main" val="30514991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90</a:t>
            </a:fld>
            <a:endParaRPr lang="sv-SE"/>
          </a:p>
        </p:txBody>
      </p:sp>
    </p:spTree>
    <p:extLst>
      <p:ext uri="{BB962C8B-B14F-4D97-AF65-F5344CB8AC3E}">
        <p14:creationId xmlns:p14="http://schemas.microsoft.com/office/powerpoint/2010/main" val="36999530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4EBF61-9EA7-4AB3-BBFE-F53F270FE30A}" type="slidenum">
              <a:rPr lang="sv-SE" smtClean="0"/>
              <a:pPr/>
              <a:t>91</a:t>
            </a:fld>
            <a:endParaRPr lang="sv-SE"/>
          </a:p>
        </p:txBody>
      </p:sp>
    </p:spTree>
    <p:extLst>
      <p:ext uri="{BB962C8B-B14F-4D97-AF65-F5344CB8AC3E}">
        <p14:creationId xmlns:p14="http://schemas.microsoft.com/office/powerpoint/2010/main" val="225657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576" y="2139704"/>
            <a:ext cx="7772400" cy="670471"/>
          </a:xfrm>
        </p:spPr>
        <p:txBody>
          <a:bodyPr/>
          <a:lstStyle>
            <a:lvl1pPr algn="ctr">
              <a:defRPr/>
            </a:lvl1pPr>
          </a:lstStyle>
          <a:p>
            <a:r>
              <a:rPr lang="en-US" smtClean="0"/>
              <a:t>Click to edit Master title style</a:t>
            </a:r>
            <a:endParaRPr lang="sv-SE" dirty="0"/>
          </a:p>
        </p:txBody>
      </p:sp>
      <p:sp>
        <p:nvSpPr>
          <p:cNvPr id="3" name="Subtitle 2"/>
          <p:cNvSpPr>
            <a:spLocks noGrp="1"/>
          </p:cNvSpPr>
          <p:nvPr>
            <p:ph type="subTitle" idx="1"/>
          </p:nvPr>
        </p:nvSpPr>
        <p:spPr>
          <a:xfrm>
            <a:off x="1371600" y="2842642"/>
            <a:ext cx="6400800" cy="521196"/>
          </a:xfrm>
        </p:spPr>
        <p:txBody>
          <a:bodyPr/>
          <a:lstStyle>
            <a:lvl1pPr marL="0" indent="0" algn="ctr">
              <a:buNone/>
              <a:defRPr>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dirty="0" smtClean="0"/>
              <a:t>Click to edit Master title style</a:t>
            </a:r>
            <a:endParaRPr lang="sv-SE" dirty="0"/>
          </a:p>
        </p:txBody>
      </p:sp>
      <p:sp>
        <p:nvSpPr>
          <p:cNvPr id="3" name="Content Placeholder 2"/>
          <p:cNvSpPr>
            <a:spLocks noGrp="1"/>
          </p:cNvSpPr>
          <p:nvPr>
            <p:ph idx="1"/>
          </p:nvPr>
        </p:nvSpPr>
        <p:spPr/>
        <p:txBody>
          <a:bodyPr/>
          <a:lstStyle>
            <a:lvl1pPr>
              <a:defRPr>
                <a:solidFill>
                  <a:schemeClr val="bg1"/>
                </a:solidFill>
              </a:defRPr>
            </a:lvl1pPr>
            <a:lvl2pPr marL="557213" indent="-214313">
              <a:buFont typeface="Wingdings" panose="05000000000000000000" pitchFamily="2" charset="2"/>
              <a:buChar cha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545" y="3305176"/>
            <a:ext cx="8027169" cy="1021556"/>
          </a:xfrm>
        </p:spPr>
        <p:txBody>
          <a:bodyPr anchor="t">
            <a:noAutofit/>
          </a:bodyPr>
          <a:lstStyle>
            <a:lvl1pPr algn="l">
              <a:defRPr sz="2100" b="1" cap="all"/>
            </a:lvl1pPr>
          </a:lstStyle>
          <a:p>
            <a:r>
              <a:rPr lang="en-US" smtClean="0"/>
              <a:t>Click to edit Master title style</a:t>
            </a:r>
            <a:endParaRPr lang="sv-SE" dirty="0"/>
          </a:p>
        </p:txBody>
      </p:sp>
      <p:sp>
        <p:nvSpPr>
          <p:cNvPr id="3" name="Text Placeholder 2"/>
          <p:cNvSpPr>
            <a:spLocks noGrp="1"/>
          </p:cNvSpPr>
          <p:nvPr>
            <p:ph type="body" idx="1"/>
          </p:nvPr>
        </p:nvSpPr>
        <p:spPr>
          <a:xfrm>
            <a:off x="467545" y="2180035"/>
            <a:ext cx="8027169" cy="1125140"/>
          </a:xfrm>
        </p:spPr>
        <p:txBody>
          <a:bodyPr anchor="b">
            <a:normAutofit/>
          </a:bodyPr>
          <a:lstStyle>
            <a:lvl1pPr marL="0" indent="0">
              <a:buNone/>
              <a:defRPr sz="1350">
                <a:solidFill>
                  <a:schemeClr val="bg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
        <p:nvSpPr>
          <p:cNvPr id="3" name="Content Placeholder 2"/>
          <p:cNvSpPr>
            <a:spLocks noGrp="1"/>
          </p:cNvSpPr>
          <p:nvPr>
            <p:ph sz="half" idx="1"/>
          </p:nvPr>
        </p:nvSpPr>
        <p:spPr>
          <a:xfrm>
            <a:off x="457200" y="1200151"/>
            <a:ext cx="4038600" cy="3394472"/>
          </a:xfrm>
        </p:spPr>
        <p:txBody>
          <a:bodyPr>
            <a:normAutofit/>
          </a:bodyPr>
          <a:lstStyle>
            <a:lvl1pPr>
              <a:defRPr sz="1500">
                <a:solidFill>
                  <a:schemeClr val="bg1"/>
                </a:solidFill>
              </a:defRPr>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1500"/>
            </a:lvl1pPr>
            <a:lvl2pPr>
              <a:defRPr sz="1350"/>
            </a:lvl2pPr>
            <a:lvl3pPr>
              <a:defRPr sz="1200"/>
            </a:lvl3pPr>
            <a:lvl4pPr>
              <a:defRPr sz="1050"/>
            </a:lvl4pPr>
            <a:lvl5pPr>
              <a:defRPr sz="10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dirty="0"/>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t"/>
          <a:lstStyle>
            <a:lvl1pPr algn="l">
              <a:defRPr sz="1500" b="1"/>
            </a:lvl1pPr>
          </a:lstStyle>
          <a:p>
            <a:r>
              <a:rPr lang="en-US" smtClean="0"/>
              <a:t>Click to edit Master title style</a:t>
            </a:r>
            <a:endParaRPr lang="sv-SE" dirty="0"/>
          </a:p>
        </p:txBody>
      </p:sp>
      <p:sp>
        <p:nvSpPr>
          <p:cNvPr id="3" name="Content Placeholder 2"/>
          <p:cNvSpPr>
            <a:spLocks noGrp="1"/>
          </p:cNvSpPr>
          <p:nvPr>
            <p:ph idx="1"/>
          </p:nvPr>
        </p:nvSpPr>
        <p:spPr>
          <a:xfrm>
            <a:off x="3575050" y="204790"/>
            <a:ext cx="5111751" cy="4389835"/>
          </a:xfrm>
        </p:spPr>
        <p:txBody>
          <a:bodyPr>
            <a:normAutofit/>
          </a:bodyPr>
          <a:lstStyle>
            <a:lvl1pPr>
              <a:defRPr sz="1800">
                <a:solidFill>
                  <a:schemeClr val="bg1"/>
                </a:solidFill>
              </a:defRPr>
            </a:lvl1pPr>
            <a:lvl2pPr>
              <a:defRPr sz="1500"/>
            </a:lvl2pPr>
            <a:lvl3pPr>
              <a:defRPr sz="1350"/>
            </a:lvl3pPr>
            <a:lvl4pPr>
              <a:defRPr sz="1200"/>
            </a:lvl4pPr>
            <a:lvl5pPr>
              <a:defRPr sz="12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Text Placeholder 3"/>
          <p:cNvSpPr>
            <a:spLocks noGrp="1"/>
          </p:cNvSpPr>
          <p:nvPr>
            <p:ph type="body" sz="half" idx="2"/>
          </p:nvPr>
        </p:nvSpPr>
        <p:spPr>
          <a:xfrm>
            <a:off x="457202" y="1076328"/>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smtClean="0"/>
              <a:t>Click to edit Master title style</a:t>
            </a:r>
            <a:endParaRPr lang="sv-SE"/>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sv-SE"/>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1"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sv-SE"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Tree>
  </p:cSld>
  <p:clrMap bg1="lt1" tx1="dk1" bg2="lt2" tx2="dk2" accent1="accent1" accent2="accent2" accent3="accent3" accent4="accent4" accent5="accent5" accent6="accent6" hlink="hlink" folHlink="folHlink"/>
  <p:sldLayoutIdLst>
    <p:sldLayoutId id="214748365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Lst>
  <p:timing>
    <p:tnLst>
      <p:par>
        <p:cTn xmlns:p14="http://schemas.microsoft.com/office/powerpoint/2010/main" id="1" dur="indefinite" restart="never" nodeType="tmRoot"/>
      </p:par>
    </p:tnLst>
  </p:timing>
  <p:hf sldNum="0" hdr="0" ftr="0" dt="0"/>
  <p:txStyles>
    <p:titleStyle>
      <a:lvl1pPr algn="l" defTabSz="685800" rtl="0" eaLnBrk="1" latinLnBrk="0" hangingPunct="1">
        <a:spcBef>
          <a:spcPct val="0"/>
        </a:spcBef>
        <a:buNone/>
        <a:defRPr sz="2800" b="1" kern="1200">
          <a:solidFill>
            <a:schemeClr val="bg1"/>
          </a:solidFill>
          <a:latin typeface="Tahoma" pitchFamily="34" charset="0"/>
          <a:ea typeface="Tahoma" pitchFamily="34" charset="0"/>
          <a:cs typeface="Tahoma" pitchFamily="34" charset="0"/>
        </a:defRPr>
      </a:lvl1pPr>
    </p:titleStyle>
    <p:bodyStyle>
      <a:lvl1pPr marL="257175" indent="-257175" algn="l" defTabSz="685800" rtl="0" eaLnBrk="1" latinLnBrk="0" hangingPunct="1">
        <a:spcBef>
          <a:spcPct val="20000"/>
        </a:spcBef>
        <a:buFont typeface="Arial" pitchFamily="34" charset="0"/>
        <a:buChar char="•"/>
        <a:defRPr sz="2400" kern="1200">
          <a:solidFill>
            <a:schemeClr val="bg1"/>
          </a:solidFill>
          <a:latin typeface="Tahoma" pitchFamily="34" charset="0"/>
          <a:ea typeface="Tahoma" pitchFamily="34" charset="0"/>
          <a:cs typeface="Tahoma" pitchFamily="34" charset="0"/>
        </a:defRPr>
      </a:lvl1pPr>
      <a:lvl2pPr marL="557213" indent="-214313" algn="l" defTabSz="685800" rtl="0" eaLnBrk="1" latinLnBrk="0" hangingPunct="1">
        <a:spcBef>
          <a:spcPct val="20000"/>
        </a:spcBef>
        <a:buFont typeface="Arial" pitchFamily="34" charset="0"/>
        <a:buChar char="–"/>
        <a:defRPr sz="2200" kern="1200">
          <a:solidFill>
            <a:schemeClr val="bg1"/>
          </a:solidFill>
          <a:latin typeface="Tahoma" pitchFamily="34" charset="0"/>
          <a:ea typeface="Tahoma" pitchFamily="34" charset="0"/>
          <a:cs typeface="Tahoma" pitchFamily="34" charset="0"/>
        </a:defRPr>
      </a:lvl2pPr>
      <a:lvl3pPr marL="857250" indent="-171450" algn="l" defTabSz="6858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3pPr>
      <a:lvl4pPr marL="1200150" indent="-171450" algn="l" defTabSz="6858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4pPr>
      <a:lvl5pPr marL="1543050" indent="-171450" algn="l" defTabSz="6858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sv-S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jpeg"/><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7.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6.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5.jpeg"/><Relationship Id="rId5" Type="http://schemas.openxmlformats.org/officeDocument/2006/relationships/image" Target="../media/image46.jpeg"/><Relationship Id="rId6" Type="http://schemas.openxmlformats.org/officeDocument/2006/relationships/image" Target="../media/image47.jpe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1.bin"/><Relationship Id="rId5" Type="http://schemas.openxmlformats.org/officeDocument/2006/relationships/image" Target="../media/image61.wmf"/><Relationship Id="rId1" Type="http://schemas.openxmlformats.org/officeDocument/2006/relationships/vmlDrawing" Target="../drawings/vmlDrawing1.vml"/><Relationship Id="rId2"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6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5.png"/></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6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9592" y="4074117"/>
            <a:ext cx="6001451" cy="584775"/>
          </a:xfrm>
          <a:prstGeom prst="rect">
            <a:avLst/>
          </a:prstGeom>
        </p:spPr>
        <p:txBody>
          <a:bodyPr wrap="none">
            <a:spAutoFit/>
          </a:bodyPr>
          <a:lstStyle/>
          <a:p>
            <a:r>
              <a:rPr lang="sv-SE" sz="2800" dirty="0" smtClean="0">
                <a:solidFill>
                  <a:schemeClr val="bg1"/>
                </a:solidFill>
              </a:rPr>
              <a:t>Moving</a:t>
            </a:r>
            <a:r>
              <a:rPr lang="sv-SE" dirty="0" smtClean="0"/>
              <a:t>                                               </a:t>
            </a:r>
            <a:r>
              <a:rPr lang="sv-SE" sz="2800" dirty="0" smtClean="0">
                <a:solidFill>
                  <a:schemeClr val="bg1"/>
                </a:solidFill>
              </a:rPr>
              <a:t>to</a:t>
            </a:r>
            <a:r>
              <a:rPr lang="sv-SE" sz="2800" dirty="0" smtClean="0"/>
              <a:t> </a:t>
            </a:r>
            <a:r>
              <a:rPr lang="sv-SE" sz="3200" dirty="0" smtClean="0">
                <a:solidFill>
                  <a:schemeClr val="accent6">
                    <a:lumMod val="75000"/>
                  </a:schemeClr>
                </a:solidFill>
              </a:rPr>
              <a:t>PBR</a:t>
            </a:r>
            <a:endParaRPr lang="en-US" sz="3200" dirty="0"/>
          </a:p>
        </p:txBody>
      </p:sp>
      <p:sp>
        <p:nvSpPr>
          <p:cNvPr id="3" name="TextBox 2"/>
          <p:cNvSpPr txBox="1"/>
          <p:nvPr/>
        </p:nvSpPr>
        <p:spPr>
          <a:xfrm>
            <a:off x="2109627" y="4570402"/>
            <a:ext cx="4924746" cy="369332"/>
          </a:xfrm>
          <a:prstGeom prst="rect">
            <a:avLst/>
          </a:prstGeom>
          <a:noFill/>
        </p:spPr>
        <p:txBody>
          <a:bodyPr wrap="none" rtlCol="0">
            <a:spAutoFit/>
          </a:bodyPr>
          <a:lstStyle/>
          <a:p>
            <a:r>
              <a:rPr lang="en-US" b="1" dirty="0" err="1" smtClean="0">
                <a:solidFill>
                  <a:schemeClr val="bg1">
                    <a:lumMod val="75000"/>
                  </a:schemeClr>
                </a:solidFill>
              </a:rPr>
              <a:t>Sébastien</a:t>
            </a:r>
            <a:r>
              <a:rPr lang="en-US" b="1" dirty="0" smtClean="0">
                <a:solidFill>
                  <a:schemeClr val="bg1">
                    <a:lumMod val="75000"/>
                  </a:schemeClr>
                </a:solidFill>
              </a:rPr>
              <a:t> Lagarde &amp; Charles de Rousiers</a:t>
            </a:r>
            <a:endParaRPr lang="sv-SE" b="1" dirty="0">
              <a:solidFill>
                <a:schemeClr val="bg1">
                  <a:lumMod val="75000"/>
                </a:schemeClr>
              </a:solidFill>
            </a:endParaRPr>
          </a:p>
        </p:txBody>
      </p:sp>
    </p:spTree>
    <p:extLst>
      <p:ext uri="{BB962C8B-B14F-4D97-AF65-F5344CB8AC3E}">
        <p14:creationId xmlns:p14="http://schemas.microsoft.com/office/powerpoint/2010/main" val="149332162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a:t>
            </a:r>
            <a:r>
              <a:rPr lang="en-US" dirty="0">
                <a:solidFill>
                  <a:schemeClr val="accent6">
                    <a:lumMod val="75000"/>
                  </a:schemeClr>
                </a:solidFill>
              </a:rPr>
              <a:t>scope of PBR</a:t>
            </a:r>
            <a:r>
              <a:rPr lang="en-US" dirty="0"/>
              <a:t>?</a:t>
            </a:r>
            <a:endParaRPr lang="sv-SE" dirty="0"/>
          </a:p>
        </p:txBody>
      </p:sp>
      <p:grpSp>
        <p:nvGrpSpPr>
          <p:cNvPr id="136" name="Group 135"/>
          <p:cNvGrpSpPr/>
          <p:nvPr/>
        </p:nvGrpSpPr>
        <p:grpSpPr>
          <a:xfrm>
            <a:off x="3093024" y="1958390"/>
            <a:ext cx="687352" cy="689865"/>
            <a:chOff x="2948994" y="2087575"/>
            <a:chExt cx="687352" cy="689865"/>
          </a:xfrm>
        </p:grpSpPr>
        <p:sp>
          <p:nvSpPr>
            <p:cNvPr id="16" name="Oval 15"/>
            <p:cNvSpPr/>
            <p:nvPr/>
          </p:nvSpPr>
          <p:spPr>
            <a:xfrm rot="5400000">
              <a:off x="3136955" y="2283667"/>
              <a:ext cx="311427" cy="311427"/>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18" name="Straight Arrow Connector 17"/>
            <p:cNvCxnSpPr/>
            <p:nvPr/>
          </p:nvCxnSpPr>
          <p:spPr>
            <a:xfrm flipH="1" flipV="1">
              <a:off x="3036345" y="2187673"/>
              <a:ext cx="110107" cy="11010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292671" y="2087575"/>
              <a:ext cx="0" cy="155714"/>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948994" y="2433763"/>
              <a:ext cx="155714" cy="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036346" y="2589475"/>
              <a:ext cx="110106" cy="11010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92671" y="2621726"/>
              <a:ext cx="0" cy="155714"/>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25580" y="2589476"/>
              <a:ext cx="110105" cy="11010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80633" y="2426891"/>
              <a:ext cx="155713" cy="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434109" y="2192500"/>
              <a:ext cx="110105" cy="11010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0" name="Straight Connector 29"/>
          <p:cNvCxnSpPr/>
          <p:nvPr/>
        </p:nvCxnSpPr>
        <p:spPr>
          <a:xfrm flipV="1">
            <a:off x="155322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23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8975" y="4500782"/>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823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409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1147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939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5255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12309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48168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402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10808"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8992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94851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3190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776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3622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06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4162976" y="3227527"/>
            <a:ext cx="1098507" cy="1247773"/>
            <a:chOff x="6144966" y="1455114"/>
            <a:chExt cx="753619" cy="856021"/>
          </a:xfrm>
        </p:grpSpPr>
        <p:sp>
          <p:nvSpPr>
            <p:cNvPr id="100" name="Freeform 99"/>
            <p:cNvSpPr/>
            <p:nvPr/>
          </p:nvSpPr>
          <p:spPr>
            <a:xfrm>
              <a:off x="6144966" y="1455114"/>
              <a:ext cx="745904" cy="856021"/>
            </a:xfrm>
            <a:custGeom>
              <a:avLst/>
              <a:gdLst>
                <a:gd name="connsiteX0" fmla="*/ 321322 w 745904"/>
                <a:gd name="connsiteY0" fmla="*/ 734776 h 856021"/>
                <a:gd name="connsiteX1" fmla="*/ 386168 w 745904"/>
                <a:gd name="connsiteY1" fmla="*/ 734776 h 856021"/>
                <a:gd name="connsiteX2" fmla="*/ 386168 w 745904"/>
                <a:gd name="connsiteY2" fmla="*/ 778617 h 856021"/>
                <a:gd name="connsiteX3" fmla="*/ 445580 w 745904"/>
                <a:gd name="connsiteY3" fmla="*/ 783127 h 856021"/>
                <a:gd name="connsiteX4" fmla="*/ 544357 w 745904"/>
                <a:gd name="connsiteY4" fmla="*/ 809679 h 856021"/>
                <a:gd name="connsiteX5" fmla="*/ 545470 w 745904"/>
                <a:gd name="connsiteY5" fmla="*/ 810302 h 856021"/>
                <a:gd name="connsiteX6" fmla="*/ 745904 w 745904"/>
                <a:gd name="connsiteY6" fmla="*/ 810302 h 856021"/>
                <a:gd name="connsiteX7" fmla="*/ 745904 w 745904"/>
                <a:gd name="connsiteY7" fmla="*/ 856021 h 856021"/>
                <a:gd name="connsiteX8" fmla="*/ 11429 w 745904"/>
                <a:gd name="connsiteY8" fmla="*/ 856021 h 856021"/>
                <a:gd name="connsiteX9" fmla="*/ 11429 w 745904"/>
                <a:gd name="connsiteY9" fmla="*/ 810302 h 856021"/>
                <a:gd name="connsiteX10" fmla="*/ 167492 w 745904"/>
                <a:gd name="connsiteY10" fmla="*/ 810302 h 856021"/>
                <a:gd name="connsiteX11" fmla="*/ 172304 w 745904"/>
                <a:gd name="connsiteY11" fmla="*/ 808602 h 856021"/>
                <a:gd name="connsiteX12" fmla="*/ 266608 w 745904"/>
                <a:gd name="connsiteY12" fmla="*/ 785998 h 856021"/>
                <a:gd name="connsiteX13" fmla="*/ 321322 w 745904"/>
                <a:gd name="connsiteY13" fmla="*/ 779072 h 856021"/>
                <a:gd name="connsiteX14" fmla="*/ 364382 w 745904"/>
                <a:gd name="connsiteY14" fmla="*/ 0 h 856021"/>
                <a:gd name="connsiteX15" fmla="*/ 728764 w 745904"/>
                <a:gd name="connsiteY15" fmla="*/ 364382 h 856021"/>
                <a:gd name="connsiteX16" fmla="*/ 364382 w 745904"/>
                <a:gd name="connsiteY16" fmla="*/ 728764 h 856021"/>
                <a:gd name="connsiteX17" fmla="*/ 0 w 745904"/>
                <a:gd name="connsiteY17" fmla="*/ 364382 h 856021"/>
                <a:gd name="connsiteX18" fmla="*/ 364382 w 745904"/>
                <a:gd name="connsiteY18" fmla="*/ 0 h 8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5904" h="856021">
                  <a:moveTo>
                    <a:pt x="321322" y="734776"/>
                  </a:moveTo>
                  <a:lnTo>
                    <a:pt x="386168" y="734776"/>
                  </a:lnTo>
                  <a:lnTo>
                    <a:pt x="386168" y="778617"/>
                  </a:lnTo>
                  <a:lnTo>
                    <a:pt x="445580" y="783127"/>
                  </a:lnTo>
                  <a:cubicBezTo>
                    <a:pt x="479464" y="788430"/>
                    <a:pt x="513527" y="796922"/>
                    <a:pt x="544357" y="809679"/>
                  </a:cubicBezTo>
                  <a:lnTo>
                    <a:pt x="545470" y="810302"/>
                  </a:lnTo>
                  <a:lnTo>
                    <a:pt x="745904" y="810302"/>
                  </a:lnTo>
                  <a:lnTo>
                    <a:pt x="745904" y="856021"/>
                  </a:lnTo>
                  <a:lnTo>
                    <a:pt x="11429" y="856021"/>
                  </a:lnTo>
                  <a:lnTo>
                    <a:pt x="11429" y="810302"/>
                  </a:lnTo>
                  <a:lnTo>
                    <a:pt x="167492" y="810302"/>
                  </a:lnTo>
                  <a:lnTo>
                    <a:pt x="172304" y="808602"/>
                  </a:lnTo>
                  <a:cubicBezTo>
                    <a:pt x="201070" y="800392"/>
                    <a:pt x="234925" y="792169"/>
                    <a:pt x="266608" y="785998"/>
                  </a:cubicBezTo>
                  <a:lnTo>
                    <a:pt x="321322" y="779072"/>
                  </a:lnTo>
                  <a:close/>
                  <a:moveTo>
                    <a:pt x="364382" y="0"/>
                  </a:moveTo>
                  <a:cubicBezTo>
                    <a:pt x="565625" y="0"/>
                    <a:pt x="728764" y="163139"/>
                    <a:pt x="728764" y="364382"/>
                  </a:cubicBezTo>
                  <a:cubicBezTo>
                    <a:pt x="728764" y="565625"/>
                    <a:pt x="565625" y="728764"/>
                    <a:pt x="364382" y="728764"/>
                  </a:cubicBezTo>
                  <a:cubicBezTo>
                    <a:pt x="163139" y="728764"/>
                    <a:pt x="0" y="565625"/>
                    <a:pt x="0" y="364382"/>
                  </a:cubicBezTo>
                  <a:cubicBezTo>
                    <a:pt x="0" y="163139"/>
                    <a:pt x="163139" y="0"/>
                    <a:pt x="364382" y="0"/>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7863255">
              <a:off x="6240874" y="1420949"/>
              <a:ext cx="582993" cy="711076"/>
            </a:xfrm>
            <a:prstGeom prst="ellipse">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7863255">
              <a:off x="6326566" y="1395356"/>
              <a:ext cx="487439" cy="656599"/>
            </a:xfrm>
            <a:prstGeom prst="ellipse">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7863255">
              <a:off x="6376597" y="1415439"/>
              <a:ext cx="409459" cy="5622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7863255">
              <a:off x="6428672" y="1518111"/>
              <a:ext cx="277479" cy="405117"/>
            </a:xfrm>
            <a:prstGeom prst="ellipse">
              <a:avLst/>
            </a:prstGeom>
            <a:solidFill>
              <a:schemeClr val="bg1">
                <a:lumMod val="8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49" name="Rectangle 48"/>
          <p:cNvSpPr/>
          <p:nvPr/>
        </p:nvSpPr>
        <p:spPr>
          <a:xfrm rot="3066175">
            <a:off x="3972142" y="2549856"/>
            <a:ext cx="669708" cy="300082"/>
          </a:xfrm>
          <a:prstGeom prst="rect">
            <a:avLst/>
          </a:prstGeom>
        </p:spPr>
        <p:txBody>
          <a:bodyPr wrap="square">
            <a:spAutoFit/>
          </a:bodyPr>
          <a:lstStyle/>
          <a:p>
            <a:r>
              <a:rPr lang="en-GB" sz="1350" b="1" dirty="0" smtClean="0">
                <a:solidFill>
                  <a:schemeClr val="bg1">
                    <a:lumMod val="50000"/>
                  </a:schemeClr>
                </a:solidFill>
              </a:rPr>
              <a:t>Light</a:t>
            </a:r>
            <a:endParaRPr lang="sv-SE" sz="1350" b="1" dirty="0">
              <a:solidFill>
                <a:schemeClr val="bg1">
                  <a:lumMod val="50000"/>
                </a:schemeClr>
              </a:solidFill>
            </a:endParaRPr>
          </a:p>
        </p:txBody>
      </p:sp>
      <p:cxnSp>
        <p:nvCxnSpPr>
          <p:cNvPr id="139" name="Straight Arrow Connector 138"/>
          <p:cNvCxnSpPr/>
          <p:nvPr/>
        </p:nvCxnSpPr>
        <p:spPr>
          <a:xfrm flipH="1" flipV="1">
            <a:off x="3752557" y="2489545"/>
            <a:ext cx="1080212" cy="1140671"/>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flipV="1">
            <a:off x="3950795" y="2504157"/>
            <a:ext cx="881976" cy="1126060"/>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3752559" y="2681003"/>
            <a:ext cx="1080212" cy="949212"/>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805953" y="3516015"/>
            <a:ext cx="1765801" cy="658174"/>
            <a:chOff x="4805953" y="3516015"/>
            <a:chExt cx="1765801" cy="658174"/>
          </a:xfrm>
        </p:grpSpPr>
        <p:grpSp>
          <p:nvGrpSpPr>
            <p:cNvPr id="171" name="Group 170"/>
            <p:cNvGrpSpPr/>
            <p:nvPr/>
          </p:nvGrpSpPr>
          <p:grpSpPr>
            <a:xfrm>
              <a:off x="4805953" y="3516015"/>
              <a:ext cx="1765801" cy="658174"/>
              <a:chOff x="4805953" y="3516015"/>
              <a:chExt cx="1765801" cy="658174"/>
            </a:xfrm>
          </p:grpSpPr>
          <p:sp>
            <p:nvSpPr>
              <p:cNvPr id="158" name="Oval 157"/>
              <p:cNvSpPr/>
              <p:nvPr/>
            </p:nvSpPr>
            <p:spPr>
              <a:xfrm>
                <a:off x="5913580" y="3516015"/>
                <a:ext cx="658174" cy="658174"/>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59" name="Straight Connector 158"/>
              <p:cNvCxnSpPr>
                <a:stCxn id="158" idx="3"/>
              </p:cNvCxnSpPr>
              <p:nvPr/>
            </p:nvCxnSpPr>
            <p:spPr>
              <a:xfrm flipH="1" flipV="1">
                <a:off x="4840270" y="3610160"/>
                <a:ext cx="1169697" cy="46764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8" idx="0"/>
              </p:cNvCxnSpPr>
              <p:nvPr/>
            </p:nvCxnSpPr>
            <p:spPr>
              <a:xfrm flipH="1">
                <a:off x="4840270" y="3516015"/>
                <a:ext cx="1402397" cy="849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4805953" y="3588600"/>
                <a:ext cx="41615" cy="41615"/>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
          <p:nvSpPr>
            <p:cNvPr id="162" name="Freeform 161"/>
            <p:cNvSpPr/>
            <p:nvPr/>
          </p:nvSpPr>
          <p:spPr>
            <a:xfrm>
              <a:off x="6367108" y="3799265"/>
              <a:ext cx="89784" cy="232856"/>
            </a:xfrm>
            <a:custGeom>
              <a:avLst/>
              <a:gdLst>
                <a:gd name="connsiteX0" fmla="*/ 291842 w 291842"/>
                <a:gd name="connsiteY0" fmla="*/ 9525 h 228600"/>
                <a:gd name="connsiteX1" fmla="*/ 248980 w 291842"/>
                <a:gd name="connsiteY1" fmla="*/ 28575 h 228600"/>
                <a:gd name="connsiteX2" fmla="*/ 239455 w 291842"/>
                <a:gd name="connsiteY2" fmla="*/ 57150 h 228600"/>
                <a:gd name="connsiteX3" fmla="*/ 248980 w 291842"/>
                <a:gd name="connsiteY3" fmla="*/ 100012 h 228600"/>
                <a:gd name="connsiteX4" fmla="*/ 268030 w 291842"/>
                <a:gd name="connsiteY4" fmla="*/ 152400 h 228600"/>
                <a:gd name="connsiteX5" fmla="*/ 282317 w 291842"/>
                <a:gd name="connsiteY5" fmla="*/ 171450 h 228600"/>
                <a:gd name="connsiteX6" fmla="*/ 263267 w 291842"/>
                <a:gd name="connsiteY6" fmla="*/ 219075 h 228600"/>
                <a:gd name="connsiteX7" fmla="*/ 234692 w 291842"/>
                <a:gd name="connsiteY7" fmla="*/ 223837 h 228600"/>
                <a:gd name="connsiteX8" fmla="*/ 210880 w 291842"/>
                <a:gd name="connsiteY8" fmla="*/ 228600 h 228600"/>
                <a:gd name="connsiteX9" fmla="*/ 196592 w 291842"/>
                <a:gd name="connsiteY9" fmla="*/ 219075 h 228600"/>
                <a:gd name="connsiteX10" fmla="*/ 182305 w 291842"/>
                <a:gd name="connsiteY10" fmla="*/ 161925 h 228600"/>
                <a:gd name="connsiteX11" fmla="*/ 163255 w 291842"/>
                <a:gd name="connsiteY11" fmla="*/ 123825 h 228600"/>
                <a:gd name="connsiteX12" fmla="*/ 106105 w 291842"/>
                <a:gd name="connsiteY12" fmla="*/ 128587 h 228600"/>
                <a:gd name="connsiteX13" fmla="*/ 87055 w 291842"/>
                <a:gd name="connsiteY13" fmla="*/ 138112 h 228600"/>
                <a:gd name="connsiteX14" fmla="*/ 25142 w 291842"/>
                <a:gd name="connsiteY14" fmla="*/ 157162 h 228600"/>
                <a:gd name="connsiteX15" fmla="*/ 1330 w 291842"/>
                <a:gd name="connsiteY15" fmla="*/ 138112 h 228600"/>
                <a:gd name="connsiteX16" fmla="*/ 10855 w 291842"/>
                <a:gd name="connsiteY16" fmla="*/ 42862 h 228600"/>
                <a:gd name="connsiteX17" fmla="*/ 15617 w 291842"/>
                <a:gd name="connsiteY17" fmla="*/ 23812 h 228600"/>
                <a:gd name="connsiteX18" fmla="*/ 29905 w 291842"/>
                <a:gd name="connsiteY18" fmla="*/ 9525 h 228600"/>
                <a:gd name="connsiteX19" fmla="*/ 34667 w 291842"/>
                <a:gd name="connsiteY19" fmla="*/ 0 h 228600"/>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06105 w 282317"/>
                <a:gd name="connsiteY12" fmla="*/ 138112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68017 w 282317"/>
                <a:gd name="connsiteY12" fmla="*/ 83343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87055 w 282317"/>
                <a:gd name="connsiteY12" fmla="*/ 147637 h 238125"/>
                <a:gd name="connsiteX13" fmla="*/ 25142 w 282317"/>
                <a:gd name="connsiteY13" fmla="*/ 166687 h 238125"/>
                <a:gd name="connsiteX14" fmla="*/ 1330 w 282317"/>
                <a:gd name="connsiteY14" fmla="*/ 147637 h 238125"/>
                <a:gd name="connsiteX15" fmla="*/ 10855 w 282317"/>
                <a:gd name="connsiteY15" fmla="*/ 52387 h 238125"/>
                <a:gd name="connsiteX16" fmla="*/ 15617 w 282317"/>
                <a:gd name="connsiteY16" fmla="*/ 33337 h 238125"/>
                <a:gd name="connsiteX17" fmla="*/ 29905 w 282317"/>
                <a:gd name="connsiteY17" fmla="*/ 19050 h 238125"/>
                <a:gd name="connsiteX18" fmla="*/ 34667 w 282317"/>
                <a:gd name="connsiteY18"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25142 w 282317"/>
                <a:gd name="connsiteY12" fmla="*/ 166687 h 238125"/>
                <a:gd name="connsiteX13" fmla="*/ 1330 w 282317"/>
                <a:gd name="connsiteY13" fmla="*/ 147637 h 238125"/>
                <a:gd name="connsiteX14" fmla="*/ 10855 w 282317"/>
                <a:gd name="connsiteY14" fmla="*/ 52387 h 238125"/>
                <a:gd name="connsiteX15" fmla="*/ 15617 w 282317"/>
                <a:gd name="connsiteY15" fmla="*/ 33337 h 238125"/>
                <a:gd name="connsiteX16" fmla="*/ 29905 w 282317"/>
                <a:gd name="connsiteY16" fmla="*/ 19050 h 238125"/>
                <a:gd name="connsiteX17" fmla="*/ 34667 w 282317"/>
                <a:gd name="connsiteY17"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205912 w 291637"/>
                <a:gd name="connsiteY9" fmla="*/ 228600 h 238125"/>
                <a:gd name="connsiteX10" fmla="*/ 191625 w 291637"/>
                <a:gd name="connsiteY10" fmla="*/ 171450 h 238125"/>
                <a:gd name="connsiteX11" fmla="*/ 177337 w 291637"/>
                <a:gd name="connsiteY11" fmla="*/ 83343 h 238125"/>
                <a:gd name="connsiteX12" fmla="*/ 10650 w 291637"/>
                <a:gd name="connsiteY12" fmla="*/ 147637 h 238125"/>
                <a:gd name="connsiteX13" fmla="*/ 20175 w 291637"/>
                <a:gd name="connsiteY13" fmla="*/ 52387 h 238125"/>
                <a:gd name="connsiteX14" fmla="*/ 24937 w 291637"/>
                <a:gd name="connsiteY14" fmla="*/ 33337 h 238125"/>
                <a:gd name="connsiteX15" fmla="*/ 39225 w 291637"/>
                <a:gd name="connsiteY15" fmla="*/ 19050 h 238125"/>
                <a:gd name="connsiteX16" fmla="*/ 43987 w 291637"/>
                <a:gd name="connsiteY16"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91625 w 291637"/>
                <a:gd name="connsiteY9" fmla="*/ 171450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77337 w 291637"/>
                <a:gd name="connsiteY9" fmla="*/ 83343 h 238125"/>
                <a:gd name="connsiteX10" fmla="*/ 10650 w 291637"/>
                <a:gd name="connsiteY10" fmla="*/ 147637 h 238125"/>
                <a:gd name="connsiteX11" fmla="*/ 20175 w 291637"/>
                <a:gd name="connsiteY11" fmla="*/ 52387 h 238125"/>
                <a:gd name="connsiteX12" fmla="*/ 24937 w 291637"/>
                <a:gd name="connsiteY12" fmla="*/ 33337 h 238125"/>
                <a:gd name="connsiteX13" fmla="*/ 39225 w 291637"/>
                <a:gd name="connsiteY13" fmla="*/ 19050 h 238125"/>
                <a:gd name="connsiteX14" fmla="*/ 43987 w 291637"/>
                <a:gd name="connsiteY14"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51155 w 291637"/>
                <a:gd name="connsiteY7" fmla="*/ 230980 h 238125"/>
                <a:gd name="connsiteX8" fmla="*/ 244012 w 291637"/>
                <a:gd name="connsiteY8" fmla="*/ 233362 h 238125"/>
                <a:gd name="connsiteX9" fmla="*/ 220200 w 291637"/>
                <a:gd name="connsiteY9" fmla="*/ 238125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47747"/>
                <a:gd name="connsiteX1" fmla="*/ 258300 w 291637"/>
                <a:gd name="connsiteY1" fmla="*/ 38100 h 247747"/>
                <a:gd name="connsiteX2" fmla="*/ 248775 w 291637"/>
                <a:gd name="connsiteY2" fmla="*/ 66675 h 247747"/>
                <a:gd name="connsiteX3" fmla="*/ 258300 w 291637"/>
                <a:gd name="connsiteY3" fmla="*/ 109537 h 247747"/>
                <a:gd name="connsiteX4" fmla="*/ 277350 w 291637"/>
                <a:gd name="connsiteY4" fmla="*/ 161925 h 247747"/>
                <a:gd name="connsiteX5" fmla="*/ 291637 w 291637"/>
                <a:gd name="connsiteY5" fmla="*/ 180975 h 247747"/>
                <a:gd name="connsiteX6" fmla="*/ 272587 w 291637"/>
                <a:gd name="connsiteY6" fmla="*/ 228600 h 247747"/>
                <a:gd name="connsiteX7" fmla="*/ 251155 w 291637"/>
                <a:gd name="connsiteY7" fmla="*/ 230980 h 247747"/>
                <a:gd name="connsiteX8" fmla="*/ 220200 w 291637"/>
                <a:gd name="connsiteY8" fmla="*/ 238125 h 247747"/>
                <a:gd name="connsiteX9" fmla="*/ 177337 w 291637"/>
                <a:gd name="connsiteY9" fmla="*/ 83343 h 247747"/>
                <a:gd name="connsiteX10" fmla="*/ 10650 w 291637"/>
                <a:gd name="connsiteY10" fmla="*/ 147637 h 247747"/>
                <a:gd name="connsiteX11" fmla="*/ 20175 w 291637"/>
                <a:gd name="connsiteY11" fmla="*/ 52387 h 247747"/>
                <a:gd name="connsiteX12" fmla="*/ 24937 w 291637"/>
                <a:gd name="connsiteY12" fmla="*/ 33337 h 247747"/>
                <a:gd name="connsiteX13" fmla="*/ 39225 w 291637"/>
                <a:gd name="connsiteY13" fmla="*/ 19050 h 247747"/>
                <a:gd name="connsiteX14" fmla="*/ 43987 w 291637"/>
                <a:gd name="connsiteY14" fmla="*/ 9525 h 247747"/>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13" fmla="*/ 43987 w 291637"/>
                <a:gd name="connsiteY13" fmla="*/ 9525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0" fmla="*/ 274013 w 281157"/>
                <a:gd name="connsiteY0" fmla="*/ 38100 h 286662"/>
                <a:gd name="connsiteX1" fmla="*/ 247820 w 281157"/>
                <a:gd name="connsiteY1" fmla="*/ 76200 h 286662"/>
                <a:gd name="connsiteX2" fmla="*/ 238295 w 281157"/>
                <a:gd name="connsiteY2" fmla="*/ 104775 h 286662"/>
                <a:gd name="connsiteX3" fmla="*/ 247820 w 281157"/>
                <a:gd name="connsiteY3" fmla="*/ 147637 h 286662"/>
                <a:gd name="connsiteX4" fmla="*/ 266870 w 281157"/>
                <a:gd name="connsiteY4" fmla="*/ 200025 h 286662"/>
                <a:gd name="connsiteX5" fmla="*/ 281157 w 281157"/>
                <a:gd name="connsiteY5" fmla="*/ 219075 h 286662"/>
                <a:gd name="connsiteX6" fmla="*/ 262107 w 281157"/>
                <a:gd name="connsiteY6" fmla="*/ 266700 h 286662"/>
                <a:gd name="connsiteX7" fmla="*/ 209720 w 281157"/>
                <a:gd name="connsiteY7" fmla="*/ 276225 h 286662"/>
                <a:gd name="connsiteX8" fmla="*/ 166857 w 281157"/>
                <a:gd name="connsiteY8" fmla="*/ 121443 h 286662"/>
                <a:gd name="connsiteX9" fmla="*/ 170 w 281157"/>
                <a:gd name="connsiteY9" fmla="*/ 185737 h 286662"/>
                <a:gd name="connsiteX10" fmla="*/ 133520 w 281157"/>
                <a:gd name="connsiteY10" fmla="*/ 0 h 286662"/>
                <a:gd name="connsiteX0" fmla="*/ 273969 w 281113"/>
                <a:gd name="connsiteY0" fmla="*/ 38100 h 286662"/>
                <a:gd name="connsiteX1" fmla="*/ 247776 w 281113"/>
                <a:gd name="connsiteY1" fmla="*/ 76200 h 286662"/>
                <a:gd name="connsiteX2" fmla="*/ 238251 w 281113"/>
                <a:gd name="connsiteY2" fmla="*/ 104775 h 286662"/>
                <a:gd name="connsiteX3" fmla="*/ 247776 w 281113"/>
                <a:gd name="connsiteY3" fmla="*/ 147637 h 286662"/>
                <a:gd name="connsiteX4" fmla="*/ 266826 w 281113"/>
                <a:gd name="connsiteY4" fmla="*/ 200025 h 286662"/>
                <a:gd name="connsiteX5" fmla="*/ 281113 w 281113"/>
                <a:gd name="connsiteY5" fmla="*/ 219075 h 286662"/>
                <a:gd name="connsiteX6" fmla="*/ 262063 w 281113"/>
                <a:gd name="connsiteY6" fmla="*/ 266700 h 286662"/>
                <a:gd name="connsiteX7" fmla="*/ 209676 w 281113"/>
                <a:gd name="connsiteY7" fmla="*/ 276225 h 286662"/>
                <a:gd name="connsiteX8" fmla="*/ 162050 w 281113"/>
                <a:gd name="connsiteY8" fmla="*/ 226218 h 286662"/>
                <a:gd name="connsiteX9" fmla="*/ 126 w 281113"/>
                <a:gd name="connsiteY9" fmla="*/ 185737 h 286662"/>
                <a:gd name="connsiteX10" fmla="*/ 133476 w 281113"/>
                <a:gd name="connsiteY10" fmla="*/ 0 h 286662"/>
                <a:gd name="connsiteX0" fmla="*/ 141021 w 148165"/>
                <a:gd name="connsiteY0" fmla="*/ 38100 h 286662"/>
                <a:gd name="connsiteX1" fmla="*/ 114828 w 148165"/>
                <a:gd name="connsiteY1" fmla="*/ 76200 h 286662"/>
                <a:gd name="connsiteX2" fmla="*/ 105303 w 148165"/>
                <a:gd name="connsiteY2" fmla="*/ 104775 h 286662"/>
                <a:gd name="connsiteX3" fmla="*/ 114828 w 148165"/>
                <a:gd name="connsiteY3" fmla="*/ 147637 h 286662"/>
                <a:gd name="connsiteX4" fmla="*/ 133878 w 148165"/>
                <a:gd name="connsiteY4" fmla="*/ 200025 h 286662"/>
                <a:gd name="connsiteX5" fmla="*/ 148165 w 148165"/>
                <a:gd name="connsiteY5" fmla="*/ 219075 h 286662"/>
                <a:gd name="connsiteX6" fmla="*/ 129115 w 148165"/>
                <a:gd name="connsiteY6" fmla="*/ 266700 h 286662"/>
                <a:gd name="connsiteX7" fmla="*/ 76728 w 148165"/>
                <a:gd name="connsiteY7" fmla="*/ 276225 h 286662"/>
                <a:gd name="connsiteX8" fmla="*/ 29102 w 148165"/>
                <a:gd name="connsiteY8" fmla="*/ 226218 h 286662"/>
                <a:gd name="connsiteX9" fmla="*/ 48153 w 148165"/>
                <a:gd name="connsiteY9" fmla="*/ 83343 h 286662"/>
                <a:gd name="connsiteX10" fmla="*/ 528 w 148165"/>
                <a:gd name="connsiteY10" fmla="*/ 0 h 286662"/>
                <a:gd name="connsiteX0" fmla="*/ 112568 w 119712"/>
                <a:gd name="connsiteY0" fmla="*/ 61913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86375 w 119712"/>
                <a:gd name="connsiteY2" fmla="*/ 171450 h 310475"/>
                <a:gd name="connsiteX3" fmla="*/ 105425 w 119712"/>
                <a:gd name="connsiteY3" fmla="*/ 223838 h 310475"/>
                <a:gd name="connsiteX4" fmla="*/ 119712 w 119712"/>
                <a:gd name="connsiteY4" fmla="*/ 242888 h 310475"/>
                <a:gd name="connsiteX5" fmla="*/ 100662 w 119712"/>
                <a:gd name="connsiteY5" fmla="*/ 290513 h 310475"/>
                <a:gd name="connsiteX6" fmla="*/ 48275 w 119712"/>
                <a:gd name="connsiteY6" fmla="*/ 300038 h 310475"/>
                <a:gd name="connsiteX7" fmla="*/ 649 w 119712"/>
                <a:gd name="connsiteY7" fmla="*/ 250031 h 310475"/>
                <a:gd name="connsiteX8" fmla="*/ 19700 w 119712"/>
                <a:gd name="connsiteY8" fmla="*/ 107156 h 310475"/>
                <a:gd name="connsiteX9" fmla="*/ 5413 w 119712"/>
                <a:gd name="connsiteY9" fmla="*/ 0 h 3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12" h="310475">
                  <a:moveTo>
                    <a:pt x="114950" y="38101"/>
                  </a:moveTo>
                  <a:cubicBezTo>
                    <a:pt x="100663" y="44451"/>
                    <a:pt x="91138" y="77788"/>
                    <a:pt x="86375" y="100013"/>
                  </a:cubicBezTo>
                  <a:cubicBezTo>
                    <a:pt x="81613" y="122238"/>
                    <a:pt x="83200" y="150813"/>
                    <a:pt x="86375" y="171450"/>
                  </a:cubicBezTo>
                  <a:cubicBezTo>
                    <a:pt x="89550" y="192088"/>
                    <a:pt x="100934" y="215754"/>
                    <a:pt x="105425" y="223838"/>
                  </a:cubicBezTo>
                  <a:cubicBezTo>
                    <a:pt x="109280" y="230777"/>
                    <a:pt x="114950" y="236538"/>
                    <a:pt x="119712" y="242888"/>
                  </a:cubicBezTo>
                  <a:cubicBezTo>
                    <a:pt x="113362" y="258763"/>
                    <a:pt x="112568" y="280988"/>
                    <a:pt x="100662" y="290513"/>
                  </a:cubicBezTo>
                  <a:cubicBezTo>
                    <a:pt x="88756" y="300038"/>
                    <a:pt x="64150" y="324247"/>
                    <a:pt x="48275" y="300038"/>
                  </a:cubicBezTo>
                  <a:cubicBezTo>
                    <a:pt x="32400" y="275829"/>
                    <a:pt x="5411" y="282178"/>
                    <a:pt x="649" y="250031"/>
                  </a:cubicBezTo>
                  <a:cubicBezTo>
                    <a:pt x="-4113" y="217884"/>
                    <a:pt x="18906" y="148828"/>
                    <a:pt x="19700" y="107156"/>
                  </a:cubicBezTo>
                  <a:cubicBezTo>
                    <a:pt x="20494" y="65484"/>
                    <a:pt x="-702" y="27517"/>
                    <a:pt x="5413" y="0"/>
                  </a:cubicBezTo>
                </a:path>
              </a:pathLst>
            </a:custGeom>
            <a:ln>
              <a:solidFill>
                <a:schemeClr val="bg1">
                  <a:lumMod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a:p>
          </p:txBody>
        </p:sp>
        <p:sp>
          <p:nvSpPr>
            <p:cNvPr id="163" name="Freeform 162"/>
            <p:cNvSpPr/>
            <p:nvPr/>
          </p:nvSpPr>
          <p:spPr>
            <a:xfrm>
              <a:off x="5978259" y="3808196"/>
              <a:ext cx="249863" cy="263480"/>
            </a:xfrm>
            <a:custGeom>
              <a:avLst/>
              <a:gdLst>
                <a:gd name="connsiteX0" fmla="*/ 204813 w 223920"/>
                <a:gd name="connsiteY0" fmla="*/ 29393 h 338955"/>
                <a:gd name="connsiteX1" fmla="*/ 166713 w 223920"/>
                <a:gd name="connsiteY1" fmla="*/ 162743 h 338955"/>
                <a:gd name="connsiteX2" fmla="*/ 161951 w 223920"/>
                <a:gd name="connsiteY2" fmla="*/ 196080 h 338955"/>
                <a:gd name="connsiteX3" fmla="*/ 166713 w 223920"/>
                <a:gd name="connsiteY3" fmla="*/ 234180 h 338955"/>
                <a:gd name="connsiteX4" fmla="*/ 204813 w 223920"/>
                <a:gd name="connsiteY4" fmla="*/ 277043 h 338955"/>
                <a:gd name="connsiteX5" fmla="*/ 214338 w 223920"/>
                <a:gd name="connsiteY5" fmla="*/ 305618 h 338955"/>
                <a:gd name="connsiteX6" fmla="*/ 223863 w 223920"/>
                <a:gd name="connsiteY6" fmla="*/ 319905 h 338955"/>
                <a:gd name="connsiteX7" fmla="*/ 209576 w 223920"/>
                <a:gd name="connsiteY7" fmla="*/ 338955 h 338955"/>
                <a:gd name="connsiteX8" fmla="*/ 171476 w 223920"/>
                <a:gd name="connsiteY8" fmla="*/ 334193 h 338955"/>
                <a:gd name="connsiteX9" fmla="*/ 76226 w 223920"/>
                <a:gd name="connsiteY9" fmla="*/ 277043 h 338955"/>
                <a:gd name="connsiteX10" fmla="*/ 61938 w 223920"/>
                <a:gd name="connsiteY10" fmla="*/ 257993 h 338955"/>
                <a:gd name="connsiteX11" fmla="*/ 14313 w 223920"/>
                <a:gd name="connsiteY11" fmla="*/ 157980 h 338955"/>
                <a:gd name="connsiteX12" fmla="*/ 26 w 223920"/>
                <a:gd name="connsiteY12" fmla="*/ 138930 h 338955"/>
                <a:gd name="connsiteX13" fmla="*/ 19076 w 223920"/>
                <a:gd name="connsiteY13" fmla="*/ 96068 h 338955"/>
                <a:gd name="connsiteX14" fmla="*/ 33363 w 223920"/>
                <a:gd name="connsiteY14" fmla="*/ 72255 h 338955"/>
                <a:gd name="connsiteX15" fmla="*/ 57176 w 223920"/>
                <a:gd name="connsiteY15" fmla="*/ 24630 h 338955"/>
                <a:gd name="connsiteX16" fmla="*/ 76226 w 223920"/>
                <a:gd name="connsiteY16" fmla="*/ 818 h 338955"/>
                <a:gd name="connsiteX17" fmla="*/ 66701 w 223920"/>
                <a:gd name="connsiteY17" fmla="*/ 10343 h 338955"/>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331019 w 331019"/>
                <a:gd name="connsiteY0" fmla="*/ 53207 h 338956"/>
                <a:gd name="connsiteX1" fmla="*/ 166713 w 331019"/>
                <a:gd name="connsiteY1" fmla="*/ 162744 h 338956"/>
                <a:gd name="connsiteX2" fmla="*/ 161951 w 331019"/>
                <a:gd name="connsiteY2" fmla="*/ 196081 h 338956"/>
                <a:gd name="connsiteX3" fmla="*/ 166713 w 331019"/>
                <a:gd name="connsiteY3" fmla="*/ 234181 h 338956"/>
                <a:gd name="connsiteX4" fmla="*/ 204813 w 331019"/>
                <a:gd name="connsiteY4" fmla="*/ 277044 h 338956"/>
                <a:gd name="connsiteX5" fmla="*/ 214338 w 331019"/>
                <a:gd name="connsiteY5" fmla="*/ 305619 h 338956"/>
                <a:gd name="connsiteX6" fmla="*/ 223863 w 331019"/>
                <a:gd name="connsiteY6" fmla="*/ 319906 h 338956"/>
                <a:gd name="connsiteX7" fmla="*/ 209576 w 331019"/>
                <a:gd name="connsiteY7" fmla="*/ 338956 h 338956"/>
                <a:gd name="connsiteX8" fmla="*/ 171476 w 331019"/>
                <a:gd name="connsiteY8" fmla="*/ 334194 h 338956"/>
                <a:gd name="connsiteX9" fmla="*/ 76226 w 331019"/>
                <a:gd name="connsiteY9" fmla="*/ 277044 h 338956"/>
                <a:gd name="connsiteX10" fmla="*/ 61938 w 331019"/>
                <a:gd name="connsiteY10" fmla="*/ 257994 h 338956"/>
                <a:gd name="connsiteX11" fmla="*/ 14313 w 331019"/>
                <a:gd name="connsiteY11" fmla="*/ 157981 h 338956"/>
                <a:gd name="connsiteX12" fmla="*/ 26 w 331019"/>
                <a:gd name="connsiteY12" fmla="*/ 138931 h 338956"/>
                <a:gd name="connsiteX13" fmla="*/ 19076 w 331019"/>
                <a:gd name="connsiteY13" fmla="*/ 96069 h 338956"/>
                <a:gd name="connsiteX14" fmla="*/ 33363 w 331019"/>
                <a:gd name="connsiteY14" fmla="*/ 72256 h 338956"/>
                <a:gd name="connsiteX15" fmla="*/ 57176 w 331019"/>
                <a:gd name="connsiteY15" fmla="*/ 24631 h 338956"/>
                <a:gd name="connsiteX16" fmla="*/ 76226 w 331019"/>
                <a:gd name="connsiteY16" fmla="*/ 819 h 338956"/>
                <a:gd name="connsiteX17" fmla="*/ 66701 w 331019"/>
                <a:gd name="connsiteY17" fmla="*/ 10344 h 338956"/>
                <a:gd name="connsiteX0" fmla="*/ 331019 w 331019"/>
                <a:gd name="connsiteY0" fmla="*/ 53207 h 341244"/>
                <a:gd name="connsiteX1" fmla="*/ 166713 w 331019"/>
                <a:gd name="connsiteY1" fmla="*/ 162744 h 341244"/>
                <a:gd name="connsiteX2" fmla="*/ 161951 w 331019"/>
                <a:gd name="connsiteY2" fmla="*/ 196081 h 341244"/>
                <a:gd name="connsiteX3" fmla="*/ 166713 w 331019"/>
                <a:gd name="connsiteY3" fmla="*/ 234181 h 341244"/>
                <a:gd name="connsiteX4" fmla="*/ 204813 w 331019"/>
                <a:gd name="connsiteY4" fmla="*/ 277044 h 341244"/>
                <a:gd name="connsiteX5" fmla="*/ 214338 w 331019"/>
                <a:gd name="connsiteY5" fmla="*/ 305619 h 341244"/>
                <a:gd name="connsiteX6" fmla="*/ 223863 w 331019"/>
                <a:gd name="connsiteY6" fmla="*/ 319906 h 341244"/>
                <a:gd name="connsiteX7" fmla="*/ 209576 w 331019"/>
                <a:gd name="connsiteY7" fmla="*/ 338956 h 341244"/>
                <a:gd name="connsiteX8" fmla="*/ 171476 w 331019"/>
                <a:gd name="connsiteY8" fmla="*/ 334194 h 341244"/>
                <a:gd name="connsiteX9" fmla="*/ 61938 w 331019"/>
                <a:gd name="connsiteY9" fmla="*/ 257994 h 341244"/>
                <a:gd name="connsiteX10" fmla="*/ 14313 w 331019"/>
                <a:gd name="connsiteY10" fmla="*/ 157981 h 341244"/>
                <a:gd name="connsiteX11" fmla="*/ 26 w 331019"/>
                <a:gd name="connsiteY11" fmla="*/ 138931 h 341244"/>
                <a:gd name="connsiteX12" fmla="*/ 19076 w 331019"/>
                <a:gd name="connsiteY12" fmla="*/ 96069 h 341244"/>
                <a:gd name="connsiteX13" fmla="*/ 33363 w 331019"/>
                <a:gd name="connsiteY13" fmla="*/ 72256 h 341244"/>
                <a:gd name="connsiteX14" fmla="*/ 57176 w 331019"/>
                <a:gd name="connsiteY14" fmla="*/ 24631 h 341244"/>
                <a:gd name="connsiteX15" fmla="*/ 76226 w 331019"/>
                <a:gd name="connsiteY15" fmla="*/ 819 h 341244"/>
                <a:gd name="connsiteX16" fmla="*/ 66701 w 331019"/>
                <a:gd name="connsiteY16" fmla="*/ 10344 h 341244"/>
                <a:gd name="connsiteX0" fmla="*/ 332559 w 332559"/>
                <a:gd name="connsiteY0" fmla="*/ 53207 h 341244"/>
                <a:gd name="connsiteX1" fmla="*/ 168253 w 332559"/>
                <a:gd name="connsiteY1" fmla="*/ 162744 h 341244"/>
                <a:gd name="connsiteX2" fmla="*/ 163491 w 332559"/>
                <a:gd name="connsiteY2" fmla="*/ 196081 h 341244"/>
                <a:gd name="connsiteX3" fmla="*/ 168253 w 332559"/>
                <a:gd name="connsiteY3" fmla="*/ 234181 h 341244"/>
                <a:gd name="connsiteX4" fmla="*/ 206353 w 332559"/>
                <a:gd name="connsiteY4" fmla="*/ 277044 h 341244"/>
                <a:gd name="connsiteX5" fmla="*/ 215878 w 332559"/>
                <a:gd name="connsiteY5" fmla="*/ 305619 h 341244"/>
                <a:gd name="connsiteX6" fmla="*/ 225403 w 332559"/>
                <a:gd name="connsiteY6" fmla="*/ 319906 h 341244"/>
                <a:gd name="connsiteX7" fmla="*/ 211116 w 332559"/>
                <a:gd name="connsiteY7" fmla="*/ 338956 h 341244"/>
                <a:gd name="connsiteX8" fmla="*/ 173016 w 332559"/>
                <a:gd name="connsiteY8" fmla="*/ 334194 h 341244"/>
                <a:gd name="connsiteX9" fmla="*/ 63478 w 332559"/>
                <a:gd name="connsiteY9" fmla="*/ 257994 h 341244"/>
                <a:gd name="connsiteX10" fmla="*/ 1566 w 332559"/>
                <a:gd name="connsiteY10" fmla="*/ 138931 h 341244"/>
                <a:gd name="connsiteX11" fmla="*/ 20616 w 332559"/>
                <a:gd name="connsiteY11" fmla="*/ 96069 h 341244"/>
                <a:gd name="connsiteX12" fmla="*/ 34903 w 332559"/>
                <a:gd name="connsiteY12" fmla="*/ 72256 h 341244"/>
                <a:gd name="connsiteX13" fmla="*/ 58716 w 332559"/>
                <a:gd name="connsiteY13" fmla="*/ 24631 h 341244"/>
                <a:gd name="connsiteX14" fmla="*/ 77766 w 332559"/>
                <a:gd name="connsiteY14" fmla="*/ 819 h 341244"/>
                <a:gd name="connsiteX15" fmla="*/ 68241 w 332559"/>
                <a:gd name="connsiteY15" fmla="*/ 10344 h 341244"/>
                <a:gd name="connsiteX0" fmla="*/ 312882 w 312882"/>
                <a:gd name="connsiteY0" fmla="*/ 53207 h 341244"/>
                <a:gd name="connsiteX1" fmla="*/ 148576 w 312882"/>
                <a:gd name="connsiteY1" fmla="*/ 162744 h 341244"/>
                <a:gd name="connsiteX2" fmla="*/ 143814 w 312882"/>
                <a:gd name="connsiteY2" fmla="*/ 196081 h 341244"/>
                <a:gd name="connsiteX3" fmla="*/ 148576 w 312882"/>
                <a:gd name="connsiteY3" fmla="*/ 234181 h 341244"/>
                <a:gd name="connsiteX4" fmla="*/ 186676 w 312882"/>
                <a:gd name="connsiteY4" fmla="*/ 277044 h 341244"/>
                <a:gd name="connsiteX5" fmla="*/ 196201 w 312882"/>
                <a:gd name="connsiteY5" fmla="*/ 305619 h 341244"/>
                <a:gd name="connsiteX6" fmla="*/ 205726 w 312882"/>
                <a:gd name="connsiteY6" fmla="*/ 319906 h 341244"/>
                <a:gd name="connsiteX7" fmla="*/ 191439 w 312882"/>
                <a:gd name="connsiteY7" fmla="*/ 338956 h 341244"/>
                <a:gd name="connsiteX8" fmla="*/ 153339 w 312882"/>
                <a:gd name="connsiteY8" fmla="*/ 334194 h 341244"/>
                <a:gd name="connsiteX9" fmla="*/ 43801 w 312882"/>
                <a:gd name="connsiteY9" fmla="*/ 257994 h 341244"/>
                <a:gd name="connsiteX10" fmla="*/ 939 w 312882"/>
                <a:gd name="connsiteY10" fmla="*/ 96069 h 341244"/>
                <a:gd name="connsiteX11" fmla="*/ 15226 w 312882"/>
                <a:gd name="connsiteY11" fmla="*/ 72256 h 341244"/>
                <a:gd name="connsiteX12" fmla="*/ 39039 w 312882"/>
                <a:gd name="connsiteY12" fmla="*/ 24631 h 341244"/>
                <a:gd name="connsiteX13" fmla="*/ 58089 w 312882"/>
                <a:gd name="connsiteY13" fmla="*/ 819 h 341244"/>
                <a:gd name="connsiteX14" fmla="*/ 48564 w 312882"/>
                <a:gd name="connsiteY14" fmla="*/ 10344 h 341244"/>
                <a:gd name="connsiteX0" fmla="*/ 313209 w 313209"/>
                <a:gd name="connsiteY0" fmla="*/ 55717 h 343754"/>
                <a:gd name="connsiteX1" fmla="*/ 148903 w 313209"/>
                <a:gd name="connsiteY1" fmla="*/ 165254 h 343754"/>
                <a:gd name="connsiteX2" fmla="*/ 144141 w 313209"/>
                <a:gd name="connsiteY2" fmla="*/ 198591 h 343754"/>
                <a:gd name="connsiteX3" fmla="*/ 148903 w 313209"/>
                <a:gd name="connsiteY3" fmla="*/ 236691 h 343754"/>
                <a:gd name="connsiteX4" fmla="*/ 187003 w 313209"/>
                <a:gd name="connsiteY4" fmla="*/ 279554 h 343754"/>
                <a:gd name="connsiteX5" fmla="*/ 196528 w 313209"/>
                <a:gd name="connsiteY5" fmla="*/ 308129 h 343754"/>
                <a:gd name="connsiteX6" fmla="*/ 206053 w 313209"/>
                <a:gd name="connsiteY6" fmla="*/ 322416 h 343754"/>
                <a:gd name="connsiteX7" fmla="*/ 191766 w 313209"/>
                <a:gd name="connsiteY7" fmla="*/ 341466 h 343754"/>
                <a:gd name="connsiteX8" fmla="*/ 153666 w 313209"/>
                <a:gd name="connsiteY8" fmla="*/ 336704 h 343754"/>
                <a:gd name="connsiteX9" fmla="*/ 44128 w 313209"/>
                <a:gd name="connsiteY9" fmla="*/ 260504 h 343754"/>
                <a:gd name="connsiteX10" fmla="*/ 1266 w 313209"/>
                <a:gd name="connsiteY10" fmla="*/ 98579 h 343754"/>
                <a:gd name="connsiteX11" fmla="*/ 15553 w 313209"/>
                <a:gd name="connsiteY11" fmla="*/ 74766 h 343754"/>
                <a:gd name="connsiteX12" fmla="*/ 58416 w 313209"/>
                <a:gd name="connsiteY12" fmla="*/ 3329 h 343754"/>
                <a:gd name="connsiteX13" fmla="*/ 48891 w 313209"/>
                <a:gd name="connsiteY13" fmla="*/ 12854 h 343754"/>
                <a:gd name="connsiteX0" fmla="*/ 313209 w 313209"/>
                <a:gd name="connsiteY0" fmla="*/ 52388 h 340425"/>
                <a:gd name="connsiteX1" fmla="*/ 148903 w 313209"/>
                <a:gd name="connsiteY1" fmla="*/ 161925 h 340425"/>
                <a:gd name="connsiteX2" fmla="*/ 144141 w 313209"/>
                <a:gd name="connsiteY2" fmla="*/ 195262 h 340425"/>
                <a:gd name="connsiteX3" fmla="*/ 148903 w 313209"/>
                <a:gd name="connsiteY3" fmla="*/ 233362 h 340425"/>
                <a:gd name="connsiteX4" fmla="*/ 187003 w 313209"/>
                <a:gd name="connsiteY4" fmla="*/ 276225 h 340425"/>
                <a:gd name="connsiteX5" fmla="*/ 196528 w 313209"/>
                <a:gd name="connsiteY5" fmla="*/ 304800 h 340425"/>
                <a:gd name="connsiteX6" fmla="*/ 206053 w 313209"/>
                <a:gd name="connsiteY6" fmla="*/ 319087 h 340425"/>
                <a:gd name="connsiteX7" fmla="*/ 191766 w 313209"/>
                <a:gd name="connsiteY7" fmla="*/ 338137 h 340425"/>
                <a:gd name="connsiteX8" fmla="*/ 153666 w 313209"/>
                <a:gd name="connsiteY8" fmla="*/ 333375 h 340425"/>
                <a:gd name="connsiteX9" fmla="*/ 44128 w 313209"/>
                <a:gd name="connsiteY9" fmla="*/ 257175 h 340425"/>
                <a:gd name="connsiteX10" fmla="*/ 1266 w 313209"/>
                <a:gd name="connsiteY10" fmla="*/ 95250 h 340425"/>
                <a:gd name="connsiteX11" fmla="*/ 15553 w 313209"/>
                <a:gd name="connsiteY11" fmla="*/ 71437 h 340425"/>
                <a:gd name="connsiteX12" fmla="*/ 58416 w 313209"/>
                <a:gd name="connsiteY12" fmla="*/ 0 h 340425"/>
                <a:gd name="connsiteX0" fmla="*/ 313209 w 313209"/>
                <a:gd name="connsiteY0" fmla="*/ 0 h 288037"/>
                <a:gd name="connsiteX1" fmla="*/ 148903 w 313209"/>
                <a:gd name="connsiteY1" fmla="*/ 109537 h 288037"/>
                <a:gd name="connsiteX2" fmla="*/ 144141 w 313209"/>
                <a:gd name="connsiteY2" fmla="*/ 142874 h 288037"/>
                <a:gd name="connsiteX3" fmla="*/ 148903 w 313209"/>
                <a:gd name="connsiteY3" fmla="*/ 180974 h 288037"/>
                <a:gd name="connsiteX4" fmla="*/ 187003 w 313209"/>
                <a:gd name="connsiteY4" fmla="*/ 223837 h 288037"/>
                <a:gd name="connsiteX5" fmla="*/ 196528 w 313209"/>
                <a:gd name="connsiteY5" fmla="*/ 252412 h 288037"/>
                <a:gd name="connsiteX6" fmla="*/ 206053 w 313209"/>
                <a:gd name="connsiteY6" fmla="*/ 266699 h 288037"/>
                <a:gd name="connsiteX7" fmla="*/ 191766 w 313209"/>
                <a:gd name="connsiteY7" fmla="*/ 285749 h 288037"/>
                <a:gd name="connsiteX8" fmla="*/ 153666 w 313209"/>
                <a:gd name="connsiteY8" fmla="*/ 280987 h 288037"/>
                <a:gd name="connsiteX9" fmla="*/ 44128 w 313209"/>
                <a:gd name="connsiteY9" fmla="*/ 204787 h 288037"/>
                <a:gd name="connsiteX10" fmla="*/ 1266 w 313209"/>
                <a:gd name="connsiteY10" fmla="*/ 42862 h 288037"/>
                <a:gd name="connsiteX11" fmla="*/ 15553 w 313209"/>
                <a:gd name="connsiteY11" fmla="*/ 19049 h 288037"/>
                <a:gd name="connsiteX0" fmla="*/ 297656 w 297656"/>
                <a:gd name="connsiteY0" fmla="*/ 0 h 288037"/>
                <a:gd name="connsiteX1" fmla="*/ 133350 w 297656"/>
                <a:gd name="connsiteY1" fmla="*/ 109537 h 288037"/>
                <a:gd name="connsiteX2" fmla="*/ 128588 w 297656"/>
                <a:gd name="connsiteY2" fmla="*/ 142874 h 288037"/>
                <a:gd name="connsiteX3" fmla="*/ 133350 w 297656"/>
                <a:gd name="connsiteY3" fmla="*/ 180974 h 288037"/>
                <a:gd name="connsiteX4" fmla="*/ 171450 w 297656"/>
                <a:gd name="connsiteY4" fmla="*/ 223837 h 288037"/>
                <a:gd name="connsiteX5" fmla="*/ 180975 w 297656"/>
                <a:gd name="connsiteY5" fmla="*/ 252412 h 288037"/>
                <a:gd name="connsiteX6" fmla="*/ 190500 w 297656"/>
                <a:gd name="connsiteY6" fmla="*/ 266699 h 288037"/>
                <a:gd name="connsiteX7" fmla="*/ 176213 w 297656"/>
                <a:gd name="connsiteY7" fmla="*/ 285749 h 288037"/>
                <a:gd name="connsiteX8" fmla="*/ 138113 w 297656"/>
                <a:gd name="connsiteY8" fmla="*/ 280987 h 288037"/>
                <a:gd name="connsiteX9" fmla="*/ 28575 w 297656"/>
                <a:gd name="connsiteY9" fmla="*/ 204787 h 288037"/>
                <a:gd name="connsiteX10" fmla="*/ 0 w 297656"/>
                <a:gd name="connsiteY10" fmla="*/ 19049 h 288037"/>
                <a:gd name="connsiteX0" fmla="*/ 297656 w 297656"/>
                <a:gd name="connsiteY0" fmla="*/ 0 h 290217"/>
                <a:gd name="connsiteX1" fmla="*/ 133350 w 297656"/>
                <a:gd name="connsiteY1" fmla="*/ 109537 h 290217"/>
                <a:gd name="connsiteX2" fmla="*/ 128588 w 297656"/>
                <a:gd name="connsiteY2" fmla="*/ 142874 h 290217"/>
                <a:gd name="connsiteX3" fmla="*/ 133350 w 297656"/>
                <a:gd name="connsiteY3" fmla="*/ 180974 h 290217"/>
                <a:gd name="connsiteX4" fmla="*/ 171450 w 297656"/>
                <a:gd name="connsiteY4" fmla="*/ 223837 h 290217"/>
                <a:gd name="connsiteX5" fmla="*/ 180975 w 297656"/>
                <a:gd name="connsiteY5" fmla="*/ 252412 h 290217"/>
                <a:gd name="connsiteX6" fmla="*/ 176213 w 297656"/>
                <a:gd name="connsiteY6" fmla="*/ 285749 h 290217"/>
                <a:gd name="connsiteX7" fmla="*/ 138113 w 297656"/>
                <a:gd name="connsiteY7" fmla="*/ 280987 h 290217"/>
                <a:gd name="connsiteX8" fmla="*/ 28575 w 297656"/>
                <a:gd name="connsiteY8" fmla="*/ 204787 h 290217"/>
                <a:gd name="connsiteX9" fmla="*/ 0 w 297656"/>
                <a:gd name="connsiteY9" fmla="*/ 19049 h 290217"/>
                <a:gd name="connsiteX0" fmla="*/ 297656 w 297656"/>
                <a:gd name="connsiteY0" fmla="*/ 0 h 292126"/>
                <a:gd name="connsiteX1" fmla="*/ 133350 w 297656"/>
                <a:gd name="connsiteY1" fmla="*/ 109537 h 292126"/>
                <a:gd name="connsiteX2" fmla="*/ 128588 w 297656"/>
                <a:gd name="connsiteY2" fmla="*/ 142874 h 292126"/>
                <a:gd name="connsiteX3" fmla="*/ 133350 w 297656"/>
                <a:gd name="connsiteY3" fmla="*/ 180974 h 292126"/>
                <a:gd name="connsiteX4" fmla="*/ 171450 w 297656"/>
                <a:gd name="connsiteY4" fmla="*/ 223837 h 292126"/>
                <a:gd name="connsiteX5" fmla="*/ 176213 w 297656"/>
                <a:gd name="connsiteY5" fmla="*/ 285749 h 292126"/>
                <a:gd name="connsiteX6" fmla="*/ 138113 w 297656"/>
                <a:gd name="connsiteY6" fmla="*/ 280987 h 292126"/>
                <a:gd name="connsiteX7" fmla="*/ 28575 w 297656"/>
                <a:gd name="connsiteY7" fmla="*/ 204787 h 292126"/>
                <a:gd name="connsiteX8" fmla="*/ 0 w 297656"/>
                <a:gd name="connsiteY8" fmla="*/ 19049 h 292126"/>
                <a:gd name="connsiteX0" fmla="*/ 297656 w 297656"/>
                <a:gd name="connsiteY0" fmla="*/ 0 h 281151"/>
                <a:gd name="connsiteX1" fmla="*/ 133350 w 297656"/>
                <a:gd name="connsiteY1" fmla="*/ 109537 h 281151"/>
                <a:gd name="connsiteX2" fmla="*/ 128588 w 297656"/>
                <a:gd name="connsiteY2" fmla="*/ 142874 h 281151"/>
                <a:gd name="connsiteX3" fmla="*/ 133350 w 297656"/>
                <a:gd name="connsiteY3" fmla="*/ 180974 h 281151"/>
                <a:gd name="connsiteX4" fmla="*/ 171450 w 297656"/>
                <a:gd name="connsiteY4" fmla="*/ 223837 h 281151"/>
                <a:gd name="connsiteX5" fmla="*/ 138113 w 297656"/>
                <a:gd name="connsiteY5" fmla="*/ 280987 h 281151"/>
                <a:gd name="connsiteX6" fmla="*/ 28575 w 297656"/>
                <a:gd name="connsiteY6" fmla="*/ 204787 h 281151"/>
                <a:gd name="connsiteX7" fmla="*/ 0 w 297656"/>
                <a:gd name="connsiteY7" fmla="*/ 19049 h 281151"/>
                <a:gd name="connsiteX0" fmla="*/ 297656 w 297656"/>
                <a:gd name="connsiteY0" fmla="*/ 0 h 281151"/>
                <a:gd name="connsiteX1" fmla="*/ 133350 w 297656"/>
                <a:gd name="connsiteY1" fmla="*/ 109537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297656 w 297656"/>
                <a:gd name="connsiteY0" fmla="*/ 0 h 281151"/>
                <a:gd name="connsiteX1" fmla="*/ 254794 w 297656"/>
                <a:gd name="connsiteY1" fmla="*/ 169068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373856 w 373856"/>
                <a:gd name="connsiteY0" fmla="*/ 35720 h 316871"/>
                <a:gd name="connsiteX1" fmla="*/ 330994 w 373856"/>
                <a:gd name="connsiteY1" fmla="*/ 204788 h 316871"/>
                <a:gd name="connsiteX2" fmla="*/ 209550 w 373856"/>
                <a:gd name="connsiteY2" fmla="*/ 216694 h 316871"/>
                <a:gd name="connsiteX3" fmla="*/ 247650 w 373856"/>
                <a:gd name="connsiteY3" fmla="*/ 259557 h 316871"/>
                <a:gd name="connsiteX4" fmla="*/ 214313 w 373856"/>
                <a:gd name="connsiteY4" fmla="*/ 316707 h 316871"/>
                <a:gd name="connsiteX5" fmla="*/ 104775 w 373856"/>
                <a:gd name="connsiteY5" fmla="*/ 240507 h 316871"/>
                <a:gd name="connsiteX6" fmla="*/ 0 w 373856"/>
                <a:gd name="connsiteY6" fmla="*/ 0 h 316871"/>
                <a:gd name="connsiteX0" fmla="*/ 373856 w 373856"/>
                <a:gd name="connsiteY0" fmla="*/ 35720 h 322733"/>
                <a:gd name="connsiteX1" fmla="*/ 330994 w 373856"/>
                <a:gd name="connsiteY1" fmla="*/ 204788 h 322733"/>
                <a:gd name="connsiteX2" fmla="*/ 209550 w 373856"/>
                <a:gd name="connsiteY2" fmla="*/ 216694 h 322733"/>
                <a:gd name="connsiteX3" fmla="*/ 247650 w 373856"/>
                <a:gd name="connsiteY3" fmla="*/ 259557 h 322733"/>
                <a:gd name="connsiteX4" fmla="*/ 214313 w 373856"/>
                <a:gd name="connsiteY4" fmla="*/ 316707 h 322733"/>
                <a:gd name="connsiteX5" fmla="*/ 114300 w 373856"/>
                <a:gd name="connsiteY5" fmla="*/ 102395 h 322733"/>
                <a:gd name="connsiteX6" fmla="*/ 0 w 373856"/>
                <a:gd name="connsiteY6" fmla="*/ 0 h 322733"/>
                <a:gd name="connsiteX0" fmla="*/ 319087 w 333151"/>
                <a:gd name="connsiteY0" fmla="*/ 0 h 351306"/>
                <a:gd name="connsiteX1" fmla="*/ 330994 w 333151"/>
                <a:gd name="connsiteY1" fmla="*/ 233361 h 351306"/>
                <a:gd name="connsiteX2" fmla="*/ 209550 w 333151"/>
                <a:gd name="connsiteY2" fmla="*/ 245267 h 351306"/>
                <a:gd name="connsiteX3" fmla="*/ 247650 w 333151"/>
                <a:gd name="connsiteY3" fmla="*/ 288130 h 351306"/>
                <a:gd name="connsiteX4" fmla="*/ 214313 w 333151"/>
                <a:gd name="connsiteY4" fmla="*/ 345280 h 351306"/>
                <a:gd name="connsiteX5" fmla="*/ 114300 w 333151"/>
                <a:gd name="connsiteY5" fmla="*/ 130968 h 351306"/>
                <a:gd name="connsiteX6" fmla="*/ 0 w 333151"/>
                <a:gd name="connsiteY6" fmla="*/ 28573 h 35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51" h="351306">
                  <a:moveTo>
                    <a:pt x="319087" y="0"/>
                  </a:moveTo>
                  <a:cubicBezTo>
                    <a:pt x="243492" y="82363"/>
                    <a:pt x="349250" y="192483"/>
                    <a:pt x="330994" y="233361"/>
                  </a:cubicBezTo>
                  <a:cubicBezTo>
                    <a:pt x="312738" y="274239"/>
                    <a:pt x="223441" y="236139"/>
                    <a:pt x="209550" y="245267"/>
                  </a:cubicBezTo>
                  <a:cubicBezTo>
                    <a:pt x="195659" y="254395"/>
                    <a:pt x="243003" y="283482"/>
                    <a:pt x="247650" y="288130"/>
                  </a:cubicBezTo>
                  <a:cubicBezTo>
                    <a:pt x="248444" y="304799"/>
                    <a:pt x="236538" y="371474"/>
                    <a:pt x="214313" y="345280"/>
                  </a:cubicBezTo>
                  <a:cubicBezTo>
                    <a:pt x="192088" y="319086"/>
                    <a:pt x="140494" y="160337"/>
                    <a:pt x="114300" y="130968"/>
                  </a:cubicBezTo>
                  <a:cubicBezTo>
                    <a:pt x="91281" y="87312"/>
                    <a:pt x="5953" y="67268"/>
                    <a:pt x="0" y="28573"/>
                  </a:cubicBezTo>
                </a:path>
              </a:pathLst>
            </a:custGeom>
            <a:ln>
              <a:solidFill>
                <a:schemeClr val="bg1">
                  <a:lumMod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dirty="0"/>
            </a:p>
          </p:txBody>
        </p:sp>
        <p:cxnSp>
          <p:nvCxnSpPr>
            <p:cNvPr id="164" name="Straight Arrow Connector 163"/>
            <p:cNvCxnSpPr/>
            <p:nvPr/>
          </p:nvCxnSpPr>
          <p:spPr>
            <a:xfrm flipH="1">
              <a:off x="6445398" y="3760758"/>
              <a:ext cx="72515" cy="74147"/>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flipV="1">
              <a:off x="6318534" y="3716515"/>
              <a:ext cx="51825" cy="87026"/>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5975339" y="3706396"/>
              <a:ext cx="2920" cy="111755"/>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6231428" y="3720456"/>
              <a:ext cx="72515" cy="74147"/>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Freeform 167"/>
            <p:cNvSpPr/>
            <p:nvPr/>
          </p:nvSpPr>
          <p:spPr>
            <a:xfrm>
              <a:off x="5925196" y="3754265"/>
              <a:ext cx="638175" cy="126206"/>
            </a:xfrm>
            <a:custGeom>
              <a:avLst/>
              <a:gdLst>
                <a:gd name="connsiteX0" fmla="*/ 0 w 850900"/>
                <a:gd name="connsiteY0" fmla="*/ 161925 h 168275"/>
                <a:gd name="connsiteX1" fmla="*/ 9525 w 850900"/>
                <a:gd name="connsiteY1" fmla="*/ 146050 h 168275"/>
                <a:gd name="connsiteX2" fmla="*/ 19050 w 850900"/>
                <a:gd name="connsiteY2" fmla="*/ 142875 h 168275"/>
                <a:gd name="connsiteX3" fmla="*/ 25400 w 850900"/>
                <a:gd name="connsiteY3" fmla="*/ 133350 h 168275"/>
                <a:gd name="connsiteX4" fmla="*/ 44450 w 850900"/>
                <a:gd name="connsiteY4" fmla="*/ 114300 h 168275"/>
                <a:gd name="connsiteX5" fmla="*/ 63500 w 850900"/>
                <a:gd name="connsiteY5" fmla="*/ 98425 h 168275"/>
                <a:gd name="connsiteX6" fmla="*/ 76200 w 850900"/>
                <a:gd name="connsiteY6" fmla="*/ 82550 h 168275"/>
                <a:gd name="connsiteX7" fmla="*/ 79375 w 850900"/>
                <a:gd name="connsiteY7" fmla="*/ 73025 h 168275"/>
                <a:gd name="connsiteX8" fmla="*/ 95250 w 850900"/>
                <a:gd name="connsiteY8" fmla="*/ 57150 h 168275"/>
                <a:gd name="connsiteX9" fmla="*/ 107950 w 850900"/>
                <a:gd name="connsiteY9" fmla="*/ 44450 h 168275"/>
                <a:gd name="connsiteX10" fmla="*/ 111125 w 850900"/>
                <a:gd name="connsiteY10" fmla="*/ 34925 h 168275"/>
                <a:gd name="connsiteX11" fmla="*/ 117475 w 850900"/>
                <a:gd name="connsiteY11" fmla="*/ 25400 h 168275"/>
                <a:gd name="connsiteX12" fmla="*/ 127000 w 850900"/>
                <a:gd name="connsiteY12" fmla="*/ 6350 h 168275"/>
                <a:gd name="connsiteX13" fmla="*/ 136525 w 850900"/>
                <a:gd name="connsiteY13" fmla="*/ 0 h 168275"/>
                <a:gd name="connsiteX14" fmla="*/ 149225 w 850900"/>
                <a:gd name="connsiteY14" fmla="*/ 38100 h 168275"/>
                <a:gd name="connsiteX15" fmla="*/ 152400 w 850900"/>
                <a:gd name="connsiteY15" fmla="*/ 47625 h 168275"/>
                <a:gd name="connsiteX16" fmla="*/ 165100 w 850900"/>
                <a:gd name="connsiteY16" fmla="*/ 66675 h 168275"/>
                <a:gd name="connsiteX17" fmla="*/ 174625 w 850900"/>
                <a:gd name="connsiteY17" fmla="*/ 73025 h 168275"/>
                <a:gd name="connsiteX18" fmla="*/ 187325 w 850900"/>
                <a:gd name="connsiteY18" fmla="*/ 88900 h 168275"/>
                <a:gd name="connsiteX19" fmla="*/ 209550 w 850900"/>
                <a:gd name="connsiteY19" fmla="*/ 111125 h 168275"/>
                <a:gd name="connsiteX20" fmla="*/ 225425 w 850900"/>
                <a:gd name="connsiteY20" fmla="*/ 127000 h 168275"/>
                <a:gd name="connsiteX21" fmla="*/ 241300 w 850900"/>
                <a:gd name="connsiteY21" fmla="*/ 142875 h 168275"/>
                <a:gd name="connsiteX22" fmla="*/ 254000 w 850900"/>
                <a:gd name="connsiteY22" fmla="*/ 158750 h 168275"/>
                <a:gd name="connsiteX23" fmla="*/ 257175 w 850900"/>
                <a:gd name="connsiteY23" fmla="*/ 168275 h 168275"/>
                <a:gd name="connsiteX24" fmla="*/ 263525 w 850900"/>
                <a:gd name="connsiteY24" fmla="*/ 149225 h 168275"/>
                <a:gd name="connsiteX25" fmla="*/ 276225 w 850900"/>
                <a:gd name="connsiteY25" fmla="*/ 117475 h 168275"/>
                <a:gd name="connsiteX26" fmla="*/ 285750 w 850900"/>
                <a:gd name="connsiteY26" fmla="*/ 111125 h 168275"/>
                <a:gd name="connsiteX27" fmla="*/ 292100 w 850900"/>
                <a:gd name="connsiteY27" fmla="*/ 101600 h 168275"/>
                <a:gd name="connsiteX28" fmla="*/ 311150 w 850900"/>
                <a:gd name="connsiteY28" fmla="*/ 88900 h 168275"/>
                <a:gd name="connsiteX29" fmla="*/ 327025 w 850900"/>
                <a:gd name="connsiteY29" fmla="*/ 76200 h 168275"/>
                <a:gd name="connsiteX30" fmla="*/ 355600 w 850900"/>
                <a:gd name="connsiteY30" fmla="*/ 53975 h 168275"/>
                <a:gd name="connsiteX31" fmla="*/ 365125 w 850900"/>
                <a:gd name="connsiteY31" fmla="*/ 34925 h 168275"/>
                <a:gd name="connsiteX32" fmla="*/ 368300 w 850900"/>
                <a:gd name="connsiteY32" fmla="*/ 25400 h 168275"/>
                <a:gd name="connsiteX33" fmla="*/ 377825 w 850900"/>
                <a:gd name="connsiteY33" fmla="*/ 22225 h 168275"/>
                <a:gd name="connsiteX34" fmla="*/ 393700 w 850900"/>
                <a:gd name="connsiteY34" fmla="*/ 50800 h 168275"/>
                <a:gd name="connsiteX35" fmla="*/ 406400 w 850900"/>
                <a:gd name="connsiteY35" fmla="*/ 69850 h 168275"/>
                <a:gd name="connsiteX36" fmla="*/ 412750 w 850900"/>
                <a:gd name="connsiteY36" fmla="*/ 79375 h 168275"/>
                <a:gd name="connsiteX37" fmla="*/ 422275 w 850900"/>
                <a:gd name="connsiteY37" fmla="*/ 85725 h 168275"/>
                <a:gd name="connsiteX38" fmla="*/ 434975 w 850900"/>
                <a:gd name="connsiteY38" fmla="*/ 101600 h 168275"/>
                <a:gd name="connsiteX39" fmla="*/ 438150 w 850900"/>
                <a:gd name="connsiteY39" fmla="*/ 111125 h 168275"/>
                <a:gd name="connsiteX40" fmla="*/ 444500 w 850900"/>
                <a:gd name="connsiteY40" fmla="*/ 120650 h 168275"/>
                <a:gd name="connsiteX41" fmla="*/ 447675 w 850900"/>
                <a:gd name="connsiteY41" fmla="*/ 130175 h 168275"/>
                <a:gd name="connsiteX42" fmla="*/ 457200 w 850900"/>
                <a:gd name="connsiteY42" fmla="*/ 136525 h 168275"/>
                <a:gd name="connsiteX43" fmla="*/ 463550 w 850900"/>
                <a:gd name="connsiteY43" fmla="*/ 146050 h 168275"/>
                <a:gd name="connsiteX44" fmla="*/ 479425 w 850900"/>
                <a:gd name="connsiteY44" fmla="*/ 161925 h 168275"/>
                <a:gd name="connsiteX45" fmla="*/ 498475 w 850900"/>
                <a:gd name="connsiteY45" fmla="*/ 158750 h 168275"/>
                <a:gd name="connsiteX46" fmla="*/ 514350 w 850900"/>
                <a:gd name="connsiteY46" fmla="*/ 142875 h 168275"/>
                <a:gd name="connsiteX47" fmla="*/ 523875 w 850900"/>
                <a:gd name="connsiteY47" fmla="*/ 133350 h 168275"/>
                <a:gd name="connsiteX48" fmla="*/ 536575 w 850900"/>
                <a:gd name="connsiteY48" fmla="*/ 117475 h 168275"/>
                <a:gd name="connsiteX49" fmla="*/ 546100 w 850900"/>
                <a:gd name="connsiteY49" fmla="*/ 98425 h 168275"/>
                <a:gd name="connsiteX50" fmla="*/ 565150 w 850900"/>
                <a:gd name="connsiteY50" fmla="*/ 85725 h 168275"/>
                <a:gd name="connsiteX51" fmla="*/ 584200 w 850900"/>
                <a:gd name="connsiteY51" fmla="*/ 69850 h 168275"/>
                <a:gd name="connsiteX52" fmla="*/ 600075 w 850900"/>
                <a:gd name="connsiteY52" fmla="*/ 53975 h 168275"/>
                <a:gd name="connsiteX53" fmla="*/ 615950 w 850900"/>
                <a:gd name="connsiteY53" fmla="*/ 41275 h 168275"/>
                <a:gd name="connsiteX54" fmla="*/ 622300 w 850900"/>
                <a:gd name="connsiteY54" fmla="*/ 31750 h 168275"/>
                <a:gd name="connsiteX55" fmla="*/ 625475 w 850900"/>
                <a:gd name="connsiteY55" fmla="*/ 22225 h 168275"/>
                <a:gd name="connsiteX56" fmla="*/ 631825 w 850900"/>
                <a:gd name="connsiteY56" fmla="*/ 41275 h 168275"/>
                <a:gd name="connsiteX57" fmla="*/ 647700 w 850900"/>
                <a:gd name="connsiteY57" fmla="*/ 60325 h 168275"/>
                <a:gd name="connsiteX58" fmla="*/ 669925 w 850900"/>
                <a:gd name="connsiteY58" fmla="*/ 88900 h 168275"/>
                <a:gd name="connsiteX59" fmla="*/ 682625 w 850900"/>
                <a:gd name="connsiteY59" fmla="*/ 107950 h 168275"/>
                <a:gd name="connsiteX60" fmla="*/ 698500 w 850900"/>
                <a:gd name="connsiteY60" fmla="*/ 123825 h 168275"/>
                <a:gd name="connsiteX61" fmla="*/ 714375 w 850900"/>
                <a:gd name="connsiteY61" fmla="*/ 142875 h 168275"/>
                <a:gd name="connsiteX62" fmla="*/ 723900 w 850900"/>
                <a:gd name="connsiteY62" fmla="*/ 149225 h 168275"/>
                <a:gd name="connsiteX63" fmla="*/ 739775 w 850900"/>
                <a:gd name="connsiteY63" fmla="*/ 165100 h 168275"/>
                <a:gd name="connsiteX64" fmla="*/ 746125 w 850900"/>
                <a:gd name="connsiteY64" fmla="*/ 146050 h 168275"/>
                <a:gd name="connsiteX65" fmla="*/ 749300 w 850900"/>
                <a:gd name="connsiteY65" fmla="*/ 136525 h 168275"/>
                <a:gd name="connsiteX66" fmla="*/ 752475 w 850900"/>
                <a:gd name="connsiteY66" fmla="*/ 127000 h 168275"/>
                <a:gd name="connsiteX67" fmla="*/ 771525 w 850900"/>
                <a:gd name="connsiteY67" fmla="*/ 114300 h 168275"/>
                <a:gd name="connsiteX68" fmla="*/ 784225 w 850900"/>
                <a:gd name="connsiteY68" fmla="*/ 101600 h 168275"/>
                <a:gd name="connsiteX69" fmla="*/ 796925 w 850900"/>
                <a:gd name="connsiteY69" fmla="*/ 82550 h 168275"/>
                <a:gd name="connsiteX70" fmla="*/ 806450 w 850900"/>
                <a:gd name="connsiteY70" fmla="*/ 73025 h 168275"/>
                <a:gd name="connsiteX71" fmla="*/ 819150 w 850900"/>
                <a:gd name="connsiteY71" fmla="*/ 53975 h 168275"/>
                <a:gd name="connsiteX72" fmla="*/ 822325 w 850900"/>
                <a:gd name="connsiteY72" fmla="*/ 44450 h 168275"/>
                <a:gd name="connsiteX73" fmla="*/ 835025 w 850900"/>
                <a:gd name="connsiteY73" fmla="*/ 25400 h 168275"/>
                <a:gd name="connsiteX74" fmla="*/ 850900 w 850900"/>
                <a:gd name="connsiteY74" fmla="*/ 15875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0900" h="168275">
                  <a:moveTo>
                    <a:pt x="0" y="161925"/>
                  </a:moveTo>
                  <a:cubicBezTo>
                    <a:pt x="3175" y="156633"/>
                    <a:pt x="5161" y="150414"/>
                    <a:pt x="9525" y="146050"/>
                  </a:cubicBezTo>
                  <a:cubicBezTo>
                    <a:pt x="11892" y="143683"/>
                    <a:pt x="16437" y="144966"/>
                    <a:pt x="19050" y="142875"/>
                  </a:cubicBezTo>
                  <a:cubicBezTo>
                    <a:pt x="22030" y="140491"/>
                    <a:pt x="22865" y="136202"/>
                    <a:pt x="25400" y="133350"/>
                  </a:cubicBezTo>
                  <a:cubicBezTo>
                    <a:pt x="31366" y="126638"/>
                    <a:pt x="38100" y="120650"/>
                    <a:pt x="44450" y="114300"/>
                  </a:cubicBezTo>
                  <a:cubicBezTo>
                    <a:pt x="56673" y="102077"/>
                    <a:pt x="50239" y="107266"/>
                    <a:pt x="63500" y="98425"/>
                  </a:cubicBezTo>
                  <a:cubicBezTo>
                    <a:pt x="71480" y="74484"/>
                    <a:pt x="59787" y="103066"/>
                    <a:pt x="76200" y="82550"/>
                  </a:cubicBezTo>
                  <a:cubicBezTo>
                    <a:pt x="78291" y="79937"/>
                    <a:pt x="77878" y="76018"/>
                    <a:pt x="79375" y="73025"/>
                  </a:cubicBezTo>
                  <a:cubicBezTo>
                    <a:pt x="84667" y="62442"/>
                    <a:pt x="85725" y="63500"/>
                    <a:pt x="95250" y="57150"/>
                  </a:cubicBezTo>
                  <a:cubicBezTo>
                    <a:pt x="103717" y="31750"/>
                    <a:pt x="91017" y="61383"/>
                    <a:pt x="107950" y="44450"/>
                  </a:cubicBezTo>
                  <a:cubicBezTo>
                    <a:pt x="110317" y="42083"/>
                    <a:pt x="109628" y="37918"/>
                    <a:pt x="111125" y="34925"/>
                  </a:cubicBezTo>
                  <a:cubicBezTo>
                    <a:pt x="112832" y="31512"/>
                    <a:pt x="115768" y="28813"/>
                    <a:pt x="117475" y="25400"/>
                  </a:cubicBezTo>
                  <a:cubicBezTo>
                    <a:pt x="122640" y="15071"/>
                    <a:pt x="117901" y="15449"/>
                    <a:pt x="127000" y="6350"/>
                  </a:cubicBezTo>
                  <a:cubicBezTo>
                    <a:pt x="129698" y="3652"/>
                    <a:pt x="133350" y="2117"/>
                    <a:pt x="136525" y="0"/>
                  </a:cubicBezTo>
                  <a:lnTo>
                    <a:pt x="149225" y="38100"/>
                  </a:lnTo>
                  <a:cubicBezTo>
                    <a:pt x="150283" y="41275"/>
                    <a:pt x="150544" y="44840"/>
                    <a:pt x="152400" y="47625"/>
                  </a:cubicBezTo>
                  <a:cubicBezTo>
                    <a:pt x="156633" y="53975"/>
                    <a:pt x="158750" y="62442"/>
                    <a:pt x="165100" y="66675"/>
                  </a:cubicBezTo>
                  <a:lnTo>
                    <a:pt x="174625" y="73025"/>
                  </a:lnTo>
                  <a:cubicBezTo>
                    <a:pt x="181775" y="94475"/>
                    <a:pt x="171859" y="71225"/>
                    <a:pt x="187325" y="88900"/>
                  </a:cubicBezTo>
                  <a:cubicBezTo>
                    <a:pt x="208303" y="112875"/>
                    <a:pt x="189969" y="104598"/>
                    <a:pt x="209550" y="111125"/>
                  </a:cubicBezTo>
                  <a:cubicBezTo>
                    <a:pt x="226483" y="136525"/>
                    <a:pt x="204258" y="105833"/>
                    <a:pt x="225425" y="127000"/>
                  </a:cubicBezTo>
                  <a:cubicBezTo>
                    <a:pt x="246592" y="148167"/>
                    <a:pt x="215900" y="125942"/>
                    <a:pt x="241300" y="142875"/>
                  </a:cubicBezTo>
                  <a:cubicBezTo>
                    <a:pt x="249280" y="166816"/>
                    <a:pt x="237587" y="138234"/>
                    <a:pt x="254000" y="158750"/>
                  </a:cubicBezTo>
                  <a:cubicBezTo>
                    <a:pt x="256091" y="161363"/>
                    <a:pt x="256117" y="165100"/>
                    <a:pt x="257175" y="168275"/>
                  </a:cubicBezTo>
                  <a:cubicBezTo>
                    <a:pt x="259292" y="161925"/>
                    <a:pt x="261902" y="155719"/>
                    <a:pt x="263525" y="149225"/>
                  </a:cubicBezTo>
                  <a:cubicBezTo>
                    <a:pt x="266153" y="138712"/>
                    <a:pt x="268137" y="125563"/>
                    <a:pt x="276225" y="117475"/>
                  </a:cubicBezTo>
                  <a:cubicBezTo>
                    <a:pt x="278923" y="114777"/>
                    <a:pt x="282575" y="113242"/>
                    <a:pt x="285750" y="111125"/>
                  </a:cubicBezTo>
                  <a:cubicBezTo>
                    <a:pt x="287867" y="107950"/>
                    <a:pt x="289228" y="104113"/>
                    <a:pt x="292100" y="101600"/>
                  </a:cubicBezTo>
                  <a:cubicBezTo>
                    <a:pt x="297843" y="96574"/>
                    <a:pt x="311150" y="88900"/>
                    <a:pt x="311150" y="88900"/>
                  </a:cubicBezTo>
                  <a:cubicBezTo>
                    <a:pt x="322883" y="71301"/>
                    <a:pt x="310787" y="85221"/>
                    <a:pt x="327025" y="76200"/>
                  </a:cubicBezTo>
                  <a:cubicBezTo>
                    <a:pt x="344115" y="66706"/>
                    <a:pt x="344030" y="65545"/>
                    <a:pt x="355600" y="53975"/>
                  </a:cubicBezTo>
                  <a:cubicBezTo>
                    <a:pt x="363580" y="30034"/>
                    <a:pt x="352815" y="59544"/>
                    <a:pt x="365125" y="34925"/>
                  </a:cubicBezTo>
                  <a:cubicBezTo>
                    <a:pt x="366622" y="31932"/>
                    <a:pt x="365933" y="27767"/>
                    <a:pt x="368300" y="25400"/>
                  </a:cubicBezTo>
                  <a:cubicBezTo>
                    <a:pt x="370667" y="23033"/>
                    <a:pt x="374650" y="23283"/>
                    <a:pt x="377825" y="22225"/>
                  </a:cubicBezTo>
                  <a:cubicBezTo>
                    <a:pt x="383413" y="38990"/>
                    <a:pt x="379144" y="28965"/>
                    <a:pt x="393700" y="50800"/>
                  </a:cubicBezTo>
                  <a:lnTo>
                    <a:pt x="406400" y="69850"/>
                  </a:lnTo>
                  <a:cubicBezTo>
                    <a:pt x="408517" y="73025"/>
                    <a:pt x="409575" y="77258"/>
                    <a:pt x="412750" y="79375"/>
                  </a:cubicBezTo>
                  <a:lnTo>
                    <a:pt x="422275" y="85725"/>
                  </a:lnTo>
                  <a:cubicBezTo>
                    <a:pt x="430255" y="109666"/>
                    <a:pt x="418562" y="81084"/>
                    <a:pt x="434975" y="101600"/>
                  </a:cubicBezTo>
                  <a:cubicBezTo>
                    <a:pt x="437066" y="104213"/>
                    <a:pt x="436653" y="108132"/>
                    <a:pt x="438150" y="111125"/>
                  </a:cubicBezTo>
                  <a:cubicBezTo>
                    <a:pt x="439857" y="114538"/>
                    <a:pt x="442793" y="117237"/>
                    <a:pt x="444500" y="120650"/>
                  </a:cubicBezTo>
                  <a:cubicBezTo>
                    <a:pt x="445997" y="123643"/>
                    <a:pt x="445584" y="127562"/>
                    <a:pt x="447675" y="130175"/>
                  </a:cubicBezTo>
                  <a:cubicBezTo>
                    <a:pt x="450059" y="133155"/>
                    <a:pt x="454025" y="134408"/>
                    <a:pt x="457200" y="136525"/>
                  </a:cubicBezTo>
                  <a:cubicBezTo>
                    <a:pt x="459317" y="139700"/>
                    <a:pt x="460852" y="143352"/>
                    <a:pt x="463550" y="146050"/>
                  </a:cubicBezTo>
                  <a:cubicBezTo>
                    <a:pt x="484717" y="167217"/>
                    <a:pt x="462492" y="136525"/>
                    <a:pt x="479425" y="161925"/>
                  </a:cubicBezTo>
                  <a:cubicBezTo>
                    <a:pt x="485775" y="160867"/>
                    <a:pt x="492368" y="160786"/>
                    <a:pt x="498475" y="158750"/>
                  </a:cubicBezTo>
                  <a:cubicBezTo>
                    <a:pt x="509221" y="155168"/>
                    <a:pt x="507837" y="150690"/>
                    <a:pt x="514350" y="142875"/>
                  </a:cubicBezTo>
                  <a:cubicBezTo>
                    <a:pt x="517225" y="139426"/>
                    <a:pt x="520700" y="136525"/>
                    <a:pt x="523875" y="133350"/>
                  </a:cubicBezTo>
                  <a:cubicBezTo>
                    <a:pt x="531855" y="109409"/>
                    <a:pt x="520162" y="137991"/>
                    <a:pt x="536575" y="117475"/>
                  </a:cubicBezTo>
                  <a:cubicBezTo>
                    <a:pt x="549409" y="101433"/>
                    <a:pt x="528257" y="114038"/>
                    <a:pt x="546100" y="98425"/>
                  </a:cubicBezTo>
                  <a:cubicBezTo>
                    <a:pt x="551843" y="93399"/>
                    <a:pt x="559754" y="91121"/>
                    <a:pt x="565150" y="85725"/>
                  </a:cubicBezTo>
                  <a:cubicBezTo>
                    <a:pt x="577373" y="73502"/>
                    <a:pt x="570939" y="78691"/>
                    <a:pt x="584200" y="69850"/>
                  </a:cubicBezTo>
                  <a:cubicBezTo>
                    <a:pt x="601133" y="44450"/>
                    <a:pt x="578908" y="75142"/>
                    <a:pt x="600075" y="53975"/>
                  </a:cubicBezTo>
                  <a:cubicBezTo>
                    <a:pt x="614436" y="39614"/>
                    <a:pt x="597407" y="47456"/>
                    <a:pt x="615950" y="41275"/>
                  </a:cubicBezTo>
                  <a:cubicBezTo>
                    <a:pt x="618067" y="38100"/>
                    <a:pt x="620593" y="35163"/>
                    <a:pt x="622300" y="31750"/>
                  </a:cubicBezTo>
                  <a:cubicBezTo>
                    <a:pt x="623797" y="28757"/>
                    <a:pt x="623108" y="19858"/>
                    <a:pt x="625475" y="22225"/>
                  </a:cubicBezTo>
                  <a:cubicBezTo>
                    <a:pt x="630208" y="26958"/>
                    <a:pt x="628112" y="35706"/>
                    <a:pt x="631825" y="41275"/>
                  </a:cubicBezTo>
                  <a:cubicBezTo>
                    <a:pt x="654516" y="75312"/>
                    <a:pt x="619179" y="23655"/>
                    <a:pt x="647700" y="60325"/>
                  </a:cubicBezTo>
                  <a:cubicBezTo>
                    <a:pt x="674284" y="94504"/>
                    <a:pt x="648300" y="67275"/>
                    <a:pt x="669925" y="88900"/>
                  </a:cubicBezTo>
                  <a:cubicBezTo>
                    <a:pt x="675505" y="105639"/>
                    <a:pt x="669412" y="92095"/>
                    <a:pt x="682625" y="107950"/>
                  </a:cubicBezTo>
                  <a:cubicBezTo>
                    <a:pt x="695854" y="123825"/>
                    <a:pt x="681038" y="112183"/>
                    <a:pt x="698500" y="123825"/>
                  </a:cubicBezTo>
                  <a:cubicBezTo>
                    <a:pt x="704744" y="133191"/>
                    <a:pt x="705208" y="135235"/>
                    <a:pt x="714375" y="142875"/>
                  </a:cubicBezTo>
                  <a:cubicBezTo>
                    <a:pt x="717306" y="145318"/>
                    <a:pt x="720725" y="147108"/>
                    <a:pt x="723900" y="149225"/>
                  </a:cubicBezTo>
                  <a:cubicBezTo>
                    <a:pt x="724268" y="149777"/>
                    <a:pt x="735174" y="168781"/>
                    <a:pt x="739775" y="165100"/>
                  </a:cubicBezTo>
                  <a:cubicBezTo>
                    <a:pt x="745002" y="160919"/>
                    <a:pt x="744008" y="152400"/>
                    <a:pt x="746125" y="146050"/>
                  </a:cubicBezTo>
                  <a:lnTo>
                    <a:pt x="749300" y="136525"/>
                  </a:lnTo>
                  <a:cubicBezTo>
                    <a:pt x="750358" y="133350"/>
                    <a:pt x="749690" y="128856"/>
                    <a:pt x="752475" y="127000"/>
                  </a:cubicBezTo>
                  <a:lnTo>
                    <a:pt x="771525" y="114300"/>
                  </a:lnTo>
                  <a:cubicBezTo>
                    <a:pt x="779992" y="88900"/>
                    <a:pt x="767292" y="118533"/>
                    <a:pt x="784225" y="101600"/>
                  </a:cubicBezTo>
                  <a:cubicBezTo>
                    <a:pt x="789621" y="96204"/>
                    <a:pt x="791529" y="87946"/>
                    <a:pt x="796925" y="82550"/>
                  </a:cubicBezTo>
                  <a:cubicBezTo>
                    <a:pt x="800100" y="79375"/>
                    <a:pt x="803693" y="76569"/>
                    <a:pt x="806450" y="73025"/>
                  </a:cubicBezTo>
                  <a:cubicBezTo>
                    <a:pt x="811135" y="67001"/>
                    <a:pt x="816737" y="61215"/>
                    <a:pt x="819150" y="53975"/>
                  </a:cubicBezTo>
                  <a:cubicBezTo>
                    <a:pt x="820208" y="50800"/>
                    <a:pt x="820700" y="47376"/>
                    <a:pt x="822325" y="44450"/>
                  </a:cubicBezTo>
                  <a:cubicBezTo>
                    <a:pt x="826031" y="37779"/>
                    <a:pt x="827785" y="27813"/>
                    <a:pt x="835025" y="25400"/>
                  </a:cubicBezTo>
                  <a:cubicBezTo>
                    <a:pt x="847390" y="21278"/>
                    <a:pt x="842183" y="24592"/>
                    <a:pt x="850900" y="15875"/>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nvGrpSpPr>
          <p:cNvPr id="179" name="Group 178"/>
          <p:cNvGrpSpPr/>
          <p:nvPr/>
        </p:nvGrpSpPr>
        <p:grpSpPr>
          <a:xfrm>
            <a:off x="3881147" y="2765663"/>
            <a:ext cx="1714149" cy="835140"/>
            <a:chOff x="4035938" y="3117850"/>
            <a:chExt cx="707512" cy="344703"/>
          </a:xfrm>
        </p:grpSpPr>
        <p:cxnSp>
          <p:nvCxnSpPr>
            <p:cNvPr id="180" name="Straight Arrow Connector 179"/>
            <p:cNvCxnSpPr/>
            <p:nvPr/>
          </p:nvCxnSpPr>
          <p:spPr>
            <a:xfrm flipV="1">
              <a:off x="4409359" y="3117850"/>
              <a:ext cx="51516" cy="344703"/>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flipV="1">
              <a:off x="4333875" y="3130550"/>
              <a:ext cx="75485" cy="331536"/>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H="1" flipV="1">
              <a:off x="4098845" y="3278492"/>
              <a:ext cx="310514" cy="183594"/>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flipV="1">
              <a:off x="4035938" y="3397764"/>
              <a:ext cx="373421" cy="64322"/>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flipV="1">
              <a:off x="4419999" y="3143250"/>
              <a:ext cx="176571" cy="317456"/>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flipV="1">
              <a:off x="4400949" y="3370289"/>
              <a:ext cx="342501" cy="90417"/>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1553631" y="969522"/>
            <a:ext cx="6196324" cy="3386291"/>
            <a:chOff x="1553631" y="969522"/>
            <a:chExt cx="6196324" cy="3386291"/>
          </a:xfrm>
        </p:grpSpPr>
        <p:grpSp>
          <p:nvGrpSpPr>
            <p:cNvPr id="137" name="Group 136"/>
            <p:cNvGrpSpPr/>
            <p:nvPr/>
          </p:nvGrpSpPr>
          <p:grpSpPr>
            <a:xfrm>
              <a:off x="1553631" y="1257622"/>
              <a:ext cx="6196324" cy="3098191"/>
              <a:chOff x="1553631" y="1257622"/>
              <a:chExt cx="6196324" cy="3098191"/>
            </a:xfrm>
          </p:grpSpPr>
          <p:sp>
            <p:nvSpPr>
              <p:cNvPr id="51"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52" name="Group 51"/>
              <p:cNvGrpSpPr/>
              <p:nvPr/>
            </p:nvGrpSpPr>
            <p:grpSpPr>
              <a:xfrm>
                <a:off x="1649202" y="1466823"/>
                <a:ext cx="2139617" cy="2487859"/>
                <a:chOff x="397510" y="3129372"/>
                <a:chExt cx="1136677" cy="1321681"/>
              </a:xfrm>
            </p:grpSpPr>
            <p:cxnSp>
              <p:nvCxnSpPr>
                <p:cNvPr id="61" name="Straight Arrow Connector 60"/>
                <p:cNvCxnSpPr/>
                <p:nvPr/>
              </p:nvCxnSpPr>
              <p:spPr>
                <a:xfrm>
                  <a:off x="397510" y="4440358"/>
                  <a:ext cx="129381" cy="10695"/>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80980" y="4077613"/>
                  <a:ext cx="141162" cy="41236"/>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4366" y="3758526"/>
                  <a:ext cx="114363" cy="62666"/>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84083" y="3477539"/>
                  <a:ext cx="65360" cy="88860"/>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160308" y="3265607"/>
                  <a:ext cx="57181" cy="103148"/>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505597" y="3129372"/>
                  <a:ext cx="28590" cy="108092"/>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4600094" y="1351648"/>
                <a:ext cx="0" cy="203467"/>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5427643" y="1455211"/>
                <a:ext cx="2139617" cy="2487859"/>
                <a:chOff x="397510" y="3129372"/>
                <a:chExt cx="1136677" cy="1321681"/>
              </a:xfrm>
            </p:grpSpPr>
            <p:cxnSp>
              <p:nvCxnSpPr>
                <p:cNvPr id="55" name="Straight Arrow Connector 54"/>
                <p:cNvCxnSpPr/>
                <p:nvPr/>
              </p:nvCxnSpPr>
              <p:spPr>
                <a:xfrm>
                  <a:off x="397510" y="4440358"/>
                  <a:ext cx="129381" cy="10695"/>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80980" y="4077613"/>
                  <a:ext cx="141162" cy="41236"/>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4366" y="3758526"/>
                  <a:ext cx="114363" cy="62666"/>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84083" y="3477539"/>
                  <a:ext cx="65360" cy="88860"/>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160308" y="3265607"/>
                  <a:ext cx="57181" cy="103148"/>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05597" y="3129372"/>
                  <a:ext cx="28590" cy="108092"/>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87" name="Rectangle 186"/>
            <p:cNvSpPr/>
            <p:nvPr/>
          </p:nvSpPr>
          <p:spPr>
            <a:xfrm>
              <a:off x="4071260" y="969522"/>
              <a:ext cx="1297150" cy="300082"/>
            </a:xfrm>
            <a:prstGeom prst="rect">
              <a:avLst/>
            </a:prstGeom>
            <a:ln>
              <a:noFill/>
            </a:ln>
          </p:spPr>
          <p:txBody>
            <a:bodyPr wrap="none">
              <a:spAutoFit/>
            </a:bodyPr>
            <a:lstStyle/>
            <a:p>
              <a:r>
                <a:rPr lang="en-GB" sz="1350" b="1" dirty="0" smtClean="0">
                  <a:solidFill>
                    <a:schemeClr val="bg1">
                      <a:lumMod val="50000"/>
                    </a:schemeClr>
                  </a:solidFill>
                </a:rPr>
                <a:t>Environment</a:t>
              </a:r>
              <a:endParaRPr lang="sv-SE" sz="1350" b="1" dirty="0">
                <a:solidFill>
                  <a:schemeClr val="bg1">
                    <a:lumMod val="50000"/>
                  </a:schemeClr>
                </a:solidFill>
              </a:endParaRPr>
            </a:p>
          </p:txBody>
        </p:sp>
      </p:grpSp>
      <p:grpSp>
        <p:nvGrpSpPr>
          <p:cNvPr id="87" name="Group 86"/>
          <p:cNvGrpSpPr/>
          <p:nvPr/>
        </p:nvGrpSpPr>
        <p:grpSpPr>
          <a:xfrm>
            <a:off x="4830754" y="2267904"/>
            <a:ext cx="1488031" cy="1342255"/>
            <a:chOff x="4830754" y="2267904"/>
            <a:chExt cx="1488031" cy="1342255"/>
          </a:xfrm>
        </p:grpSpPr>
        <p:sp>
          <p:nvSpPr>
            <p:cNvPr id="88" name="Rectangle 87"/>
            <p:cNvSpPr/>
            <p:nvPr/>
          </p:nvSpPr>
          <p:spPr>
            <a:xfrm rot="19253270">
              <a:off x="4935238" y="2885094"/>
              <a:ext cx="851515" cy="300082"/>
            </a:xfrm>
            <a:prstGeom prst="rect">
              <a:avLst/>
            </a:prstGeom>
          </p:spPr>
          <p:txBody>
            <a:bodyPr wrap="none">
              <a:spAutoFit/>
            </a:bodyPr>
            <a:lstStyle/>
            <a:p>
              <a:r>
                <a:rPr lang="en-GB" sz="1350" b="1" dirty="0" smtClean="0">
                  <a:solidFill>
                    <a:schemeClr val="accent6">
                      <a:lumMod val="75000"/>
                    </a:schemeClr>
                  </a:solidFill>
                </a:rPr>
                <a:t>Camera</a:t>
              </a:r>
              <a:endParaRPr lang="sv-SE" sz="1350" b="1" dirty="0">
                <a:solidFill>
                  <a:schemeClr val="accent6">
                    <a:lumMod val="75000"/>
                  </a:schemeClr>
                </a:solidFill>
              </a:endParaRPr>
            </a:p>
          </p:txBody>
        </p:sp>
        <p:cxnSp>
          <p:nvCxnSpPr>
            <p:cNvPr id="89" name="Straight Arrow Connector 88"/>
            <p:cNvCxnSpPr/>
            <p:nvPr/>
          </p:nvCxnSpPr>
          <p:spPr>
            <a:xfrm flipH="1">
              <a:off x="4830754" y="2805270"/>
              <a:ext cx="1001659" cy="804889"/>
            </a:xfrm>
            <a:prstGeom prst="straightConnector1">
              <a:avLst/>
            </a:prstGeom>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rot="2956863" flipH="1">
              <a:off x="5801841" y="2199690"/>
              <a:ext cx="448730" cy="585158"/>
              <a:chOff x="1191140" y="1097744"/>
              <a:chExt cx="602481" cy="785657"/>
            </a:xfrm>
          </p:grpSpPr>
          <p:sp>
            <p:nvSpPr>
              <p:cNvPr id="95" name="Rectangle 94"/>
              <p:cNvSpPr/>
              <p:nvPr/>
            </p:nvSpPr>
            <p:spPr>
              <a:xfrm>
                <a:off x="1199807" y="1130300"/>
                <a:ext cx="266700" cy="49469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6" name="Trapezoid 95"/>
              <p:cNvSpPr/>
              <p:nvPr/>
            </p:nvSpPr>
            <p:spPr>
              <a:xfrm>
                <a:off x="1191140" y="1670289"/>
                <a:ext cx="300943" cy="213112"/>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Freeform 96"/>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110" name="Group 109"/>
          <p:cNvGrpSpPr/>
          <p:nvPr/>
        </p:nvGrpSpPr>
        <p:grpSpPr>
          <a:xfrm>
            <a:off x="7202776" y="363346"/>
            <a:ext cx="1611520" cy="406678"/>
            <a:chOff x="3677808" y="325113"/>
            <a:chExt cx="1611520" cy="406678"/>
          </a:xfrm>
        </p:grpSpPr>
        <p:sp>
          <p:nvSpPr>
            <p:cNvPr id="111" name="Oval 110"/>
            <p:cNvSpPr/>
            <p:nvPr/>
          </p:nvSpPr>
          <p:spPr>
            <a:xfrm>
              <a:off x="3677808" y="325113"/>
              <a:ext cx="406678" cy="406678"/>
            </a:xfrm>
            <a:prstGeom prst="ellipse">
              <a:avLst/>
            </a:prstGeom>
            <a:solidFill>
              <a:schemeClr val="bg1">
                <a:lumMod val="65000"/>
              </a:schemeClr>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1</a:t>
              </a:r>
              <a:endParaRPr lang="sv-SE" dirty="0"/>
            </a:p>
          </p:txBody>
        </p:sp>
        <p:sp>
          <p:nvSpPr>
            <p:cNvPr id="112" name="TextBox 111"/>
            <p:cNvSpPr txBox="1"/>
            <p:nvPr/>
          </p:nvSpPr>
          <p:spPr>
            <a:xfrm>
              <a:off x="4194069" y="343786"/>
              <a:ext cx="1095259" cy="369332"/>
            </a:xfrm>
            <a:prstGeom prst="rect">
              <a:avLst/>
            </a:prstGeom>
            <a:noFill/>
          </p:spPr>
          <p:txBody>
            <a:bodyPr wrap="none" rtlCol="0">
              <a:spAutoFit/>
            </a:bodyPr>
            <a:lstStyle/>
            <a:p>
              <a:r>
                <a:rPr lang="en-US" dirty="0" smtClean="0">
                  <a:solidFill>
                    <a:schemeClr val="bg1">
                      <a:lumMod val="50000"/>
                    </a:schemeClr>
                  </a:solidFill>
                </a:rPr>
                <a:t>Materials</a:t>
              </a:r>
              <a:endParaRPr lang="sv-SE" dirty="0">
                <a:solidFill>
                  <a:schemeClr val="bg1">
                    <a:lumMod val="50000"/>
                  </a:schemeClr>
                </a:solidFill>
              </a:endParaRPr>
            </a:p>
          </p:txBody>
        </p:sp>
      </p:grpSp>
      <p:grpSp>
        <p:nvGrpSpPr>
          <p:cNvPr id="113" name="Group 112"/>
          <p:cNvGrpSpPr/>
          <p:nvPr/>
        </p:nvGrpSpPr>
        <p:grpSpPr>
          <a:xfrm>
            <a:off x="7202776" y="891772"/>
            <a:ext cx="1512046" cy="406678"/>
            <a:chOff x="3677808" y="325113"/>
            <a:chExt cx="1512046" cy="406678"/>
          </a:xfrm>
        </p:grpSpPr>
        <p:sp>
          <p:nvSpPr>
            <p:cNvPr id="114" name="Oval 113"/>
            <p:cNvSpPr/>
            <p:nvPr/>
          </p:nvSpPr>
          <p:spPr>
            <a:xfrm>
              <a:off x="3677808" y="325113"/>
              <a:ext cx="406678" cy="406678"/>
            </a:xfrm>
            <a:prstGeom prst="ellipse">
              <a:avLst/>
            </a:prstGeom>
            <a:solidFill>
              <a:schemeClr val="bg1">
                <a:lumMod val="65000"/>
              </a:schemeClr>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2</a:t>
              </a:r>
              <a:endParaRPr lang="sv-SE" dirty="0"/>
            </a:p>
          </p:txBody>
        </p:sp>
        <p:sp>
          <p:nvSpPr>
            <p:cNvPr id="115" name="TextBox 114"/>
            <p:cNvSpPr txBox="1"/>
            <p:nvPr/>
          </p:nvSpPr>
          <p:spPr>
            <a:xfrm>
              <a:off x="4194069" y="343786"/>
              <a:ext cx="995785" cy="369332"/>
            </a:xfrm>
            <a:prstGeom prst="rect">
              <a:avLst/>
            </a:prstGeom>
            <a:noFill/>
          </p:spPr>
          <p:txBody>
            <a:bodyPr wrap="none" rtlCol="0">
              <a:spAutoFit/>
            </a:bodyPr>
            <a:lstStyle/>
            <a:p>
              <a:r>
                <a:rPr lang="en-US" dirty="0" smtClean="0">
                  <a:solidFill>
                    <a:schemeClr val="bg1">
                      <a:lumMod val="50000"/>
                    </a:schemeClr>
                  </a:solidFill>
                </a:rPr>
                <a:t>Lighting</a:t>
              </a:r>
              <a:endParaRPr lang="sv-SE" dirty="0">
                <a:solidFill>
                  <a:schemeClr val="bg1">
                    <a:lumMod val="50000"/>
                  </a:schemeClr>
                </a:solidFill>
              </a:endParaRPr>
            </a:p>
          </p:txBody>
        </p:sp>
      </p:grpSp>
      <p:grpSp>
        <p:nvGrpSpPr>
          <p:cNvPr id="116" name="Group 115"/>
          <p:cNvGrpSpPr/>
          <p:nvPr/>
        </p:nvGrpSpPr>
        <p:grpSpPr>
          <a:xfrm>
            <a:off x="7202776" y="1420198"/>
            <a:ext cx="1477614" cy="406678"/>
            <a:chOff x="3677808" y="325113"/>
            <a:chExt cx="1477614" cy="406678"/>
          </a:xfrm>
        </p:grpSpPr>
        <p:sp>
          <p:nvSpPr>
            <p:cNvPr id="117" name="Oval 116"/>
            <p:cNvSpPr/>
            <p:nvPr/>
          </p:nvSpPr>
          <p:spPr>
            <a:xfrm>
              <a:off x="3677808" y="325113"/>
              <a:ext cx="406678" cy="40667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3</a:t>
              </a:r>
              <a:endParaRPr lang="sv-SE" dirty="0"/>
            </a:p>
          </p:txBody>
        </p:sp>
        <p:sp>
          <p:nvSpPr>
            <p:cNvPr id="118" name="TextBox 117"/>
            <p:cNvSpPr txBox="1"/>
            <p:nvPr/>
          </p:nvSpPr>
          <p:spPr>
            <a:xfrm>
              <a:off x="4194069" y="343786"/>
              <a:ext cx="961353" cy="369332"/>
            </a:xfrm>
            <a:prstGeom prst="rect">
              <a:avLst/>
            </a:prstGeom>
            <a:noFill/>
          </p:spPr>
          <p:txBody>
            <a:bodyPr wrap="none" rtlCol="0">
              <a:spAutoFit/>
            </a:bodyPr>
            <a:lstStyle/>
            <a:p>
              <a:r>
                <a:rPr lang="en-US" dirty="0" smtClean="0">
                  <a:solidFill>
                    <a:schemeClr val="accent6">
                      <a:lumMod val="75000"/>
                    </a:schemeClr>
                  </a:solidFill>
                </a:rPr>
                <a:t>Camera</a:t>
              </a:r>
              <a:endParaRPr lang="sv-SE" dirty="0">
                <a:solidFill>
                  <a:schemeClr val="accent6">
                    <a:lumMod val="75000"/>
                  </a:schemeClr>
                </a:solidFill>
              </a:endParaRPr>
            </a:p>
          </p:txBody>
        </p:sp>
      </p:grpSp>
    </p:spTree>
    <p:extLst>
      <p:ext uri="{BB962C8B-B14F-4D97-AF65-F5344CB8AC3E}">
        <p14:creationId xmlns:p14="http://schemas.microsoft.com/office/powerpoint/2010/main" val="143148312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a:t>
            </a:r>
            <a:r>
              <a:rPr lang="en-US" dirty="0" smtClean="0">
                <a:solidFill>
                  <a:schemeClr val="accent6">
                    <a:lumMod val="75000"/>
                  </a:schemeClr>
                </a:solidFill>
              </a:rPr>
              <a:t>framework</a:t>
            </a:r>
            <a:endParaRPr lang="sv-SE" dirty="0">
              <a:solidFill>
                <a:schemeClr val="accent6">
                  <a:lumMod val="75000"/>
                </a:schemeClr>
              </a:solidFill>
            </a:endParaRPr>
          </a:p>
        </p:txBody>
      </p:sp>
      <p:sp>
        <p:nvSpPr>
          <p:cNvPr id="3" name="Content Placeholder 2"/>
          <p:cNvSpPr>
            <a:spLocks noGrp="1"/>
          </p:cNvSpPr>
          <p:nvPr>
            <p:ph idx="1"/>
          </p:nvPr>
        </p:nvSpPr>
        <p:spPr/>
        <p:txBody>
          <a:bodyPr>
            <a:normAutofit/>
          </a:bodyPr>
          <a:lstStyle/>
          <a:p>
            <a:r>
              <a:rPr lang="en-US" dirty="0" smtClean="0"/>
              <a:t>Need good </a:t>
            </a:r>
            <a:r>
              <a:rPr lang="en-US" dirty="0" smtClean="0">
                <a:solidFill>
                  <a:schemeClr val="accent6">
                    <a:lumMod val="75000"/>
                  </a:schemeClr>
                </a:solidFill>
              </a:rPr>
              <a:t>reference</a:t>
            </a:r>
          </a:p>
          <a:p>
            <a:pPr lvl="1"/>
            <a:r>
              <a:rPr lang="en-US" dirty="0" smtClean="0"/>
              <a:t>Export to offline </a:t>
            </a:r>
            <a:r>
              <a:rPr lang="en-US" dirty="0" smtClean="0">
                <a:solidFill>
                  <a:schemeClr val="accent6">
                    <a:lumMod val="75000"/>
                  </a:schemeClr>
                </a:solidFill>
              </a:rPr>
              <a:t>path-tracer</a:t>
            </a:r>
          </a:p>
          <a:p>
            <a:pPr lvl="1"/>
            <a:r>
              <a:rPr lang="fr-FR" dirty="0" smtClean="0">
                <a:solidFill>
                  <a:schemeClr val="accent6">
                    <a:lumMod val="75000"/>
                  </a:schemeClr>
                </a:solidFill>
              </a:rPr>
              <a:t>In-</a:t>
            </a:r>
            <a:r>
              <a:rPr lang="fr-FR" dirty="0" err="1" smtClean="0">
                <a:solidFill>
                  <a:schemeClr val="accent6">
                    <a:lumMod val="75000"/>
                  </a:schemeClr>
                </a:solidFill>
              </a:rPr>
              <a:t>engine</a:t>
            </a:r>
            <a:r>
              <a:rPr lang="fr-FR" dirty="0" smtClean="0"/>
              <a:t> </a:t>
            </a:r>
            <a:r>
              <a:rPr lang="fr-FR" dirty="0" err="1" smtClean="0"/>
              <a:t>reference</a:t>
            </a:r>
            <a:endParaRPr lang="en-US" dirty="0" smtClean="0"/>
          </a:p>
          <a:p>
            <a:pPr marL="342900" lvl="1" indent="0">
              <a:buNone/>
            </a:pPr>
            <a:endParaRPr lang="en-US" dirty="0" smtClean="0"/>
          </a:p>
          <a:p>
            <a:endParaRPr lang="en-US" dirty="0"/>
          </a:p>
          <a:p>
            <a:endParaRPr lang="sv-SE" dirty="0">
              <a:solidFill>
                <a:schemeClr val="accent6">
                  <a:lumMod val="75000"/>
                </a:schemeClr>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73796" y="653654"/>
            <a:ext cx="3913004" cy="3242203"/>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effectLst>
        </p:spPr>
      </p:pic>
    </p:spTree>
    <p:extLst>
      <p:ext uri="{BB962C8B-B14F-4D97-AF65-F5344CB8AC3E}">
        <p14:creationId xmlns:p14="http://schemas.microsoft.com/office/powerpoint/2010/main" val="109038649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1526771" y="3305175"/>
            <a:ext cx="6331354" cy="1020763"/>
          </a:xfrm>
        </p:spPr>
        <p:txBody>
          <a:bodyPr>
            <a:normAutofit/>
          </a:bodyPr>
          <a:lstStyle/>
          <a:p>
            <a:pPr algn="ctr"/>
            <a:r>
              <a:rPr lang="en-US" sz="3500" dirty="0" smtClean="0">
                <a:solidFill>
                  <a:schemeClr val="accent6">
                    <a:lumMod val="75000"/>
                  </a:schemeClr>
                </a:solidFill>
              </a:rPr>
              <a:t>Materials</a:t>
            </a:r>
            <a:endParaRPr lang="sv-SE" sz="3500" dirty="0">
              <a:solidFill>
                <a:schemeClr val="accent6">
                  <a:lumMod val="75000"/>
                </a:schemeClr>
              </a:solidFill>
            </a:endParaRPr>
          </a:p>
        </p:txBody>
      </p:sp>
      <p:grpSp>
        <p:nvGrpSpPr>
          <p:cNvPr id="15" name="Group 14"/>
          <p:cNvGrpSpPr/>
          <p:nvPr/>
        </p:nvGrpSpPr>
        <p:grpSpPr>
          <a:xfrm>
            <a:off x="2714432" y="1090665"/>
            <a:ext cx="3911809" cy="2214510"/>
            <a:chOff x="3833790" y="2549274"/>
            <a:chExt cx="3911809" cy="2214510"/>
          </a:xfrm>
        </p:grpSpPr>
        <p:grpSp>
          <p:nvGrpSpPr>
            <p:cNvPr id="136" name="Group 135"/>
            <p:cNvGrpSpPr/>
            <p:nvPr/>
          </p:nvGrpSpPr>
          <p:grpSpPr>
            <a:xfrm>
              <a:off x="4803410" y="2990551"/>
              <a:ext cx="432829" cy="434412"/>
              <a:chOff x="2948994" y="2087575"/>
              <a:chExt cx="687352" cy="689865"/>
            </a:xfrm>
          </p:grpSpPr>
          <p:sp>
            <p:nvSpPr>
              <p:cNvPr id="16" name="Oval 15"/>
              <p:cNvSpPr/>
              <p:nvPr/>
            </p:nvSpPr>
            <p:spPr>
              <a:xfrm rot="5400000">
                <a:off x="3136955" y="2283667"/>
                <a:ext cx="311427" cy="311427"/>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18" name="Straight Arrow Connector 17"/>
              <p:cNvCxnSpPr/>
              <p:nvPr/>
            </p:nvCxnSpPr>
            <p:spPr>
              <a:xfrm flipH="1" flipV="1">
                <a:off x="3036345" y="2187673"/>
                <a:ext cx="110107" cy="110106"/>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292671" y="2087575"/>
                <a:ext cx="0" cy="155714"/>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948994" y="2433763"/>
                <a:ext cx="155714" cy="0"/>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036346" y="2589475"/>
                <a:ext cx="110106" cy="110106"/>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92671" y="2621726"/>
                <a:ext cx="0" cy="155714"/>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25580" y="2589476"/>
                <a:ext cx="110105" cy="110106"/>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80633" y="2426891"/>
                <a:ext cx="155713" cy="0"/>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434109" y="2192500"/>
                <a:ext cx="110105" cy="110106"/>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0" name="Straight Connector 29"/>
            <p:cNvCxnSpPr/>
            <p:nvPr/>
          </p:nvCxnSpPr>
          <p:spPr>
            <a:xfrm flipV="1">
              <a:off x="3833790"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067121"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843708" y="4591509"/>
              <a:ext cx="390189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292925"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518729"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4752059"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992917"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5218721"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452051"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677855"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903660"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6136989"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375722"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601526"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834856"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7060660"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286465"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519795" y="4591249"/>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5477164" y="3789733"/>
              <a:ext cx="691736" cy="785729"/>
              <a:chOff x="6144966" y="1455114"/>
              <a:chExt cx="753619" cy="856021"/>
            </a:xfrm>
          </p:grpSpPr>
          <p:sp>
            <p:nvSpPr>
              <p:cNvPr id="100" name="Freeform 99"/>
              <p:cNvSpPr/>
              <p:nvPr/>
            </p:nvSpPr>
            <p:spPr>
              <a:xfrm>
                <a:off x="6144966" y="1455114"/>
                <a:ext cx="745904" cy="856021"/>
              </a:xfrm>
              <a:custGeom>
                <a:avLst/>
                <a:gdLst>
                  <a:gd name="connsiteX0" fmla="*/ 321322 w 745904"/>
                  <a:gd name="connsiteY0" fmla="*/ 734776 h 856021"/>
                  <a:gd name="connsiteX1" fmla="*/ 386168 w 745904"/>
                  <a:gd name="connsiteY1" fmla="*/ 734776 h 856021"/>
                  <a:gd name="connsiteX2" fmla="*/ 386168 w 745904"/>
                  <a:gd name="connsiteY2" fmla="*/ 778617 h 856021"/>
                  <a:gd name="connsiteX3" fmla="*/ 445580 w 745904"/>
                  <a:gd name="connsiteY3" fmla="*/ 783127 h 856021"/>
                  <a:gd name="connsiteX4" fmla="*/ 544357 w 745904"/>
                  <a:gd name="connsiteY4" fmla="*/ 809679 h 856021"/>
                  <a:gd name="connsiteX5" fmla="*/ 545470 w 745904"/>
                  <a:gd name="connsiteY5" fmla="*/ 810302 h 856021"/>
                  <a:gd name="connsiteX6" fmla="*/ 745904 w 745904"/>
                  <a:gd name="connsiteY6" fmla="*/ 810302 h 856021"/>
                  <a:gd name="connsiteX7" fmla="*/ 745904 w 745904"/>
                  <a:gd name="connsiteY7" fmla="*/ 856021 h 856021"/>
                  <a:gd name="connsiteX8" fmla="*/ 11429 w 745904"/>
                  <a:gd name="connsiteY8" fmla="*/ 856021 h 856021"/>
                  <a:gd name="connsiteX9" fmla="*/ 11429 w 745904"/>
                  <a:gd name="connsiteY9" fmla="*/ 810302 h 856021"/>
                  <a:gd name="connsiteX10" fmla="*/ 167492 w 745904"/>
                  <a:gd name="connsiteY10" fmla="*/ 810302 h 856021"/>
                  <a:gd name="connsiteX11" fmla="*/ 172304 w 745904"/>
                  <a:gd name="connsiteY11" fmla="*/ 808602 h 856021"/>
                  <a:gd name="connsiteX12" fmla="*/ 266608 w 745904"/>
                  <a:gd name="connsiteY12" fmla="*/ 785998 h 856021"/>
                  <a:gd name="connsiteX13" fmla="*/ 321322 w 745904"/>
                  <a:gd name="connsiteY13" fmla="*/ 779072 h 856021"/>
                  <a:gd name="connsiteX14" fmla="*/ 364382 w 745904"/>
                  <a:gd name="connsiteY14" fmla="*/ 0 h 856021"/>
                  <a:gd name="connsiteX15" fmla="*/ 728764 w 745904"/>
                  <a:gd name="connsiteY15" fmla="*/ 364382 h 856021"/>
                  <a:gd name="connsiteX16" fmla="*/ 364382 w 745904"/>
                  <a:gd name="connsiteY16" fmla="*/ 728764 h 856021"/>
                  <a:gd name="connsiteX17" fmla="*/ 0 w 745904"/>
                  <a:gd name="connsiteY17" fmla="*/ 364382 h 856021"/>
                  <a:gd name="connsiteX18" fmla="*/ 364382 w 745904"/>
                  <a:gd name="connsiteY18" fmla="*/ 0 h 8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5904" h="856021">
                    <a:moveTo>
                      <a:pt x="321322" y="734776"/>
                    </a:moveTo>
                    <a:lnTo>
                      <a:pt x="386168" y="734776"/>
                    </a:lnTo>
                    <a:lnTo>
                      <a:pt x="386168" y="778617"/>
                    </a:lnTo>
                    <a:lnTo>
                      <a:pt x="445580" y="783127"/>
                    </a:lnTo>
                    <a:cubicBezTo>
                      <a:pt x="479464" y="788430"/>
                      <a:pt x="513527" y="796922"/>
                      <a:pt x="544357" y="809679"/>
                    </a:cubicBezTo>
                    <a:lnTo>
                      <a:pt x="545470" y="810302"/>
                    </a:lnTo>
                    <a:lnTo>
                      <a:pt x="745904" y="810302"/>
                    </a:lnTo>
                    <a:lnTo>
                      <a:pt x="745904" y="856021"/>
                    </a:lnTo>
                    <a:lnTo>
                      <a:pt x="11429" y="856021"/>
                    </a:lnTo>
                    <a:lnTo>
                      <a:pt x="11429" y="810302"/>
                    </a:lnTo>
                    <a:lnTo>
                      <a:pt x="167492" y="810302"/>
                    </a:lnTo>
                    <a:lnTo>
                      <a:pt x="172304" y="808602"/>
                    </a:lnTo>
                    <a:cubicBezTo>
                      <a:pt x="201070" y="800392"/>
                      <a:pt x="234925" y="792169"/>
                      <a:pt x="266608" y="785998"/>
                    </a:cubicBezTo>
                    <a:lnTo>
                      <a:pt x="321322" y="779072"/>
                    </a:lnTo>
                    <a:close/>
                    <a:moveTo>
                      <a:pt x="364382" y="0"/>
                    </a:moveTo>
                    <a:cubicBezTo>
                      <a:pt x="565625" y="0"/>
                      <a:pt x="728764" y="163139"/>
                      <a:pt x="728764" y="364382"/>
                    </a:cubicBezTo>
                    <a:cubicBezTo>
                      <a:pt x="728764" y="565625"/>
                      <a:pt x="565625" y="728764"/>
                      <a:pt x="364382" y="728764"/>
                    </a:cubicBezTo>
                    <a:cubicBezTo>
                      <a:pt x="163139" y="728764"/>
                      <a:pt x="0" y="565625"/>
                      <a:pt x="0" y="364382"/>
                    </a:cubicBezTo>
                    <a:cubicBezTo>
                      <a:pt x="0" y="163139"/>
                      <a:pt x="163139" y="0"/>
                      <a:pt x="364382" y="0"/>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7863255">
                <a:off x="6240874" y="1420949"/>
                <a:ext cx="582993" cy="711076"/>
              </a:xfrm>
              <a:prstGeom prst="ellipse">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7863255">
                <a:off x="6326566" y="1395356"/>
                <a:ext cx="487439" cy="656599"/>
              </a:xfrm>
              <a:prstGeom prst="ellipse">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7863255">
                <a:off x="6376597" y="1415439"/>
                <a:ext cx="409459" cy="5622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7863255">
                <a:off x="6428672" y="1518111"/>
                <a:ext cx="277479" cy="405117"/>
              </a:xfrm>
              <a:prstGeom prst="ellipse">
                <a:avLst/>
              </a:prstGeom>
              <a:solidFill>
                <a:schemeClr val="bg1">
                  <a:lumMod val="8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38" name="Group 137"/>
            <p:cNvGrpSpPr/>
            <p:nvPr/>
          </p:nvGrpSpPr>
          <p:grpSpPr>
            <a:xfrm>
              <a:off x="5218721" y="3325022"/>
              <a:ext cx="680215" cy="718287"/>
              <a:chOff x="3779010" y="2577803"/>
              <a:chExt cx="630348" cy="884752"/>
            </a:xfrm>
          </p:grpSpPr>
          <p:cxnSp>
            <p:nvCxnSpPr>
              <p:cNvPr id="139" name="Straight Arrow Connector 138"/>
              <p:cNvCxnSpPr/>
              <p:nvPr/>
            </p:nvCxnSpPr>
            <p:spPr>
              <a:xfrm flipH="1" flipV="1">
                <a:off x="3779010" y="2577803"/>
                <a:ext cx="630348" cy="884751"/>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flipV="1">
                <a:off x="3894689" y="2589137"/>
                <a:ext cx="514669" cy="873418"/>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3779010" y="2726306"/>
                <a:ext cx="630348" cy="736248"/>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5897667" y="3185454"/>
              <a:ext cx="937021" cy="845225"/>
              <a:chOff x="4830754" y="2267904"/>
              <a:chExt cx="1488031" cy="1342255"/>
            </a:xfrm>
          </p:grpSpPr>
          <p:cxnSp>
            <p:nvCxnSpPr>
              <p:cNvPr id="104" name="Straight Arrow Connector 103"/>
              <p:cNvCxnSpPr/>
              <p:nvPr/>
            </p:nvCxnSpPr>
            <p:spPr>
              <a:xfrm flipH="1">
                <a:off x="4830754" y="2805270"/>
                <a:ext cx="1001659" cy="804889"/>
              </a:xfrm>
              <a:prstGeom prst="straightConnector1">
                <a:avLst/>
              </a:prstGeom>
              <a:ln w="28575">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8" name="Group 177"/>
              <p:cNvGrpSpPr/>
              <p:nvPr/>
            </p:nvGrpSpPr>
            <p:grpSpPr>
              <a:xfrm rot="2956863" flipH="1">
                <a:off x="5801841" y="2199690"/>
                <a:ext cx="448730" cy="585158"/>
                <a:chOff x="1191140" y="1097744"/>
                <a:chExt cx="602481" cy="785657"/>
              </a:xfrm>
            </p:grpSpPr>
            <p:sp>
              <p:nvSpPr>
                <p:cNvPr id="173" name="Rectangle 172"/>
                <p:cNvSpPr/>
                <p:nvPr/>
              </p:nvSpPr>
              <p:spPr>
                <a:xfrm>
                  <a:off x="1199807" y="1130300"/>
                  <a:ext cx="266700" cy="4946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4" name="Trapezoid 173"/>
                <p:cNvSpPr/>
                <p:nvPr/>
              </p:nvSpPr>
              <p:spPr>
                <a:xfrm>
                  <a:off x="1191140" y="1670289"/>
                  <a:ext cx="300943" cy="213112"/>
                </a:xfrm>
                <a:prstGeom prst="trapezoi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7" name="Freeform 176"/>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179" name="Group 178"/>
            <p:cNvGrpSpPr/>
            <p:nvPr/>
          </p:nvGrpSpPr>
          <p:grpSpPr>
            <a:xfrm>
              <a:off x="5299695" y="3498895"/>
              <a:ext cx="1079409" cy="525892"/>
              <a:chOff x="4035938" y="3117850"/>
              <a:chExt cx="707512" cy="344703"/>
            </a:xfrm>
          </p:grpSpPr>
          <p:cxnSp>
            <p:nvCxnSpPr>
              <p:cNvPr id="180" name="Straight Arrow Connector 179"/>
              <p:cNvCxnSpPr/>
              <p:nvPr/>
            </p:nvCxnSpPr>
            <p:spPr>
              <a:xfrm flipV="1">
                <a:off x="4409359" y="3117850"/>
                <a:ext cx="51516" cy="344703"/>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flipV="1">
                <a:off x="4333875" y="3130550"/>
                <a:ext cx="75485" cy="331536"/>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H="1" flipV="1">
                <a:off x="4098845" y="3278492"/>
                <a:ext cx="310514" cy="183594"/>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flipV="1">
                <a:off x="4035938" y="3397764"/>
                <a:ext cx="373421" cy="64322"/>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flipV="1">
                <a:off x="4419999" y="3143250"/>
                <a:ext cx="176571" cy="317456"/>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flipV="1">
                <a:off x="4400949" y="3370289"/>
                <a:ext cx="342501" cy="90417"/>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3834046" y="2549274"/>
              <a:ext cx="3901858" cy="1950947"/>
              <a:chOff x="1553631" y="1257622"/>
              <a:chExt cx="6196324" cy="3098191"/>
            </a:xfrm>
          </p:grpSpPr>
          <p:sp>
            <p:nvSpPr>
              <p:cNvPr id="51"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52" name="Group 51"/>
              <p:cNvGrpSpPr/>
              <p:nvPr/>
            </p:nvGrpSpPr>
            <p:grpSpPr>
              <a:xfrm>
                <a:off x="1649202" y="1466823"/>
                <a:ext cx="2139617" cy="2487859"/>
                <a:chOff x="397510" y="3129372"/>
                <a:chExt cx="1136677" cy="1321681"/>
              </a:xfrm>
            </p:grpSpPr>
            <p:cxnSp>
              <p:nvCxnSpPr>
                <p:cNvPr id="61" name="Straight Arrow Connector 60"/>
                <p:cNvCxnSpPr/>
                <p:nvPr/>
              </p:nvCxnSpPr>
              <p:spPr>
                <a:xfrm>
                  <a:off x="397510" y="4440358"/>
                  <a:ext cx="129381" cy="10695"/>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80980" y="4077613"/>
                  <a:ext cx="141162" cy="4123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4366" y="3758526"/>
                  <a:ext cx="114363" cy="6266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84083" y="3477539"/>
                  <a:ext cx="65360" cy="8886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160308" y="3265607"/>
                  <a:ext cx="57181" cy="103148"/>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505597" y="3129372"/>
                  <a:ext cx="28590" cy="108092"/>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4600094" y="1351648"/>
                <a:ext cx="0" cy="203467"/>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5427643" y="1455211"/>
                <a:ext cx="2139617" cy="2487859"/>
                <a:chOff x="397510" y="3129372"/>
                <a:chExt cx="1136677" cy="1321681"/>
              </a:xfrm>
            </p:grpSpPr>
            <p:cxnSp>
              <p:nvCxnSpPr>
                <p:cNvPr id="55" name="Straight Arrow Connector 54"/>
                <p:cNvCxnSpPr/>
                <p:nvPr/>
              </p:nvCxnSpPr>
              <p:spPr>
                <a:xfrm>
                  <a:off x="397510" y="4440358"/>
                  <a:ext cx="129381" cy="10695"/>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80980" y="4077613"/>
                  <a:ext cx="141162" cy="4123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4366" y="3758526"/>
                  <a:ext cx="114363" cy="6266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84083" y="3477539"/>
                  <a:ext cx="65360" cy="8886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160308" y="3265607"/>
                  <a:ext cx="57181" cy="103148"/>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05597" y="3129372"/>
                  <a:ext cx="28590" cy="108092"/>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p:nvGrpSpPr>
          <p:grpSpPr>
            <a:xfrm>
              <a:off x="5882049" y="3853711"/>
              <a:ext cx="1412586" cy="658174"/>
              <a:chOff x="5882049" y="3853711"/>
              <a:chExt cx="1412586" cy="658174"/>
            </a:xfrm>
          </p:grpSpPr>
          <p:grpSp>
            <p:nvGrpSpPr>
              <p:cNvPr id="11" name="Group 10"/>
              <p:cNvGrpSpPr/>
              <p:nvPr/>
            </p:nvGrpSpPr>
            <p:grpSpPr>
              <a:xfrm>
                <a:off x="6636461" y="3853711"/>
                <a:ext cx="658174" cy="658174"/>
                <a:chOff x="6636461" y="3853711"/>
                <a:chExt cx="658174" cy="658174"/>
              </a:xfrm>
            </p:grpSpPr>
            <p:sp>
              <p:nvSpPr>
                <p:cNvPr id="208" name="Oval 207"/>
                <p:cNvSpPr/>
                <p:nvPr/>
              </p:nvSpPr>
              <p:spPr>
                <a:xfrm>
                  <a:off x="6636461" y="3853711"/>
                  <a:ext cx="658174" cy="658174"/>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12" name="Freeform 211"/>
                <p:cNvSpPr/>
                <p:nvPr/>
              </p:nvSpPr>
              <p:spPr>
                <a:xfrm>
                  <a:off x="7089989" y="4136961"/>
                  <a:ext cx="89784" cy="232856"/>
                </a:xfrm>
                <a:custGeom>
                  <a:avLst/>
                  <a:gdLst>
                    <a:gd name="connsiteX0" fmla="*/ 291842 w 291842"/>
                    <a:gd name="connsiteY0" fmla="*/ 9525 h 228600"/>
                    <a:gd name="connsiteX1" fmla="*/ 248980 w 291842"/>
                    <a:gd name="connsiteY1" fmla="*/ 28575 h 228600"/>
                    <a:gd name="connsiteX2" fmla="*/ 239455 w 291842"/>
                    <a:gd name="connsiteY2" fmla="*/ 57150 h 228600"/>
                    <a:gd name="connsiteX3" fmla="*/ 248980 w 291842"/>
                    <a:gd name="connsiteY3" fmla="*/ 100012 h 228600"/>
                    <a:gd name="connsiteX4" fmla="*/ 268030 w 291842"/>
                    <a:gd name="connsiteY4" fmla="*/ 152400 h 228600"/>
                    <a:gd name="connsiteX5" fmla="*/ 282317 w 291842"/>
                    <a:gd name="connsiteY5" fmla="*/ 171450 h 228600"/>
                    <a:gd name="connsiteX6" fmla="*/ 263267 w 291842"/>
                    <a:gd name="connsiteY6" fmla="*/ 219075 h 228600"/>
                    <a:gd name="connsiteX7" fmla="*/ 234692 w 291842"/>
                    <a:gd name="connsiteY7" fmla="*/ 223837 h 228600"/>
                    <a:gd name="connsiteX8" fmla="*/ 210880 w 291842"/>
                    <a:gd name="connsiteY8" fmla="*/ 228600 h 228600"/>
                    <a:gd name="connsiteX9" fmla="*/ 196592 w 291842"/>
                    <a:gd name="connsiteY9" fmla="*/ 219075 h 228600"/>
                    <a:gd name="connsiteX10" fmla="*/ 182305 w 291842"/>
                    <a:gd name="connsiteY10" fmla="*/ 161925 h 228600"/>
                    <a:gd name="connsiteX11" fmla="*/ 163255 w 291842"/>
                    <a:gd name="connsiteY11" fmla="*/ 123825 h 228600"/>
                    <a:gd name="connsiteX12" fmla="*/ 106105 w 291842"/>
                    <a:gd name="connsiteY12" fmla="*/ 128587 h 228600"/>
                    <a:gd name="connsiteX13" fmla="*/ 87055 w 291842"/>
                    <a:gd name="connsiteY13" fmla="*/ 138112 h 228600"/>
                    <a:gd name="connsiteX14" fmla="*/ 25142 w 291842"/>
                    <a:gd name="connsiteY14" fmla="*/ 157162 h 228600"/>
                    <a:gd name="connsiteX15" fmla="*/ 1330 w 291842"/>
                    <a:gd name="connsiteY15" fmla="*/ 138112 h 228600"/>
                    <a:gd name="connsiteX16" fmla="*/ 10855 w 291842"/>
                    <a:gd name="connsiteY16" fmla="*/ 42862 h 228600"/>
                    <a:gd name="connsiteX17" fmla="*/ 15617 w 291842"/>
                    <a:gd name="connsiteY17" fmla="*/ 23812 h 228600"/>
                    <a:gd name="connsiteX18" fmla="*/ 29905 w 291842"/>
                    <a:gd name="connsiteY18" fmla="*/ 9525 h 228600"/>
                    <a:gd name="connsiteX19" fmla="*/ 34667 w 291842"/>
                    <a:gd name="connsiteY19" fmla="*/ 0 h 228600"/>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06105 w 282317"/>
                    <a:gd name="connsiteY12" fmla="*/ 138112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68017 w 282317"/>
                    <a:gd name="connsiteY12" fmla="*/ 83343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87055 w 282317"/>
                    <a:gd name="connsiteY12" fmla="*/ 147637 h 238125"/>
                    <a:gd name="connsiteX13" fmla="*/ 25142 w 282317"/>
                    <a:gd name="connsiteY13" fmla="*/ 166687 h 238125"/>
                    <a:gd name="connsiteX14" fmla="*/ 1330 w 282317"/>
                    <a:gd name="connsiteY14" fmla="*/ 147637 h 238125"/>
                    <a:gd name="connsiteX15" fmla="*/ 10855 w 282317"/>
                    <a:gd name="connsiteY15" fmla="*/ 52387 h 238125"/>
                    <a:gd name="connsiteX16" fmla="*/ 15617 w 282317"/>
                    <a:gd name="connsiteY16" fmla="*/ 33337 h 238125"/>
                    <a:gd name="connsiteX17" fmla="*/ 29905 w 282317"/>
                    <a:gd name="connsiteY17" fmla="*/ 19050 h 238125"/>
                    <a:gd name="connsiteX18" fmla="*/ 34667 w 282317"/>
                    <a:gd name="connsiteY18"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25142 w 282317"/>
                    <a:gd name="connsiteY12" fmla="*/ 166687 h 238125"/>
                    <a:gd name="connsiteX13" fmla="*/ 1330 w 282317"/>
                    <a:gd name="connsiteY13" fmla="*/ 147637 h 238125"/>
                    <a:gd name="connsiteX14" fmla="*/ 10855 w 282317"/>
                    <a:gd name="connsiteY14" fmla="*/ 52387 h 238125"/>
                    <a:gd name="connsiteX15" fmla="*/ 15617 w 282317"/>
                    <a:gd name="connsiteY15" fmla="*/ 33337 h 238125"/>
                    <a:gd name="connsiteX16" fmla="*/ 29905 w 282317"/>
                    <a:gd name="connsiteY16" fmla="*/ 19050 h 238125"/>
                    <a:gd name="connsiteX17" fmla="*/ 34667 w 282317"/>
                    <a:gd name="connsiteY17"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205912 w 291637"/>
                    <a:gd name="connsiteY9" fmla="*/ 228600 h 238125"/>
                    <a:gd name="connsiteX10" fmla="*/ 191625 w 291637"/>
                    <a:gd name="connsiteY10" fmla="*/ 171450 h 238125"/>
                    <a:gd name="connsiteX11" fmla="*/ 177337 w 291637"/>
                    <a:gd name="connsiteY11" fmla="*/ 83343 h 238125"/>
                    <a:gd name="connsiteX12" fmla="*/ 10650 w 291637"/>
                    <a:gd name="connsiteY12" fmla="*/ 147637 h 238125"/>
                    <a:gd name="connsiteX13" fmla="*/ 20175 w 291637"/>
                    <a:gd name="connsiteY13" fmla="*/ 52387 h 238125"/>
                    <a:gd name="connsiteX14" fmla="*/ 24937 w 291637"/>
                    <a:gd name="connsiteY14" fmla="*/ 33337 h 238125"/>
                    <a:gd name="connsiteX15" fmla="*/ 39225 w 291637"/>
                    <a:gd name="connsiteY15" fmla="*/ 19050 h 238125"/>
                    <a:gd name="connsiteX16" fmla="*/ 43987 w 291637"/>
                    <a:gd name="connsiteY16"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91625 w 291637"/>
                    <a:gd name="connsiteY9" fmla="*/ 171450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77337 w 291637"/>
                    <a:gd name="connsiteY9" fmla="*/ 83343 h 238125"/>
                    <a:gd name="connsiteX10" fmla="*/ 10650 w 291637"/>
                    <a:gd name="connsiteY10" fmla="*/ 147637 h 238125"/>
                    <a:gd name="connsiteX11" fmla="*/ 20175 w 291637"/>
                    <a:gd name="connsiteY11" fmla="*/ 52387 h 238125"/>
                    <a:gd name="connsiteX12" fmla="*/ 24937 w 291637"/>
                    <a:gd name="connsiteY12" fmla="*/ 33337 h 238125"/>
                    <a:gd name="connsiteX13" fmla="*/ 39225 w 291637"/>
                    <a:gd name="connsiteY13" fmla="*/ 19050 h 238125"/>
                    <a:gd name="connsiteX14" fmla="*/ 43987 w 291637"/>
                    <a:gd name="connsiteY14"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51155 w 291637"/>
                    <a:gd name="connsiteY7" fmla="*/ 230980 h 238125"/>
                    <a:gd name="connsiteX8" fmla="*/ 244012 w 291637"/>
                    <a:gd name="connsiteY8" fmla="*/ 233362 h 238125"/>
                    <a:gd name="connsiteX9" fmla="*/ 220200 w 291637"/>
                    <a:gd name="connsiteY9" fmla="*/ 238125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47747"/>
                    <a:gd name="connsiteX1" fmla="*/ 258300 w 291637"/>
                    <a:gd name="connsiteY1" fmla="*/ 38100 h 247747"/>
                    <a:gd name="connsiteX2" fmla="*/ 248775 w 291637"/>
                    <a:gd name="connsiteY2" fmla="*/ 66675 h 247747"/>
                    <a:gd name="connsiteX3" fmla="*/ 258300 w 291637"/>
                    <a:gd name="connsiteY3" fmla="*/ 109537 h 247747"/>
                    <a:gd name="connsiteX4" fmla="*/ 277350 w 291637"/>
                    <a:gd name="connsiteY4" fmla="*/ 161925 h 247747"/>
                    <a:gd name="connsiteX5" fmla="*/ 291637 w 291637"/>
                    <a:gd name="connsiteY5" fmla="*/ 180975 h 247747"/>
                    <a:gd name="connsiteX6" fmla="*/ 272587 w 291637"/>
                    <a:gd name="connsiteY6" fmla="*/ 228600 h 247747"/>
                    <a:gd name="connsiteX7" fmla="*/ 251155 w 291637"/>
                    <a:gd name="connsiteY7" fmla="*/ 230980 h 247747"/>
                    <a:gd name="connsiteX8" fmla="*/ 220200 w 291637"/>
                    <a:gd name="connsiteY8" fmla="*/ 238125 h 247747"/>
                    <a:gd name="connsiteX9" fmla="*/ 177337 w 291637"/>
                    <a:gd name="connsiteY9" fmla="*/ 83343 h 247747"/>
                    <a:gd name="connsiteX10" fmla="*/ 10650 w 291637"/>
                    <a:gd name="connsiteY10" fmla="*/ 147637 h 247747"/>
                    <a:gd name="connsiteX11" fmla="*/ 20175 w 291637"/>
                    <a:gd name="connsiteY11" fmla="*/ 52387 h 247747"/>
                    <a:gd name="connsiteX12" fmla="*/ 24937 w 291637"/>
                    <a:gd name="connsiteY12" fmla="*/ 33337 h 247747"/>
                    <a:gd name="connsiteX13" fmla="*/ 39225 w 291637"/>
                    <a:gd name="connsiteY13" fmla="*/ 19050 h 247747"/>
                    <a:gd name="connsiteX14" fmla="*/ 43987 w 291637"/>
                    <a:gd name="connsiteY14" fmla="*/ 9525 h 247747"/>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13" fmla="*/ 43987 w 291637"/>
                    <a:gd name="connsiteY13" fmla="*/ 9525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0" fmla="*/ 274013 w 281157"/>
                    <a:gd name="connsiteY0" fmla="*/ 38100 h 286662"/>
                    <a:gd name="connsiteX1" fmla="*/ 247820 w 281157"/>
                    <a:gd name="connsiteY1" fmla="*/ 76200 h 286662"/>
                    <a:gd name="connsiteX2" fmla="*/ 238295 w 281157"/>
                    <a:gd name="connsiteY2" fmla="*/ 104775 h 286662"/>
                    <a:gd name="connsiteX3" fmla="*/ 247820 w 281157"/>
                    <a:gd name="connsiteY3" fmla="*/ 147637 h 286662"/>
                    <a:gd name="connsiteX4" fmla="*/ 266870 w 281157"/>
                    <a:gd name="connsiteY4" fmla="*/ 200025 h 286662"/>
                    <a:gd name="connsiteX5" fmla="*/ 281157 w 281157"/>
                    <a:gd name="connsiteY5" fmla="*/ 219075 h 286662"/>
                    <a:gd name="connsiteX6" fmla="*/ 262107 w 281157"/>
                    <a:gd name="connsiteY6" fmla="*/ 266700 h 286662"/>
                    <a:gd name="connsiteX7" fmla="*/ 209720 w 281157"/>
                    <a:gd name="connsiteY7" fmla="*/ 276225 h 286662"/>
                    <a:gd name="connsiteX8" fmla="*/ 166857 w 281157"/>
                    <a:gd name="connsiteY8" fmla="*/ 121443 h 286662"/>
                    <a:gd name="connsiteX9" fmla="*/ 170 w 281157"/>
                    <a:gd name="connsiteY9" fmla="*/ 185737 h 286662"/>
                    <a:gd name="connsiteX10" fmla="*/ 133520 w 281157"/>
                    <a:gd name="connsiteY10" fmla="*/ 0 h 286662"/>
                    <a:gd name="connsiteX0" fmla="*/ 273969 w 281113"/>
                    <a:gd name="connsiteY0" fmla="*/ 38100 h 286662"/>
                    <a:gd name="connsiteX1" fmla="*/ 247776 w 281113"/>
                    <a:gd name="connsiteY1" fmla="*/ 76200 h 286662"/>
                    <a:gd name="connsiteX2" fmla="*/ 238251 w 281113"/>
                    <a:gd name="connsiteY2" fmla="*/ 104775 h 286662"/>
                    <a:gd name="connsiteX3" fmla="*/ 247776 w 281113"/>
                    <a:gd name="connsiteY3" fmla="*/ 147637 h 286662"/>
                    <a:gd name="connsiteX4" fmla="*/ 266826 w 281113"/>
                    <a:gd name="connsiteY4" fmla="*/ 200025 h 286662"/>
                    <a:gd name="connsiteX5" fmla="*/ 281113 w 281113"/>
                    <a:gd name="connsiteY5" fmla="*/ 219075 h 286662"/>
                    <a:gd name="connsiteX6" fmla="*/ 262063 w 281113"/>
                    <a:gd name="connsiteY6" fmla="*/ 266700 h 286662"/>
                    <a:gd name="connsiteX7" fmla="*/ 209676 w 281113"/>
                    <a:gd name="connsiteY7" fmla="*/ 276225 h 286662"/>
                    <a:gd name="connsiteX8" fmla="*/ 162050 w 281113"/>
                    <a:gd name="connsiteY8" fmla="*/ 226218 h 286662"/>
                    <a:gd name="connsiteX9" fmla="*/ 126 w 281113"/>
                    <a:gd name="connsiteY9" fmla="*/ 185737 h 286662"/>
                    <a:gd name="connsiteX10" fmla="*/ 133476 w 281113"/>
                    <a:gd name="connsiteY10" fmla="*/ 0 h 286662"/>
                    <a:gd name="connsiteX0" fmla="*/ 141021 w 148165"/>
                    <a:gd name="connsiteY0" fmla="*/ 38100 h 286662"/>
                    <a:gd name="connsiteX1" fmla="*/ 114828 w 148165"/>
                    <a:gd name="connsiteY1" fmla="*/ 76200 h 286662"/>
                    <a:gd name="connsiteX2" fmla="*/ 105303 w 148165"/>
                    <a:gd name="connsiteY2" fmla="*/ 104775 h 286662"/>
                    <a:gd name="connsiteX3" fmla="*/ 114828 w 148165"/>
                    <a:gd name="connsiteY3" fmla="*/ 147637 h 286662"/>
                    <a:gd name="connsiteX4" fmla="*/ 133878 w 148165"/>
                    <a:gd name="connsiteY4" fmla="*/ 200025 h 286662"/>
                    <a:gd name="connsiteX5" fmla="*/ 148165 w 148165"/>
                    <a:gd name="connsiteY5" fmla="*/ 219075 h 286662"/>
                    <a:gd name="connsiteX6" fmla="*/ 129115 w 148165"/>
                    <a:gd name="connsiteY6" fmla="*/ 266700 h 286662"/>
                    <a:gd name="connsiteX7" fmla="*/ 76728 w 148165"/>
                    <a:gd name="connsiteY7" fmla="*/ 276225 h 286662"/>
                    <a:gd name="connsiteX8" fmla="*/ 29102 w 148165"/>
                    <a:gd name="connsiteY8" fmla="*/ 226218 h 286662"/>
                    <a:gd name="connsiteX9" fmla="*/ 48153 w 148165"/>
                    <a:gd name="connsiteY9" fmla="*/ 83343 h 286662"/>
                    <a:gd name="connsiteX10" fmla="*/ 528 w 148165"/>
                    <a:gd name="connsiteY10" fmla="*/ 0 h 286662"/>
                    <a:gd name="connsiteX0" fmla="*/ 112568 w 119712"/>
                    <a:gd name="connsiteY0" fmla="*/ 61913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86375 w 119712"/>
                    <a:gd name="connsiteY2" fmla="*/ 171450 h 310475"/>
                    <a:gd name="connsiteX3" fmla="*/ 105425 w 119712"/>
                    <a:gd name="connsiteY3" fmla="*/ 223838 h 310475"/>
                    <a:gd name="connsiteX4" fmla="*/ 119712 w 119712"/>
                    <a:gd name="connsiteY4" fmla="*/ 242888 h 310475"/>
                    <a:gd name="connsiteX5" fmla="*/ 100662 w 119712"/>
                    <a:gd name="connsiteY5" fmla="*/ 290513 h 310475"/>
                    <a:gd name="connsiteX6" fmla="*/ 48275 w 119712"/>
                    <a:gd name="connsiteY6" fmla="*/ 300038 h 310475"/>
                    <a:gd name="connsiteX7" fmla="*/ 649 w 119712"/>
                    <a:gd name="connsiteY7" fmla="*/ 250031 h 310475"/>
                    <a:gd name="connsiteX8" fmla="*/ 19700 w 119712"/>
                    <a:gd name="connsiteY8" fmla="*/ 107156 h 310475"/>
                    <a:gd name="connsiteX9" fmla="*/ 5413 w 119712"/>
                    <a:gd name="connsiteY9" fmla="*/ 0 h 3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12" h="310475">
                      <a:moveTo>
                        <a:pt x="114950" y="38101"/>
                      </a:moveTo>
                      <a:cubicBezTo>
                        <a:pt x="100663" y="44451"/>
                        <a:pt x="91138" y="77788"/>
                        <a:pt x="86375" y="100013"/>
                      </a:cubicBezTo>
                      <a:cubicBezTo>
                        <a:pt x="81613" y="122238"/>
                        <a:pt x="83200" y="150813"/>
                        <a:pt x="86375" y="171450"/>
                      </a:cubicBezTo>
                      <a:cubicBezTo>
                        <a:pt x="89550" y="192088"/>
                        <a:pt x="100934" y="215754"/>
                        <a:pt x="105425" y="223838"/>
                      </a:cubicBezTo>
                      <a:cubicBezTo>
                        <a:pt x="109280" y="230777"/>
                        <a:pt x="114950" y="236538"/>
                        <a:pt x="119712" y="242888"/>
                      </a:cubicBezTo>
                      <a:cubicBezTo>
                        <a:pt x="113362" y="258763"/>
                        <a:pt x="112568" y="280988"/>
                        <a:pt x="100662" y="290513"/>
                      </a:cubicBezTo>
                      <a:cubicBezTo>
                        <a:pt x="88756" y="300038"/>
                        <a:pt x="64150" y="324247"/>
                        <a:pt x="48275" y="300038"/>
                      </a:cubicBezTo>
                      <a:cubicBezTo>
                        <a:pt x="32400" y="275829"/>
                        <a:pt x="5411" y="282178"/>
                        <a:pt x="649" y="250031"/>
                      </a:cubicBezTo>
                      <a:cubicBezTo>
                        <a:pt x="-4113" y="217884"/>
                        <a:pt x="18906" y="148828"/>
                        <a:pt x="19700" y="107156"/>
                      </a:cubicBezTo>
                      <a:cubicBezTo>
                        <a:pt x="20494" y="65484"/>
                        <a:pt x="-702" y="27517"/>
                        <a:pt x="5413" y="0"/>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a:p>
              </p:txBody>
            </p:sp>
            <p:sp>
              <p:nvSpPr>
                <p:cNvPr id="213" name="Freeform 212"/>
                <p:cNvSpPr/>
                <p:nvPr/>
              </p:nvSpPr>
              <p:spPr>
                <a:xfrm>
                  <a:off x="6701140" y="4145892"/>
                  <a:ext cx="249863" cy="263480"/>
                </a:xfrm>
                <a:custGeom>
                  <a:avLst/>
                  <a:gdLst>
                    <a:gd name="connsiteX0" fmla="*/ 204813 w 223920"/>
                    <a:gd name="connsiteY0" fmla="*/ 29393 h 338955"/>
                    <a:gd name="connsiteX1" fmla="*/ 166713 w 223920"/>
                    <a:gd name="connsiteY1" fmla="*/ 162743 h 338955"/>
                    <a:gd name="connsiteX2" fmla="*/ 161951 w 223920"/>
                    <a:gd name="connsiteY2" fmla="*/ 196080 h 338955"/>
                    <a:gd name="connsiteX3" fmla="*/ 166713 w 223920"/>
                    <a:gd name="connsiteY3" fmla="*/ 234180 h 338955"/>
                    <a:gd name="connsiteX4" fmla="*/ 204813 w 223920"/>
                    <a:gd name="connsiteY4" fmla="*/ 277043 h 338955"/>
                    <a:gd name="connsiteX5" fmla="*/ 214338 w 223920"/>
                    <a:gd name="connsiteY5" fmla="*/ 305618 h 338955"/>
                    <a:gd name="connsiteX6" fmla="*/ 223863 w 223920"/>
                    <a:gd name="connsiteY6" fmla="*/ 319905 h 338955"/>
                    <a:gd name="connsiteX7" fmla="*/ 209576 w 223920"/>
                    <a:gd name="connsiteY7" fmla="*/ 338955 h 338955"/>
                    <a:gd name="connsiteX8" fmla="*/ 171476 w 223920"/>
                    <a:gd name="connsiteY8" fmla="*/ 334193 h 338955"/>
                    <a:gd name="connsiteX9" fmla="*/ 76226 w 223920"/>
                    <a:gd name="connsiteY9" fmla="*/ 277043 h 338955"/>
                    <a:gd name="connsiteX10" fmla="*/ 61938 w 223920"/>
                    <a:gd name="connsiteY10" fmla="*/ 257993 h 338955"/>
                    <a:gd name="connsiteX11" fmla="*/ 14313 w 223920"/>
                    <a:gd name="connsiteY11" fmla="*/ 157980 h 338955"/>
                    <a:gd name="connsiteX12" fmla="*/ 26 w 223920"/>
                    <a:gd name="connsiteY12" fmla="*/ 138930 h 338955"/>
                    <a:gd name="connsiteX13" fmla="*/ 19076 w 223920"/>
                    <a:gd name="connsiteY13" fmla="*/ 96068 h 338955"/>
                    <a:gd name="connsiteX14" fmla="*/ 33363 w 223920"/>
                    <a:gd name="connsiteY14" fmla="*/ 72255 h 338955"/>
                    <a:gd name="connsiteX15" fmla="*/ 57176 w 223920"/>
                    <a:gd name="connsiteY15" fmla="*/ 24630 h 338955"/>
                    <a:gd name="connsiteX16" fmla="*/ 76226 w 223920"/>
                    <a:gd name="connsiteY16" fmla="*/ 818 h 338955"/>
                    <a:gd name="connsiteX17" fmla="*/ 66701 w 223920"/>
                    <a:gd name="connsiteY17" fmla="*/ 10343 h 338955"/>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331019 w 331019"/>
                    <a:gd name="connsiteY0" fmla="*/ 53207 h 338956"/>
                    <a:gd name="connsiteX1" fmla="*/ 166713 w 331019"/>
                    <a:gd name="connsiteY1" fmla="*/ 162744 h 338956"/>
                    <a:gd name="connsiteX2" fmla="*/ 161951 w 331019"/>
                    <a:gd name="connsiteY2" fmla="*/ 196081 h 338956"/>
                    <a:gd name="connsiteX3" fmla="*/ 166713 w 331019"/>
                    <a:gd name="connsiteY3" fmla="*/ 234181 h 338956"/>
                    <a:gd name="connsiteX4" fmla="*/ 204813 w 331019"/>
                    <a:gd name="connsiteY4" fmla="*/ 277044 h 338956"/>
                    <a:gd name="connsiteX5" fmla="*/ 214338 w 331019"/>
                    <a:gd name="connsiteY5" fmla="*/ 305619 h 338956"/>
                    <a:gd name="connsiteX6" fmla="*/ 223863 w 331019"/>
                    <a:gd name="connsiteY6" fmla="*/ 319906 h 338956"/>
                    <a:gd name="connsiteX7" fmla="*/ 209576 w 331019"/>
                    <a:gd name="connsiteY7" fmla="*/ 338956 h 338956"/>
                    <a:gd name="connsiteX8" fmla="*/ 171476 w 331019"/>
                    <a:gd name="connsiteY8" fmla="*/ 334194 h 338956"/>
                    <a:gd name="connsiteX9" fmla="*/ 76226 w 331019"/>
                    <a:gd name="connsiteY9" fmla="*/ 277044 h 338956"/>
                    <a:gd name="connsiteX10" fmla="*/ 61938 w 331019"/>
                    <a:gd name="connsiteY10" fmla="*/ 257994 h 338956"/>
                    <a:gd name="connsiteX11" fmla="*/ 14313 w 331019"/>
                    <a:gd name="connsiteY11" fmla="*/ 157981 h 338956"/>
                    <a:gd name="connsiteX12" fmla="*/ 26 w 331019"/>
                    <a:gd name="connsiteY12" fmla="*/ 138931 h 338956"/>
                    <a:gd name="connsiteX13" fmla="*/ 19076 w 331019"/>
                    <a:gd name="connsiteY13" fmla="*/ 96069 h 338956"/>
                    <a:gd name="connsiteX14" fmla="*/ 33363 w 331019"/>
                    <a:gd name="connsiteY14" fmla="*/ 72256 h 338956"/>
                    <a:gd name="connsiteX15" fmla="*/ 57176 w 331019"/>
                    <a:gd name="connsiteY15" fmla="*/ 24631 h 338956"/>
                    <a:gd name="connsiteX16" fmla="*/ 76226 w 331019"/>
                    <a:gd name="connsiteY16" fmla="*/ 819 h 338956"/>
                    <a:gd name="connsiteX17" fmla="*/ 66701 w 331019"/>
                    <a:gd name="connsiteY17" fmla="*/ 10344 h 338956"/>
                    <a:gd name="connsiteX0" fmla="*/ 331019 w 331019"/>
                    <a:gd name="connsiteY0" fmla="*/ 53207 h 341244"/>
                    <a:gd name="connsiteX1" fmla="*/ 166713 w 331019"/>
                    <a:gd name="connsiteY1" fmla="*/ 162744 h 341244"/>
                    <a:gd name="connsiteX2" fmla="*/ 161951 w 331019"/>
                    <a:gd name="connsiteY2" fmla="*/ 196081 h 341244"/>
                    <a:gd name="connsiteX3" fmla="*/ 166713 w 331019"/>
                    <a:gd name="connsiteY3" fmla="*/ 234181 h 341244"/>
                    <a:gd name="connsiteX4" fmla="*/ 204813 w 331019"/>
                    <a:gd name="connsiteY4" fmla="*/ 277044 h 341244"/>
                    <a:gd name="connsiteX5" fmla="*/ 214338 w 331019"/>
                    <a:gd name="connsiteY5" fmla="*/ 305619 h 341244"/>
                    <a:gd name="connsiteX6" fmla="*/ 223863 w 331019"/>
                    <a:gd name="connsiteY6" fmla="*/ 319906 h 341244"/>
                    <a:gd name="connsiteX7" fmla="*/ 209576 w 331019"/>
                    <a:gd name="connsiteY7" fmla="*/ 338956 h 341244"/>
                    <a:gd name="connsiteX8" fmla="*/ 171476 w 331019"/>
                    <a:gd name="connsiteY8" fmla="*/ 334194 h 341244"/>
                    <a:gd name="connsiteX9" fmla="*/ 61938 w 331019"/>
                    <a:gd name="connsiteY9" fmla="*/ 257994 h 341244"/>
                    <a:gd name="connsiteX10" fmla="*/ 14313 w 331019"/>
                    <a:gd name="connsiteY10" fmla="*/ 157981 h 341244"/>
                    <a:gd name="connsiteX11" fmla="*/ 26 w 331019"/>
                    <a:gd name="connsiteY11" fmla="*/ 138931 h 341244"/>
                    <a:gd name="connsiteX12" fmla="*/ 19076 w 331019"/>
                    <a:gd name="connsiteY12" fmla="*/ 96069 h 341244"/>
                    <a:gd name="connsiteX13" fmla="*/ 33363 w 331019"/>
                    <a:gd name="connsiteY13" fmla="*/ 72256 h 341244"/>
                    <a:gd name="connsiteX14" fmla="*/ 57176 w 331019"/>
                    <a:gd name="connsiteY14" fmla="*/ 24631 h 341244"/>
                    <a:gd name="connsiteX15" fmla="*/ 76226 w 331019"/>
                    <a:gd name="connsiteY15" fmla="*/ 819 h 341244"/>
                    <a:gd name="connsiteX16" fmla="*/ 66701 w 331019"/>
                    <a:gd name="connsiteY16" fmla="*/ 10344 h 341244"/>
                    <a:gd name="connsiteX0" fmla="*/ 332559 w 332559"/>
                    <a:gd name="connsiteY0" fmla="*/ 53207 h 341244"/>
                    <a:gd name="connsiteX1" fmla="*/ 168253 w 332559"/>
                    <a:gd name="connsiteY1" fmla="*/ 162744 h 341244"/>
                    <a:gd name="connsiteX2" fmla="*/ 163491 w 332559"/>
                    <a:gd name="connsiteY2" fmla="*/ 196081 h 341244"/>
                    <a:gd name="connsiteX3" fmla="*/ 168253 w 332559"/>
                    <a:gd name="connsiteY3" fmla="*/ 234181 h 341244"/>
                    <a:gd name="connsiteX4" fmla="*/ 206353 w 332559"/>
                    <a:gd name="connsiteY4" fmla="*/ 277044 h 341244"/>
                    <a:gd name="connsiteX5" fmla="*/ 215878 w 332559"/>
                    <a:gd name="connsiteY5" fmla="*/ 305619 h 341244"/>
                    <a:gd name="connsiteX6" fmla="*/ 225403 w 332559"/>
                    <a:gd name="connsiteY6" fmla="*/ 319906 h 341244"/>
                    <a:gd name="connsiteX7" fmla="*/ 211116 w 332559"/>
                    <a:gd name="connsiteY7" fmla="*/ 338956 h 341244"/>
                    <a:gd name="connsiteX8" fmla="*/ 173016 w 332559"/>
                    <a:gd name="connsiteY8" fmla="*/ 334194 h 341244"/>
                    <a:gd name="connsiteX9" fmla="*/ 63478 w 332559"/>
                    <a:gd name="connsiteY9" fmla="*/ 257994 h 341244"/>
                    <a:gd name="connsiteX10" fmla="*/ 1566 w 332559"/>
                    <a:gd name="connsiteY10" fmla="*/ 138931 h 341244"/>
                    <a:gd name="connsiteX11" fmla="*/ 20616 w 332559"/>
                    <a:gd name="connsiteY11" fmla="*/ 96069 h 341244"/>
                    <a:gd name="connsiteX12" fmla="*/ 34903 w 332559"/>
                    <a:gd name="connsiteY12" fmla="*/ 72256 h 341244"/>
                    <a:gd name="connsiteX13" fmla="*/ 58716 w 332559"/>
                    <a:gd name="connsiteY13" fmla="*/ 24631 h 341244"/>
                    <a:gd name="connsiteX14" fmla="*/ 77766 w 332559"/>
                    <a:gd name="connsiteY14" fmla="*/ 819 h 341244"/>
                    <a:gd name="connsiteX15" fmla="*/ 68241 w 332559"/>
                    <a:gd name="connsiteY15" fmla="*/ 10344 h 341244"/>
                    <a:gd name="connsiteX0" fmla="*/ 312882 w 312882"/>
                    <a:gd name="connsiteY0" fmla="*/ 53207 h 341244"/>
                    <a:gd name="connsiteX1" fmla="*/ 148576 w 312882"/>
                    <a:gd name="connsiteY1" fmla="*/ 162744 h 341244"/>
                    <a:gd name="connsiteX2" fmla="*/ 143814 w 312882"/>
                    <a:gd name="connsiteY2" fmla="*/ 196081 h 341244"/>
                    <a:gd name="connsiteX3" fmla="*/ 148576 w 312882"/>
                    <a:gd name="connsiteY3" fmla="*/ 234181 h 341244"/>
                    <a:gd name="connsiteX4" fmla="*/ 186676 w 312882"/>
                    <a:gd name="connsiteY4" fmla="*/ 277044 h 341244"/>
                    <a:gd name="connsiteX5" fmla="*/ 196201 w 312882"/>
                    <a:gd name="connsiteY5" fmla="*/ 305619 h 341244"/>
                    <a:gd name="connsiteX6" fmla="*/ 205726 w 312882"/>
                    <a:gd name="connsiteY6" fmla="*/ 319906 h 341244"/>
                    <a:gd name="connsiteX7" fmla="*/ 191439 w 312882"/>
                    <a:gd name="connsiteY7" fmla="*/ 338956 h 341244"/>
                    <a:gd name="connsiteX8" fmla="*/ 153339 w 312882"/>
                    <a:gd name="connsiteY8" fmla="*/ 334194 h 341244"/>
                    <a:gd name="connsiteX9" fmla="*/ 43801 w 312882"/>
                    <a:gd name="connsiteY9" fmla="*/ 257994 h 341244"/>
                    <a:gd name="connsiteX10" fmla="*/ 939 w 312882"/>
                    <a:gd name="connsiteY10" fmla="*/ 96069 h 341244"/>
                    <a:gd name="connsiteX11" fmla="*/ 15226 w 312882"/>
                    <a:gd name="connsiteY11" fmla="*/ 72256 h 341244"/>
                    <a:gd name="connsiteX12" fmla="*/ 39039 w 312882"/>
                    <a:gd name="connsiteY12" fmla="*/ 24631 h 341244"/>
                    <a:gd name="connsiteX13" fmla="*/ 58089 w 312882"/>
                    <a:gd name="connsiteY13" fmla="*/ 819 h 341244"/>
                    <a:gd name="connsiteX14" fmla="*/ 48564 w 312882"/>
                    <a:gd name="connsiteY14" fmla="*/ 10344 h 341244"/>
                    <a:gd name="connsiteX0" fmla="*/ 313209 w 313209"/>
                    <a:gd name="connsiteY0" fmla="*/ 55717 h 343754"/>
                    <a:gd name="connsiteX1" fmla="*/ 148903 w 313209"/>
                    <a:gd name="connsiteY1" fmla="*/ 165254 h 343754"/>
                    <a:gd name="connsiteX2" fmla="*/ 144141 w 313209"/>
                    <a:gd name="connsiteY2" fmla="*/ 198591 h 343754"/>
                    <a:gd name="connsiteX3" fmla="*/ 148903 w 313209"/>
                    <a:gd name="connsiteY3" fmla="*/ 236691 h 343754"/>
                    <a:gd name="connsiteX4" fmla="*/ 187003 w 313209"/>
                    <a:gd name="connsiteY4" fmla="*/ 279554 h 343754"/>
                    <a:gd name="connsiteX5" fmla="*/ 196528 w 313209"/>
                    <a:gd name="connsiteY5" fmla="*/ 308129 h 343754"/>
                    <a:gd name="connsiteX6" fmla="*/ 206053 w 313209"/>
                    <a:gd name="connsiteY6" fmla="*/ 322416 h 343754"/>
                    <a:gd name="connsiteX7" fmla="*/ 191766 w 313209"/>
                    <a:gd name="connsiteY7" fmla="*/ 341466 h 343754"/>
                    <a:gd name="connsiteX8" fmla="*/ 153666 w 313209"/>
                    <a:gd name="connsiteY8" fmla="*/ 336704 h 343754"/>
                    <a:gd name="connsiteX9" fmla="*/ 44128 w 313209"/>
                    <a:gd name="connsiteY9" fmla="*/ 260504 h 343754"/>
                    <a:gd name="connsiteX10" fmla="*/ 1266 w 313209"/>
                    <a:gd name="connsiteY10" fmla="*/ 98579 h 343754"/>
                    <a:gd name="connsiteX11" fmla="*/ 15553 w 313209"/>
                    <a:gd name="connsiteY11" fmla="*/ 74766 h 343754"/>
                    <a:gd name="connsiteX12" fmla="*/ 58416 w 313209"/>
                    <a:gd name="connsiteY12" fmla="*/ 3329 h 343754"/>
                    <a:gd name="connsiteX13" fmla="*/ 48891 w 313209"/>
                    <a:gd name="connsiteY13" fmla="*/ 12854 h 343754"/>
                    <a:gd name="connsiteX0" fmla="*/ 313209 w 313209"/>
                    <a:gd name="connsiteY0" fmla="*/ 52388 h 340425"/>
                    <a:gd name="connsiteX1" fmla="*/ 148903 w 313209"/>
                    <a:gd name="connsiteY1" fmla="*/ 161925 h 340425"/>
                    <a:gd name="connsiteX2" fmla="*/ 144141 w 313209"/>
                    <a:gd name="connsiteY2" fmla="*/ 195262 h 340425"/>
                    <a:gd name="connsiteX3" fmla="*/ 148903 w 313209"/>
                    <a:gd name="connsiteY3" fmla="*/ 233362 h 340425"/>
                    <a:gd name="connsiteX4" fmla="*/ 187003 w 313209"/>
                    <a:gd name="connsiteY4" fmla="*/ 276225 h 340425"/>
                    <a:gd name="connsiteX5" fmla="*/ 196528 w 313209"/>
                    <a:gd name="connsiteY5" fmla="*/ 304800 h 340425"/>
                    <a:gd name="connsiteX6" fmla="*/ 206053 w 313209"/>
                    <a:gd name="connsiteY6" fmla="*/ 319087 h 340425"/>
                    <a:gd name="connsiteX7" fmla="*/ 191766 w 313209"/>
                    <a:gd name="connsiteY7" fmla="*/ 338137 h 340425"/>
                    <a:gd name="connsiteX8" fmla="*/ 153666 w 313209"/>
                    <a:gd name="connsiteY8" fmla="*/ 333375 h 340425"/>
                    <a:gd name="connsiteX9" fmla="*/ 44128 w 313209"/>
                    <a:gd name="connsiteY9" fmla="*/ 257175 h 340425"/>
                    <a:gd name="connsiteX10" fmla="*/ 1266 w 313209"/>
                    <a:gd name="connsiteY10" fmla="*/ 95250 h 340425"/>
                    <a:gd name="connsiteX11" fmla="*/ 15553 w 313209"/>
                    <a:gd name="connsiteY11" fmla="*/ 71437 h 340425"/>
                    <a:gd name="connsiteX12" fmla="*/ 58416 w 313209"/>
                    <a:gd name="connsiteY12" fmla="*/ 0 h 340425"/>
                    <a:gd name="connsiteX0" fmla="*/ 313209 w 313209"/>
                    <a:gd name="connsiteY0" fmla="*/ 0 h 288037"/>
                    <a:gd name="connsiteX1" fmla="*/ 148903 w 313209"/>
                    <a:gd name="connsiteY1" fmla="*/ 109537 h 288037"/>
                    <a:gd name="connsiteX2" fmla="*/ 144141 w 313209"/>
                    <a:gd name="connsiteY2" fmla="*/ 142874 h 288037"/>
                    <a:gd name="connsiteX3" fmla="*/ 148903 w 313209"/>
                    <a:gd name="connsiteY3" fmla="*/ 180974 h 288037"/>
                    <a:gd name="connsiteX4" fmla="*/ 187003 w 313209"/>
                    <a:gd name="connsiteY4" fmla="*/ 223837 h 288037"/>
                    <a:gd name="connsiteX5" fmla="*/ 196528 w 313209"/>
                    <a:gd name="connsiteY5" fmla="*/ 252412 h 288037"/>
                    <a:gd name="connsiteX6" fmla="*/ 206053 w 313209"/>
                    <a:gd name="connsiteY6" fmla="*/ 266699 h 288037"/>
                    <a:gd name="connsiteX7" fmla="*/ 191766 w 313209"/>
                    <a:gd name="connsiteY7" fmla="*/ 285749 h 288037"/>
                    <a:gd name="connsiteX8" fmla="*/ 153666 w 313209"/>
                    <a:gd name="connsiteY8" fmla="*/ 280987 h 288037"/>
                    <a:gd name="connsiteX9" fmla="*/ 44128 w 313209"/>
                    <a:gd name="connsiteY9" fmla="*/ 204787 h 288037"/>
                    <a:gd name="connsiteX10" fmla="*/ 1266 w 313209"/>
                    <a:gd name="connsiteY10" fmla="*/ 42862 h 288037"/>
                    <a:gd name="connsiteX11" fmla="*/ 15553 w 313209"/>
                    <a:gd name="connsiteY11" fmla="*/ 19049 h 288037"/>
                    <a:gd name="connsiteX0" fmla="*/ 297656 w 297656"/>
                    <a:gd name="connsiteY0" fmla="*/ 0 h 288037"/>
                    <a:gd name="connsiteX1" fmla="*/ 133350 w 297656"/>
                    <a:gd name="connsiteY1" fmla="*/ 109537 h 288037"/>
                    <a:gd name="connsiteX2" fmla="*/ 128588 w 297656"/>
                    <a:gd name="connsiteY2" fmla="*/ 142874 h 288037"/>
                    <a:gd name="connsiteX3" fmla="*/ 133350 w 297656"/>
                    <a:gd name="connsiteY3" fmla="*/ 180974 h 288037"/>
                    <a:gd name="connsiteX4" fmla="*/ 171450 w 297656"/>
                    <a:gd name="connsiteY4" fmla="*/ 223837 h 288037"/>
                    <a:gd name="connsiteX5" fmla="*/ 180975 w 297656"/>
                    <a:gd name="connsiteY5" fmla="*/ 252412 h 288037"/>
                    <a:gd name="connsiteX6" fmla="*/ 190500 w 297656"/>
                    <a:gd name="connsiteY6" fmla="*/ 266699 h 288037"/>
                    <a:gd name="connsiteX7" fmla="*/ 176213 w 297656"/>
                    <a:gd name="connsiteY7" fmla="*/ 285749 h 288037"/>
                    <a:gd name="connsiteX8" fmla="*/ 138113 w 297656"/>
                    <a:gd name="connsiteY8" fmla="*/ 280987 h 288037"/>
                    <a:gd name="connsiteX9" fmla="*/ 28575 w 297656"/>
                    <a:gd name="connsiteY9" fmla="*/ 204787 h 288037"/>
                    <a:gd name="connsiteX10" fmla="*/ 0 w 297656"/>
                    <a:gd name="connsiteY10" fmla="*/ 19049 h 288037"/>
                    <a:gd name="connsiteX0" fmla="*/ 297656 w 297656"/>
                    <a:gd name="connsiteY0" fmla="*/ 0 h 290217"/>
                    <a:gd name="connsiteX1" fmla="*/ 133350 w 297656"/>
                    <a:gd name="connsiteY1" fmla="*/ 109537 h 290217"/>
                    <a:gd name="connsiteX2" fmla="*/ 128588 w 297656"/>
                    <a:gd name="connsiteY2" fmla="*/ 142874 h 290217"/>
                    <a:gd name="connsiteX3" fmla="*/ 133350 w 297656"/>
                    <a:gd name="connsiteY3" fmla="*/ 180974 h 290217"/>
                    <a:gd name="connsiteX4" fmla="*/ 171450 w 297656"/>
                    <a:gd name="connsiteY4" fmla="*/ 223837 h 290217"/>
                    <a:gd name="connsiteX5" fmla="*/ 180975 w 297656"/>
                    <a:gd name="connsiteY5" fmla="*/ 252412 h 290217"/>
                    <a:gd name="connsiteX6" fmla="*/ 176213 w 297656"/>
                    <a:gd name="connsiteY6" fmla="*/ 285749 h 290217"/>
                    <a:gd name="connsiteX7" fmla="*/ 138113 w 297656"/>
                    <a:gd name="connsiteY7" fmla="*/ 280987 h 290217"/>
                    <a:gd name="connsiteX8" fmla="*/ 28575 w 297656"/>
                    <a:gd name="connsiteY8" fmla="*/ 204787 h 290217"/>
                    <a:gd name="connsiteX9" fmla="*/ 0 w 297656"/>
                    <a:gd name="connsiteY9" fmla="*/ 19049 h 290217"/>
                    <a:gd name="connsiteX0" fmla="*/ 297656 w 297656"/>
                    <a:gd name="connsiteY0" fmla="*/ 0 h 292126"/>
                    <a:gd name="connsiteX1" fmla="*/ 133350 w 297656"/>
                    <a:gd name="connsiteY1" fmla="*/ 109537 h 292126"/>
                    <a:gd name="connsiteX2" fmla="*/ 128588 w 297656"/>
                    <a:gd name="connsiteY2" fmla="*/ 142874 h 292126"/>
                    <a:gd name="connsiteX3" fmla="*/ 133350 w 297656"/>
                    <a:gd name="connsiteY3" fmla="*/ 180974 h 292126"/>
                    <a:gd name="connsiteX4" fmla="*/ 171450 w 297656"/>
                    <a:gd name="connsiteY4" fmla="*/ 223837 h 292126"/>
                    <a:gd name="connsiteX5" fmla="*/ 176213 w 297656"/>
                    <a:gd name="connsiteY5" fmla="*/ 285749 h 292126"/>
                    <a:gd name="connsiteX6" fmla="*/ 138113 w 297656"/>
                    <a:gd name="connsiteY6" fmla="*/ 280987 h 292126"/>
                    <a:gd name="connsiteX7" fmla="*/ 28575 w 297656"/>
                    <a:gd name="connsiteY7" fmla="*/ 204787 h 292126"/>
                    <a:gd name="connsiteX8" fmla="*/ 0 w 297656"/>
                    <a:gd name="connsiteY8" fmla="*/ 19049 h 292126"/>
                    <a:gd name="connsiteX0" fmla="*/ 297656 w 297656"/>
                    <a:gd name="connsiteY0" fmla="*/ 0 h 281151"/>
                    <a:gd name="connsiteX1" fmla="*/ 133350 w 297656"/>
                    <a:gd name="connsiteY1" fmla="*/ 109537 h 281151"/>
                    <a:gd name="connsiteX2" fmla="*/ 128588 w 297656"/>
                    <a:gd name="connsiteY2" fmla="*/ 142874 h 281151"/>
                    <a:gd name="connsiteX3" fmla="*/ 133350 w 297656"/>
                    <a:gd name="connsiteY3" fmla="*/ 180974 h 281151"/>
                    <a:gd name="connsiteX4" fmla="*/ 171450 w 297656"/>
                    <a:gd name="connsiteY4" fmla="*/ 223837 h 281151"/>
                    <a:gd name="connsiteX5" fmla="*/ 138113 w 297656"/>
                    <a:gd name="connsiteY5" fmla="*/ 280987 h 281151"/>
                    <a:gd name="connsiteX6" fmla="*/ 28575 w 297656"/>
                    <a:gd name="connsiteY6" fmla="*/ 204787 h 281151"/>
                    <a:gd name="connsiteX7" fmla="*/ 0 w 297656"/>
                    <a:gd name="connsiteY7" fmla="*/ 19049 h 281151"/>
                    <a:gd name="connsiteX0" fmla="*/ 297656 w 297656"/>
                    <a:gd name="connsiteY0" fmla="*/ 0 h 281151"/>
                    <a:gd name="connsiteX1" fmla="*/ 133350 w 297656"/>
                    <a:gd name="connsiteY1" fmla="*/ 109537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297656 w 297656"/>
                    <a:gd name="connsiteY0" fmla="*/ 0 h 281151"/>
                    <a:gd name="connsiteX1" fmla="*/ 254794 w 297656"/>
                    <a:gd name="connsiteY1" fmla="*/ 169068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373856 w 373856"/>
                    <a:gd name="connsiteY0" fmla="*/ 35720 h 316871"/>
                    <a:gd name="connsiteX1" fmla="*/ 330994 w 373856"/>
                    <a:gd name="connsiteY1" fmla="*/ 204788 h 316871"/>
                    <a:gd name="connsiteX2" fmla="*/ 209550 w 373856"/>
                    <a:gd name="connsiteY2" fmla="*/ 216694 h 316871"/>
                    <a:gd name="connsiteX3" fmla="*/ 247650 w 373856"/>
                    <a:gd name="connsiteY3" fmla="*/ 259557 h 316871"/>
                    <a:gd name="connsiteX4" fmla="*/ 214313 w 373856"/>
                    <a:gd name="connsiteY4" fmla="*/ 316707 h 316871"/>
                    <a:gd name="connsiteX5" fmla="*/ 104775 w 373856"/>
                    <a:gd name="connsiteY5" fmla="*/ 240507 h 316871"/>
                    <a:gd name="connsiteX6" fmla="*/ 0 w 373856"/>
                    <a:gd name="connsiteY6" fmla="*/ 0 h 316871"/>
                    <a:gd name="connsiteX0" fmla="*/ 373856 w 373856"/>
                    <a:gd name="connsiteY0" fmla="*/ 35720 h 322733"/>
                    <a:gd name="connsiteX1" fmla="*/ 330994 w 373856"/>
                    <a:gd name="connsiteY1" fmla="*/ 204788 h 322733"/>
                    <a:gd name="connsiteX2" fmla="*/ 209550 w 373856"/>
                    <a:gd name="connsiteY2" fmla="*/ 216694 h 322733"/>
                    <a:gd name="connsiteX3" fmla="*/ 247650 w 373856"/>
                    <a:gd name="connsiteY3" fmla="*/ 259557 h 322733"/>
                    <a:gd name="connsiteX4" fmla="*/ 214313 w 373856"/>
                    <a:gd name="connsiteY4" fmla="*/ 316707 h 322733"/>
                    <a:gd name="connsiteX5" fmla="*/ 114300 w 373856"/>
                    <a:gd name="connsiteY5" fmla="*/ 102395 h 322733"/>
                    <a:gd name="connsiteX6" fmla="*/ 0 w 373856"/>
                    <a:gd name="connsiteY6" fmla="*/ 0 h 322733"/>
                    <a:gd name="connsiteX0" fmla="*/ 319087 w 333151"/>
                    <a:gd name="connsiteY0" fmla="*/ 0 h 351306"/>
                    <a:gd name="connsiteX1" fmla="*/ 330994 w 333151"/>
                    <a:gd name="connsiteY1" fmla="*/ 233361 h 351306"/>
                    <a:gd name="connsiteX2" fmla="*/ 209550 w 333151"/>
                    <a:gd name="connsiteY2" fmla="*/ 245267 h 351306"/>
                    <a:gd name="connsiteX3" fmla="*/ 247650 w 333151"/>
                    <a:gd name="connsiteY3" fmla="*/ 288130 h 351306"/>
                    <a:gd name="connsiteX4" fmla="*/ 214313 w 333151"/>
                    <a:gd name="connsiteY4" fmla="*/ 345280 h 351306"/>
                    <a:gd name="connsiteX5" fmla="*/ 114300 w 333151"/>
                    <a:gd name="connsiteY5" fmla="*/ 130968 h 351306"/>
                    <a:gd name="connsiteX6" fmla="*/ 0 w 333151"/>
                    <a:gd name="connsiteY6" fmla="*/ 28573 h 35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51" h="351306">
                      <a:moveTo>
                        <a:pt x="319087" y="0"/>
                      </a:moveTo>
                      <a:cubicBezTo>
                        <a:pt x="243492" y="82363"/>
                        <a:pt x="349250" y="192483"/>
                        <a:pt x="330994" y="233361"/>
                      </a:cubicBezTo>
                      <a:cubicBezTo>
                        <a:pt x="312738" y="274239"/>
                        <a:pt x="223441" y="236139"/>
                        <a:pt x="209550" y="245267"/>
                      </a:cubicBezTo>
                      <a:cubicBezTo>
                        <a:pt x="195659" y="254395"/>
                        <a:pt x="243003" y="283482"/>
                        <a:pt x="247650" y="288130"/>
                      </a:cubicBezTo>
                      <a:cubicBezTo>
                        <a:pt x="248444" y="304799"/>
                        <a:pt x="236538" y="371474"/>
                        <a:pt x="214313" y="345280"/>
                      </a:cubicBezTo>
                      <a:cubicBezTo>
                        <a:pt x="192088" y="319086"/>
                        <a:pt x="140494" y="160337"/>
                        <a:pt x="114300" y="130968"/>
                      </a:cubicBezTo>
                      <a:cubicBezTo>
                        <a:pt x="91281" y="87312"/>
                        <a:pt x="5953" y="67268"/>
                        <a:pt x="0" y="28573"/>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dirty="0"/>
                </a:p>
              </p:txBody>
            </p:sp>
            <p:cxnSp>
              <p:nvCxnSpPr>
                <p:cNvPr id="214" name="Straight Arrow Connector 213"/>
                <p:cNvCxnSpPr/>
                <p:nvPr/>
              </p:nvCxnSpPr>
              <p:spPr>
                <a:xfrm flipH="1">
                  <a:off x="7168279" y="4098454"/>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p:nvPr/>
              </p:nvCxnSpPr>
              <p:spPr>
                <a:xfrm flipH="1" flipV="1">
                  <a:off x="7041415" y="4054211"/>
                  <a:ext cx="51825" cy="87026"/>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15"/>
                <p:cNvCxnSpPr/>
                <p:nvPr/>
              </p:nvCxnSpPr>
              <p:spPr>
                <a:xfrm flipV="1">
                  <a:off x="6698220" y="4044092"/>
                  <a:ext cx="2920" cy="111755"/>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p:nvPr/>
              </p:nvCxnSpPr>
              <p:spPr>
                <a:xfrm flipH="1">
                  <a:off x="6954309" y="4058152"/>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8" name="Freeform 217"/>
                <p:cNvSpPr/>
                <p:nvPr/>
              </p:nvSpPr>
              <p:spPr>
                <a:xfrm>
                  <a:off x="6648077" y="4091961"/>
                  <a:ext cx="638175" cy="126206"/>
                </a:xfrm>
                <a:custGeom>
                  <a:avLst/>
                  <a:gdLst>
                    <a:gd name="connsiteX0" fmla="*/ 0 w 850900"/>
                    <a:gd name="connsiteY0" fmla="*/ 161925 h 168275"/>
                    <a:gd name="connsiteX1" fmla="*/ 9525 w 850900"/>
                    <a:gd name="connsiteY1" fmla="*/ 146050 h 168275"/>
                    <a:gd name="connsiteX2" fmla="*/ 19050 w 850900"/>
                    <a:gd name="connsiteY2" fmla="*/ 142875 h 168275"/>
                    <a:gd name="connsiteX3" fmla="*/ 25400 w 850900"/>
                    <a:gd name="connsiteY3" fmla="*/ 133350 h 168275"/>
                    <a:gd name="connsiteX4" fmla="*/ 44450 w 850900"/>
                    <a:gd name="connsiteY4" fmla="*/ 114300 h 168275"/>
                    <a:gd name="connsiteX5" fmla="*/ 63500 w 850900"/>
                    <a:gd name="connsiteY5" fmla="*/ 98425 h 168275"/>
                    <a:gd name="connsiteX6" fmla="*/ 76200 w 850900"/>
                    <a:gd name="connsiteY6" fmla="*/ 82550 h 168275"/>
                    <a:gd name="connsiteX7" fmla="*/ 79375 w 850900"/>
                    <a:gd name="connsiteY7" fmla="*/ 73025 h 168275"/>
                    <a:gd name="connsiteX8" fmla="*/ 95250 w 850900"/>
                    <a:gd name="connsiteY8" fmla="*/ 57150 h 168275"/>
                    <a:gd name="connsiteX9" fmla="*/ 107950 w 850900"/>
                    <a:gd name="connsiteY9" fmla="*/ 44450 h 168275"/>
                    <a:gd name="connsiteX10" fmla="*/ 111125 w 850900"/>
                    <a:gd name="connsiteY10" fmla="*/ 34925 h 168275"/>
                    <a:gd name="connsiteX11" fmla="*/ 117475 w 850900"/>
                    <a:gd name="connsiteY11" fmla="*/ 25400 h 168275"/>
                    <a:gd name="connsiteX12" fmla="*/ 127000 w 850900"/>
                    <a:gd name="connsiteY12" fmla="*/ 6350 h 168275"/>
                    <a:gd name="connsiteX13" fmla="*/ 136525 w 850900"/>
                    <a:gd name="connsiteY13" fmla="*/ 0 h 168275"/>
                    <a:gd name="connsiteX14" fmla="*/ 149225 w 850900"/>
                    <a:gd name="connsiteY14" fmla="*/ 38100 h 168275"/>
                    <a:gd name="connsiteX15" fmla="*/ 152400 w 850900"/>
                    <a:gd name="connsiteY15" fmla="*/ 47625 h 168275"/>
                    <a:gd name="connsiteX16" fmla="*/ 165100 w 850900"/>
                    <a:gd name="connsiteY16" fmla="*/ 66675 h 168275"/>
                    <a:gd name="connsiteX17" fmla="*/ 174625 w 850900"/>
                    <a:gd name="connsiteY17" fmla="*/ 73025 h 168275"/>
                    <a:gd name="connsiteX18" fmla="*/ 187325 w 850900"/>
                    <a:gd name="connsiteY18" fmla="*/ 88900 h 168275"/>
                    <a:gd name="connsiteX19" fmla="*/ 209550 w 850900"/>
                    <a:gd name="connsiteY19" fmla="*/ 111125 h 168275"/>
                    <a:gd name="connsiteX20" fmla="*/ 225425 w 850900"/>
                    <a:gd name="connsiteY20" fmla="*/ 127000 h 168275"/>
                    <a:gd name="connsiteX21" fmla="*/ 241300 w 850900"/>
                    <a:gd name="connsiteY21" fmla="*/ 142875 h 168275"/>
                    <a:gd name="connsiteX22" fmla="*/ 254000 w 850900"/>
                    <a:gd name="connsiteY22" fmla="*/ 158750 h 168275"/>
                    <a:gd name="connsiteX23" fmla="*/ 257175 w 850900"/>
                    <a:gd name="connsiteY23" fmla="*/ 168275 h 168275"/>
                    <a:gd name="connsiteX24" fmla="*/ 263525 w 850900"/>
                    <a:gd name="connsiteY24" fmla="*/ 149225 h 168275"/>
                    <a:gd name="connsiteX25" fmla="*/ 276225 w 850900"/>
                    <a:gd name="connsiteY25" fmla="*/ 117475 h 168275"/>
                    <a:gd name="connsiteX26" fmla="*/ 285750 w 850900"/>
                    <a:gd name="connsiteY26" fmla="*/ 111125 h 168275"/>
                    <a:gd name="connsiteX27" fmla="*/ 292100 w 850900"/>
                    <a:gd name="connsiteY27" fmla="*/ 101600 h 168275"/>
                    <a:gd name="connsiteX28" fmla="*/ 311150 w 850900"/>
                    <a:gd name="connsiteY28" fmla="*/ 88900 h 168275"/>
                    <a:gd name="connsiteX29" fmla="*/ 327025 w 850900"/>
                    <a:gd name="connsiteY29" fmla="*/ 76200 h 168275"/>
                    <a:gd name="connsiteX30" fmla="*/ 355600 w 850900"/>
                    <a:gd name="connsiteY30" fmla="*/ 53975 h 168275"/>
                    <a:gd name="connsiteX31" fmla="*/ 365125 w 850900"/>
                    <a:gd name="connsiteY31" fmla="*/ 34925 h 168275"/>
                    <a:gd name="connsiteX32" fmla="*/ 368300 w 850900"/>
                    <a:gd name="connsiteY32" fmla="*/ 25400 h 168275"/>
                    <a:gd name="connsiteX33" fmla="*/ 377825 w 850900"/>
                    <a:gd name="connsiteY33" fmla="*/ 22225 h 168275"/>
                    <a:gd name="connsiteX34" fmla="*/ 393700 w 850900"/>
                    <a:gd name="connsiteY34" fmla="*/ 50800 h 168275"/>
                    <a:gd name="connsiteX35" fmla="*/ 406400 w 850900"/>
                    <a:gd name="connsiteY35" fmla="*/ 69850 h 168275"/>
                    <a:gd name="connsiteX36" fmla="*/ 412750 w 850900"/>
                    <a:gd name="connsiteY36" fmla="*/ 79375 h 168275"/>
                    <a:gd name="connsiteX37" fmla="*/ 422275 w 850900"/>
                    <a:gd name="connsiteY37" fmla="*/ 85725 h 168275"/>
                    <a:gd name="connsiteX38" fmla="*/ 434975 w 850900"/>
                    <a:gd name="connsiteY38" fmla="*/ 101600 h 168275"/>
                    <a:gd name="connsiteX39" fmla="*/ 438150 w 850900"/>
                    <a:gd name="connsiteY39" fmla="*/ 111125 h 168275"/>
                    <a:gd name="connsiteX40" fmla="*/ 444500 w 850900"/>
                    <a:gd name="connsiteY40" fmla="*/ 120650 h 168275"/>
                    <a:gd name="connsiteX41" fmla="*/ 447675 w 850900"/>
                    <a:gd name="connsiteY41" fmla="*/ 130175 h 168275"/>
                    <a:gd name="connsiteX42" fmla="*/ 457200 w 850900"/>
                    <a:gd name="connsiteY42" fmla="*/ 136525 h 168275"/>
                    <a:gd name="connsiteX43" fmla="*/ 463550 w 850900"/>
                    <a:gd name="connsiteY43" fmla="*/ 146050 h 168275"/>
                    <a:gd name="connsiteX44" fmla="*/ 479425 w 850900"/>
                    <a:gd name="connsiteY44" fmla="*/ 161925 h 168275"/>
                    <a:gd name="connsiteX45" fmla="*/ 498475 w 850900"/>
                    <a:gd name="connsiteY45" fmla="*/ 158750 h 168275"/>
                    <a:gd name="connsiteX46" fmla="*/ 514350 w 850900"/>
                    <a:gd name="connsiteY46" fmla="*/ 142875 h 168275"/>
                    <a:gd name="connsiteX47" fmla="*/ 523875 w 850900"/>
                    <a:gd name="connsiteY47" fmla="*/ 133350 h 168275"/>
                    <a:gd name="connsiteX48" fmla="*/ 536575 w 850900"/>
                    <a:gd name="connsiteY48" fmla="*/ 117475 h 168275"/>
                    <a:gd name="connsiteX49" fmla="*/ 546100 w 850900"/>
                    <a:gd name="connsiteY49" fmla="*/ 98425 h 168275"/>
                    <a:gd name="connsiteX50" fmla="*/ 565150 w 850900"/>
                    <a:gd name="connsiteY50" fmla="*/ 85725 h 168275"/>
                    <a:gd name="connsiteX51" fmla="*/ 584200 w 850900"/>
                    <a:gd name="connsiteY51" fmla="*/ 69850 h 168275"/>
                    <a:gd name="connsiteX52" fmla="*/ 600075 w 850900"/>
                    <a:gd name="connsiteY52" fmla="*/ 53975 h 168275"/>
                    <a:gd name="connsiteX53" fmla="*/ 615950 w 850900"/>
                    <a:gd name="connsiteY53" fmla="*/ 41275 h 168275"/>
                    <a:gd name="connsiteX54" fmla="*/ 622300 w 850900"/>
                    <a:gd name="connsiteY54" fmla="*/ 31750 h 168275"/>
                    <a:gd name="connsiteX55" fmla="*/ 625475 w 850900"/>
                    <a:gd name="connsiteY55" fmla="*/ 22225 h 168275"/>
                    <a:gd name="connsiteX56" fmla="*/ 631825 w 850900"/>
                    <a:gd name="connsiteY56" fmla="*/ 41275 h 168275"/>
                    <a:gd name="connsiteX57" fmla="*/ 647700 w 850900"/>
                    <a:gd name="connsiteY57" fmla="*/ 60325 h 168275"/>
                    <a:gd name="connsiteX58" fmla="*/ 669925 w 850900"/>
                    <a:gd name="connsiteY58" fmla="*/ 88900 h 168275"/>
                    <a:gd name="connsiteX59" fmla="*/ 682625 w 850900"/>
                    <a:gd name="connsiteY59" fmla="*/ 107950 h 168275"/>
                    <a:gd name="connsiteX60" fmla="*/ 698500 w 850900"/>
                    <a:gd name="connsiteY60" fmla="*/ 123825 h 168275"/>
                    <a:gd name="connsiteX61" fmla="*/ 714375 w 850900"/>
                    <a:gd name="connsiteY61" fmla="*/ 142875 h 168275"/>
                    <a:gd name="connsiteX62" fmla="*/ 723900 w 850900"/>
                    <a:gd name="connsiteY62" fmla="*/ 149225 h 168275"/>
                    <a:gd name="connsiteX63" fmla="*/ 739775 w 850900"/>
                    <a:gd name="connsiteY63" fmla="*/ 165100 h 168275"/>
                    <a:gd name="connsiteX64" fmla="*/ 746125 w 850900"/>
                    <a:gd name="connsiteY64" fmla="*/ 146050 h 168275"/>
                    <a:gd name="connsiteX65" fmla="*/ 749300 w 850900"/>
                    <a:gd name="connsiteY65" fmla="*/ 136525 h 168275"/>
                    <a:gd name="connsiteX66" fmla="*/ 752475 w 850900"/>
                    <a:gd name="connsiteY66" fmla="*/ 127000 h 168275"/>
                    <a:gd name="connsiteX67" fmla="*/ 771525 w 850900"/>
                    <a:gd name="connsiteY67" fmla="*/ 114300 h 168275"/>
                    <a:gd name="connsiteX68" fmla="*/ 784225 w 850900"/>
                    <a:gd name="connsiteY68" fmla="*/ 101600 h 168275"/>
                    <a:gd name="connsiteX69" fmla="*/ 796925 w 850900"/>
                    <a:gd name="connsiteY69" fmla="*/ 82550 h 168275"/>
                    <a:gd name="connsiteX70" fmla="*/ 806450 w 850900"/>
                    <a:gd name="connsiteY70" fmla="*/ 73025 h 168275"/>
                    <a:gd name="connsiteX71" fmla="*/ 819150 w 850900"/>
                    <a:gd name="connsiteY71" fmla="*/ 53975 h 168275"/>
                    <a:gd name="connsiteX72" fmla="*/ 822325 w 850900"/>
                    <a:gd name="connsiteY72" fmla="*/ 44450 h 168275"/>
                    <a:gd name="connsiteX73" fmla="*/ 835025 w 850900"/>
                    <a:gd name="connsiteY73" fmla="*/ 25400 h 168275"/>
                    <a:gd name="connsiteX74" fmla="*/ 850900 w 850900"/>
                    <a:gd name="connsiteY74" fmla="*/ 15875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0900" h="168275">
                      <a:moveTo>
                        <a:pt x="0" y="161925"/>
                      </a:moveTo>
                      <a:cubicBezTo>
                        <a:pt x="3175" y="156633"/>
                        <a:pt x="5161" y="150414"/>
                        <a:pt x="9525" y="146050"/>
                      </a:cubicBezTo>
                      <a:cubicBezTo>
                        <a:pt x="11892" y="143683"/>
                        <a:pt x="16437" y="144966"/>
                        <a:pt x="19050" y="142875"/>
                      </a:cubicBezTo>
                      <a:cubicBezTo>
                        <a:pt x="22030" y="140491"/>
                        <a:pt x="22865" y="136202"/>
                        <a:pt x="25400" y="133350"/>
                      </a:cubicBezTo>
                      <a:cubicBezTo>
                        <a:pt x="31366" y="126638"/>
                        <a:pt x="38100" y="120650"/>
                        <a:pt x="44450" y="114300"/>
                      </a:cubicBezTo>
                      <a:cubicBezTo>
                        <a:pt x="56673" y="102077"/>
                        <a:pt x="50239" y="107266"/>
                        <a:pt x="63500" y="98425"/>
                      </a:cubicBezTo>
                      <a:cubicBezTo>
                        <a:pt x="71480" y="74484"/>
                        <a:pt x="59787" y="103066"/>
                        <a:pt x="76200" y="82550"/>
                      </a:cubicBezTo>
                      <a:cubicBezTo>
                        <a:pt x="78291" y="79937"/>
                        <a:pt x="77878" y="76018"/>
                        <a:pt x="79375" y="73025"/>
                      </a:cubicBezTo>
                      <a:cubicBezTo>
                        <a:pt x="84667" y="62442"/>
                        <a:pt x="85725" y="63500"/>
                        <a:pt x="95250" y="57150"/>
                      </a:cubicBezTo>
                      <a:cubicBezTo>
                        <a:pt x="103717" y="31750"/>
                        <a:pt x="91017" y="61383"/>
                        <a:pt x="107950" y="44450"/>
                      </a:cubicBezTo>
                      <a:cubicBezTo>
                        <a:pt x="110317" y="42083"/>
                        <a:pt x="109628" y="37918"/>
                        <a:pt x="111125" y="34925"/>
                      </a:cubicBezTo>
                      <a:cubicBezTo>
                        <a:pt x="112832" y="31512"/>
                        <a:pt x="115768" y="28813"/>
                        <a:pt x="117475" y="25400"/>
                      </a:cubicBezTo>
                      <a:cubicBezTo>
                        <a:pt x="122640" y="15071"/>
                        <a:pt x="117901" y="15449"/>
                        <a:pt x="127000" y="6350"/>
                      </a:cubicBezTo>
                      <a:cubicBezTo>
                        <a:pt x="129698" y="3652"/>
                        <a:pt x="133350" y="2117"/>
                        <a:pt x="136525" y="0"/>
                      </a:cubicBezTo>
                      <a:lnTo>
                        <a:pt x="149225" y="38100"/>
                      </a:lnTo>
                      <a:cubicBezTo>
                        <a:pt x="150283" y="41275"/>
                        <a:pt x="150544" y="44840"/>
                        <a:pt x="152400" y="47625"/>
                      </a:cubicBezTo>
                      <a:cubicBezTo>
                        <a:pt x="156633" y="53975"/>
                        <a:pt x="158750" y="62442"/>
                        <a:pt x="165100" y="66675"/>
                      </a:cubicBezTo>
                      <a:lnTo>
                        <a:pt x="174625" y="73025"/>
                      </a:lnTo>
                      <a:cubicBezTo>
                        <a:pt x="181775" y="94475"/>
                        <a:pt x="171859" y="71225"/>
                        <a:pt x="187325" y="88900"/>
                      </a:cubicBezTo>
                      <a:cubicBezTo>
                        <a:pt x="208303" y="112875"/>
                        <a:pt x="189969" y="104598"/>
                        <a:pt x="209550" y="111125"/>
                      </a:cubicBezTo>
                      <a:cubicBezTo>
                        <a:pt x="226483" y="136525"/>
                        <a:pt x="204258" y="105833"/>
                        <a:pt x="225425" y="127000"/>
                      </a:cubicBezTo>
                      <a:cubicBezTo>
                        <a:pt x="246592" y="148167"/>
                        <a:pt x="215900" y="125942"/>
                        <a:pt x="241300" y="142875"/>
                      </a:cubicBezTo>
                      <a:cubicBezTo>
                        <a:pt x="249280" y="166816"/>
                        <a:pt x="237587" y="138234"/>
                        <a:pt x="254000" y="158750"/>
                      </a:cubicBezTo>
                      <a:cubicBezTo>
                        <a:pt x="256091" y="161363"/>
                        <a:pt x="256117" y="165100"/>
                        <a:pt x="257175" y="168275"/>
                      </a:cubicBezTo>
                      <a:cubicBezTo>
                        <a:pt x="259292" y="161925"/>
                        <a:pt x="261902" y="155719"/>
                        <a:pt x="263525" y="149225"/>
                      </a:cubicBezTo>
                      <a:cubicBezTo>
                        <a:pt x="266153" y="138712"/>
                        <a:pt x="268137" y="125563"/>
                        <a:pt x="276225" y="117475"/>
                      </a:cubicBezTo>
                      <a:cubicBezTo>
                        <a:pt x="278923" y="114777"/>
                        <a:pt x="282575" y="113242"/>
                        <a:pt x="285750" y="111125"/>
                      </a:cubicBezTo>
                      <a:cubicBezTo>
                        <a:pt x="287867" y="107950"/>
                        <a:pt x="289228" y="104113"/>
                        <a:pt x="292100" y="101600"/>
                      </a:cubicBezTo>
                      <a:cubicBezTo>
                        <a:pt x="297843" y="96574"/>
                        <a:pt x="311150" y="88900"/>
                        <a:pt x="311150" y="88900"/>
                      </a:cubicBezTo>
                      <a:cubicBezTo>
                        <a:pt x="322883" y="71301"/>
                        <a:pt x="310787" y="85221"/>
                        <a:pt x="327025" y="76200"/>
                      </a:cubicBezTo>
                      <a:cubicBezTo>
                        <a:pt x="344115" y="66706"/>
                        <a:pt x="344030" y="65545"/>
                        <a:pt x="355600" y="53975"/>
                      </a:cubicBezTo>
                      <a:cubicBezTo>
                        <a:pt x="363580" y="30034"/>
                        <a:pt x="352815" y="59544"/>
                        <a:pt x="365125" y="34925"/>
                      </a:cubicBezTo>
                      <a:cubicBezTo>
                        <a:pt x="366622" y="31932"/>
                        <a:pt x="365933" y="27767"/>
                        <a:pt x="368300" y="25400"/>
                      </a:cubicBezTo>
                      <a:cubicBezTo>
                        <a:pt x="370667" y="23033"/>
                        <a:pt x="374650" y="23283"/>
                        <a:pt x="377825" y="22225"/>
                      </a:cubicBezTo>
                      <a:cubicBezTo>
                        <a:pt x="383413" y="38990"/>
                        <a:pt x="379144" y="28965"/>
                        <a:pt x="393700" y="50800"/>
                      </a:cubicBezTo>
                      <a:lnTo>
                        <a:pt x="406400" y="69850"/>
                      </a:lnTo>
                      <a:cubicBezTo>
                        <a:pt x="408517" y="73025"/>
                        <a:pt x="409575" y="77258"/>
                        <a:pt x="412750" y="79375"/>
                      </a:cubicBezTo>
                      <a:lnTo>
                        <a:pt x="422275" y="85725"/>
                      </a:lnTo>
                      <a:cubicBezTo>
                        <a:pt x="430255" y="109666"/>
                        <a:pt x="418562" y="81084"/>
                        <a:pt x="434975" y="101600"/>
                      </a:cubicBezTo>
                      <a:cubicBezTo>
                        <a:pt x="437066" y="104213"/>
                        <a:pt x="436653" y="108132"/>
                        <a:pt x="438150" y="111125"/>
                      </a:cubicBezTo>
                      <a:cubicBezTo>
                        <a:pt x="439857" y="114538"/>
                        <a:pt x="442793" y="117237"/>
                        <a:pt x="444500" y="120650"/>
                      </a:cubicBezTo>
                      <a:cubicBezTo>
                        <a:pt x="445997" y="123643"/>
                        <a:pt x="445584" y="127562"/>
                        <a:pt x="447675" y="130175"/>
                      </a:cubicBezTo>
                      <a:cubicBezTo>
                        <a:pt x="450059" y="133155"/>
                        <a:pt x="454025" y="134408"/>
                        <a:pt x="457200" y="136525"/>
                      </a:cubicBezTo>
                      <a:cubicBezTo>
                        <a:pt x="459317" y="139700"/>
                        <a:pt x="460852" y="143352"/>
                        <a:pt x="463550" y="146050"/>
                      </a:cubicBezTo>
                      <a:cubicBezTo>
                        <a:pt x="484717" y="167217"/>
                        <a:pt x="462492" y="136525"/>
                        <a:pt x="479425" y="161925"/>
                      </a:cubicBezTo>
                      <a:cubicBezTo>
                        <a:pt x="485775" y="160867"/>
                        <a:pt x="492368" y="160786"/>
                        <a:pt x="498475" y="158750"/>
                      </a:cubicBezTo>
                      <a:cubicBezTo>
                        <a:pt x="509221" y="155168"/>
                        <a:pt x="507837" y="150690"/>
                        <a:pt x="514350" y="142875"/>
                      </a:cubicBezTo>
                      <a:cubicBezTo>
                        <a:pt x="517225" y="139426"/>
                        <a:pt x="520700" y="136525"/>
                        <a:pt x="523875" y="133350"/>
                      </a:cubicBezTo>
                      <a:cubicBezTo>
                        <a:pt x="531855" y="109409"/>
                        <a:pt x="520162" y="137991"/>
                        <a:pt x="536575" y="117475"/>
                      </a:cubicBezTo>
                      <a:cubicBezTo>
                        <a:pt x="549409" y="101433"/>
                        <a:pt x="528257" y="114038"/>
                        <a:pt x="546100" y="98425"/>
                      </a:cubicBezTo>
                      <a:cubicBezTo>
                        <a:pt x="551843" y="93399"/>
                        <a:pt x="559754" y="91121"/>
                        <a:pt x="565150" y="85725"/>
                      </a:cubicBezTo>
                      <a:cubicBezTo>
                        <a:pt x="577373" y="73502"/>
                        <a:pt x="570939" y="78691"/>
                        <a:pt x="584200" y="69850"/>
                      </a:cubicBezTo>
                      <a:cubicBezTo>
                        <a:pt x="601133" y="44450"/>
                        <a:pt x="578908" y="75142"/>
                        <a:pt x="600075" y="53975"/>
                      </a:cubicBezTo>
                      <a:cubicBezTo>
                        <a:pt x="614436" y="39614"/>
                        <a:pt x="597407" y="47456"/>
                        <a:pt x="615950" y="41275"/>
                      </a:cubicBezTo>
                      <a:cubicBezTo>
                        <a:pt x="618067" y="38100"/>
                        <a:pt x="620593" y="35163"/>
                        <a:pt x="622300" y="31750"/>
                      </a:cubicBezTo>
                      <a:cubicBezTo>
                        <a:pt x="623797" y="28757"/>
                        <a:pt x="623108" y="19858"/>
                        <a:pt x="625475" y="22225"/>
                      </a:cubicBezTo>
                      <a:cubicBezTo>
                        <a:pt x="630208" y="26958"/>
                        <a:pt x="628112" y="35706"/>
                        <a:pt x="631825" y="41275"/>
                      </a:cubicBezTo>
                      <a:cubicBezTo>
                        <a:pt x="654516" y="75312"/>
                        <a:pt x="619179" y="23655"/>
                        <a:pt x="647700" y="60325"/>
                      </a:cubicBezTo>
                      <a:cubicBezTo>
                        <a:pt x="674284" y="94504"/>
                        <a:pt x="648300" y="67275"/>
                        <a:pt x="669925" y="88900"/>
                      </a:cubicBezTo>
                      <a:cubicBezTo>
                        <a:pt x="675505" y="105639"/>
                        <a:pt x="669412" y="92095"/>
                        <a:pt x="682625" y="107950"/>
                      </a:cubicBezTo>
                      <a:cubicBezTo>
                        <a:pt x="695854" y="123825"/>
                        <a:pt x="681038" y="112183"/>
                        <a:pt x="698500" y="123825"/>
                      </a:cubicBezTo>
                      <a:cubicBezTo>
                        <a:pt x="704744" y="133191"/>
                        <a:pt x="705208" y="135235"/>
                        <a:pt x="714375" y="142875"/>
                      </a:cubicBezTo>
                      <a:cubicBezTo>
                        <a:pt x="717306" y="145318"/>
                        <a:pt x="720725" y="147108"/>
                        <a:pt x="723900" y="149225"/>
                      </a:cubicBezTo>
                      <a:cubicBezTo>
                        <a:pt x="724268" y="149777"/>
                        <a:pt x="735174" y="168781"/>
                        <a:pt x="739775" y="165100"/>
                      </a:cubicBezTo>
                      <a:cubicBezTo>
                        <a:pt x="745002" y="160919"/>
                        <a:pt x="744008" y="152400"/>
                        <a:pt x="746125" y="146050"/>
                      </a:cubicBezTo>
                      <a:lnTo>
                        <a:pt x="749300" y="136525"/>
                      </a:lnTo>
                      <a:cubicBezTo>
                        <a:pt x="750358" y="133350"/>
                        <a:pt x="749690" y="128856"/>
                        <a:pt x="752475" y="127000"/>
                      </a:cubicBezTo>
                      <a:lnTo>
                        <a:pt x="771525" y="114300"/>
                      </a:lnTo>
                      <a:cubicBezTo>
                        <a:pt x="779992" y="88900"/>
                        <a:pt x="767292" y="118533"/>
                        <a:pt x="784225" y="101600"/>
                      </a:cubicBezTo>
                      <a:cubicBezTo>
                        <a:pt x="789621" y="96204"/>
                        <a:pt x="791529" y="87946"/>
                        <a:pt x="796925" y="82550"/>
                      </a:cubicBezTo>
                      <a:cubicBezTo>
                        <a:pt x="800100" y="79375"/>
                        <a:pt x="803693" y="76569"/>
                        <a:pt x="806450" y="73025"/>
                      </a:cubicBezTo>
                      <a:cubicBezTo>
                        <a:pt x="811135" y="67001"/>
                        <a:pt x="816737" y="61215"/>
                        <a:pt x="819150" y="53975"/>
                      </a:cubicBezTo>
                      <a:cubicBezTo>
                        <a:pt x="820208" y="50800"/>
                        <a:pt x="820700" y="47376"/>
                        <a:pt x="822325" y="44450"/>
                      </a:cubicBezTo>
                      <a:cubicBezTo>
                        <a:pt x="826031" y="37779"/>
                        <a:pt x="827785" y="27813"/>
                        <a:pt x="835025" y="25400"/>
                      </a:cubicBezTo>
                      <a:cubicBezTo>
                        <a:pt x="847390" y="21278"/>
                        <a:pt x="842183" y="24592"/>
                        <a:pt x="850900" y="1587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nvGrpSpPr>
              <p:cNvPr id="171" name="Group 170"/>
              <p:cNvGrpSpPr/>
              <p:nvPr/>
            </p:nvGrpSpPr>
            <p:grpSpPr>
              <a:xfrm>
                <a:off x="5882049" y="3853711"/>
                <a:ext cx="1083499" cy="561787"/>
                <a:chOff x="4805953" y="3329126"/>
                <a:chExt cx="1720646" cy="892143"/>
              </a:xfrm>
            </p:grpSpPr>
            <p:cxnSp>
              <p:nvCxnSpPr>
                <p:cNvPr id="159" name="Straight Connector 158"/>
                <p:cNvCxnSpPr>
                  <a:stCxn id="208" idx="3"/>
                </p:cNvCxnSpPr>
                <p:nvPr/>
              </p:nvCxnSpPr>
              <p:spPr>
                <a:xfrm flipH="1" flipV="1">
                  <a:off x="4840271" y="3610161"/>
                  <a:ext cx="1316790" cy="611108"/>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208" idx="0"/>
                </p:cNvCxnSpPr>
                <p:nvPr/>
              </p:nvCxnSpPr>
              <p:spPr>
                <a:xfrm flipH="1">
                  <a:off x="4840272" y="3329126"/>
                  <a:ext cx="1686327" cy="271845"/>
                </a:xfrm>
                <a:prstGeom prst="line">
                  <a:avLst/>
                </a:prstGeom>
                <a:ln>
                  <a:solidFill>
                    <a:schemeClr val="accent6">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4805953" y="3588600"/>
                  <a:ext cx="41615" cy="416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grpSp>
    </p:spTree>
    <p:extLst>
      <p:ext uri="{BB962C8B-B14F-4D97-AF65-F5344CB8AC3E}">
        <p14:creationId xmlns:p14="http://schemas.microsoft.com/office/powerpoint/2010/main" val="25856747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 </a:t>
            </a:r>
            <a:r>
              <a:rPr lang="en-US" dirty="0" smtClean="0">
                <a:solidFill>
                  <a:schemeClr val="accent6">
                    <a:lumMod val="75000"/>
                  </a:schemeClr>
                </a:solidFill>
              </a:rPr>
              <a:t>Standard Model </a:t>
            </a:r>
            <a:endParaRPr lang="sv-SE" dirty="0">
              <a:solidFill>
                <a:schemeClr val="accent6">
                  <a:lumMod val="75000"/>
                </a:schemeClr>
              </a:solidFill>
            </a:endParaRPr>
          </a:p>
        </p:txBody>
      </p:sp>
      <p:sp>
        <p:nvSpPr>
          <p:cNvPr id="3" name="Content Placeholder 2"/>
          <p:cNvSpPr>
            <a:spLocks noGrp="1"/>
          </p:cNvSpPr>
          <p:nvPr>
            <p:ph idx="1"/>
          </p:nvPr>
        </p:nvSpPr>
        <p:spPr/>
        <p:txBody>
          <a:bodyPr>
            <a:normAutofit lnSpcReduction="10000"/>
          </a:bodyPr>
          <a:lstStyle/>
          <a:p>
            <a:r>
              <a:rPr lang="en-US" b="1" dirty="0" smtClean="0"/>
              <a:t>Standard </a:t>
            </a:r>
            <a:r>
              <a:rPr lang="en-US" dirty="0" smtClean="0"/>
              <a:t>material</a:t>
            </a:r>
          </a:p>
          <a:p>
            <a:pPr lvl="1"/>
            <a:r>
              <a:rPr lang="en-US" b="1" dirty="0" smtClean="0"/>
              <a:t>80% of appearance types</a:t>
            </a:r>
          </a:p>
          <a:p>
            <a:pPr lvl="1"/>
            <a:r>
              <a:rPr lang="en-US" b="1" dirty="0" smtClean="0"/>
              <a:t>Model</a:t>
            </a:r>
          </a:p>
          <a:p>
            <a:pPr lvl="2"/>
            <a:r>
              <a:rPr lang="en-US" b="1" dirty="0">
                <a:solidFill>
                  <a:schemeClr val="accent6">
                    <a:lumMod val="75000"/>
                  </a:schemeClr>
                </a:solidFill>
              </a:rPr>
              <a:t>Specular</a:t>
            </a:r>
            <a:r>
              <a:rPr lang="en-US" dirty="0"/>
              <a:t>: </a:t>
            </a:r>
            <a:r>
              <a:rPr lang="en-US" dirty="0" err="1"/>
              <a:t>Microfacet</a:t>
            </a:r>
            <a:r>
              <a:rPr lang="en-US" dirty="0"/>
              <a:t> model with GGX NDF</a:t>
            </a:r>
          </a:p>
          <a:p>
            <a:pPr lvl="2"/>
            <a:r>
              <a:rPr lang="en-US" b="1" dirty="0" smtClean="0">
                <a:solidFill>
                  <a:schemeClr val="accent6">
                    <a:lumMod val="75000"/>
                  </a:schemeClr>
                </a:solidFill>
              </a:rPr>
              <a:t>Diffuse</a:t>
            </a:r>
            <a:r>
              <a:rPr lang="en-US" dirty="0"/>
              <a:t>: Disney’s </a:t>
            </a:r>
            <a:r>
              <a:rPr lang="en-US" dirty="0" smtClean="0"/>
              <a:t>model</a:t>
            </a:r>
          </a:p>
          <a:p>
            <a:endParaRPr lang="en-US" dirty="0"/>
          </a:p>
          <a:p>
            <a:r>
              <a:rPr lang="en-US" b="1" dirty="0" smtClean="0"/>
              <a:t>Other</a:t>
            </a:r>
            <a:r>
              <a:rPr lang="en-US" dirty="0" smtClean="0"/>
              <a:t> material types</a:t>
            </a:r>
          </a:p>
          <a:p>
            <a:pPr lvl="1"/>
            <a:r>
              <a:rPr lang="en-US" dirty="0" smtClean="0"/>
              <a:t>Subsurface material</a:t>
            </a:r>
          </a:p>
          <a:p>
            <a:pPr lvl="1"/>
            <a:r>
              <a:rPr lang="en-US" dirty="0" smtClean="0"/>
              <a:t>Single layer coated material</a:t>
            </a:r>
            <a:endParaRPr lang="sv-SE" dirty="0"/>
          </a:p>
          <a:p>
            <a:endParaRPr lang="sv-SE" b="1" dirty="0">
              <a:solidFill>
                <a:schemeClr val="accent6">
                  <a:lumMod val="75000"/>
                </a:schemeClr>
              </a:solidFill>
            </a:endParaRPr>
          </a:p>
        </p:txBody>
      </p:sp>
      <p:pic>
        <p:nvPicPr>
          <p:cNvPr id="49" name="Picture 4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235" r="50091"/>
          <a:stretch/>
        </p:blipFill>
        <p:spPr bwMode="auto">
          <a:xfrm>
            <a:off x="7228144" y="2568670"/>
            <a:ext cx="1915856" cy="258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5310" r="50046"/>
          <a:stretch/>
        </p:blipFill>
        <p:spPr bwMode="auto">
          <a:xfrm>
            <a:off x="7229475" y="-14960"/>
            <a:ext cx="1914526" cy="25895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3" name="Rectangle 52"/>
          <p:cNvSpPr/>
          <p:nvPr/>
        </p:nvSpPr>
        <p:spPr>
          <a:xfrm rot="16200000">
            <a:off x="6322817" y="1699967"/>
            <a:ext cx="1399742" cy="400110"/>
          </a:xfrm>
          <a:prstGeom prst="rect">
            <a:avLst/>
          </a:prstGeom>
        </p:spPr>
        <p:txBody>
          <a:bodyPr wrap="none">
            <a:spAutoFit/>
          </a:bodyPr>
          <a:lstStyle/>
          <a:p>
            <a:r>
              <a:rPr lang="en-GB" sz="2000" b="1" dirty="0">
                <a:solidFill>
                  <a:schemeClr val="accent6">
                    <a:lumMod val="75000"/>
                  </a:schemeClr>
                </a:solidFill>
              </a:rPr>
              <a:t>Dielectric</a:t>
            </a:r>
            <a:endParaRPr lang="sv-SE" sz="2000" b="1" dirty="0">
              <a:solidFill>
                <a:schemeClr val="accent6">
                  <a:lumMod val="75000"/>
                </a:schemeClr>
              </a:solidFill>
            </a:endParaRPr>
          </a:p>
        </p:txBody>
      </p:sp>
      <p:sp>
        <p:nvSpPr>
          <p:cNvPr id="55" name="Rectangle 54"/>
          <p:cNvSpPr/>
          <p:nvPr/>
        </p:nvSpPr>
        <p:spPr>
          <a:xfrm rot="16200000">
            <a:off x="6272642" y="4200062"/>
            <a:ext cx="1513556" cy="400110"/>
          </a:xfrm>
          <a:prstGeom prst="rect">
            <a:avLst/>
          </a:prstGeom>
        </p:spPr>
        <p:txBody>
          <a:bodyPr wrap="none">
            <a:spAutoFit/>
          </a:bodyPr>
          <a:lstStyle/>
          <a:p>
            <a:r>
              <a:rPr lang="en-GB" sz="2000" b="1" dirty="0">
                <a:solidFill>
                  <a:schemeClr val="accent6">
                    <a:lumMod val="75000"/>
                  </a:schemeClr>
                </a:solidFill>
              </a:rPr>
              <a:t>Conductor</a:t>
            </a:r>
            <a:endParaRPr lang="sv-SE" sz="2000" b="1" dirty="0">
              <a:solidFill>
                <a:schemeClr val="accent6">
                  <a:lumMod val="75000"/>
                </a:schemeClr>
              </a:solidFill>
            </a:endParaRPr>
          </a:p>
        </p:txBody>
      </p:sp>
    </p:spTree>
    <p:extLst>
      <p:ext uri="{BB962C8B-B14F-4D97-AF65-F5344CB8AC3E}">
        <p14:creationId xmlns:p14="http://schemas.microsoft.com/office/powerpoint/2010/main" val="28290803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Material </a:t>
            </a:r>
            <a:r>
              <a:rPr lang="en-US" dirty="0" smtClean="0"/>
              <a:t>– </a:t>
            </a:r>
            <a:r>
              <a:rPr lang="en-US" dirty="0" smtClean="0">
                <a:solidFill>
                  <a:schemeClr val="accent6">
                    <a:lumMod val="75000"/>
                  </a:schemeClr>
                </a:solidFill>
              </a:rPr>
              <a:t>Specular </a:t>
            </a:r>
            <a:endParaRPr lang="sv-SE" dirty="0"/>
          </a:p>
        </p:txBody>
      </p:sp>
      <p:sp>
        <p:nvSpPr>
          <p:cNvPr id="11" name="Rectangle 10"/>
          <p:cNvSpPr/>
          <p:nvPr/>
        </p:nvSpPr>
        <p:spPr>
          <a:xfrm>
            <a:off x="4355306" y="2943465"/>
            <a:ext cx="1396536" cy="523220"/>
          </a:xfrm>
          <a:prstGeom prst="rect">
            <a:avLst/>
          </a:prstGeom>
        </p:spPr>
        <p:txBody>
          <a:bodyPr wrap="none">
            <a:spAutoFit/>
          </a:bodyPr>
          <a:lstStyle/>
          <a:p>
            <a:r>
              <a:rPr lang="en-US" sz="2800" b="1" dirty="0" smtClean="0">
                <a:solidFill>
                  <a:schemeClr val="bg1"/>
                </a:solidFill>
              </a:rPr>
              <a:t>4 (</a:t>
            </a:r>
            <a:r>
              <a:rPr lang="en-US" sz="2800" b="1" dirty="0" err="1" smtClean="0">
                <a:solidFill>
                  <a:schemeClr val="bg1"/>
                </a:solidFill>
              </a:rPr>
              <a:t>n.v</a:t>
            </a:r>
            <a:r>
              <a:rPr lang="en-US" sz="2800" b="1" dirty="0" smtClean="0">
                <a:solidFill>
                  <a:schemeClr val="bg1"/>
                </a:solidFill>
              </a:rPr>
              <a:t>)</a:t>
            </a:r>
            <a:endParaRPr lang="sv-SE" sz="2800" dirty="0">
              <a:solidFill>
                <a:schemeClr val="bg1"/>
              </a:solidFill>
            </a:endParaRPr>
          </a:p>
        </p:txBody>
      </p:sp>
      <p:sp>
        <p:nvSpPr>
          <p:cNvPr id="8" name="Rectangle 7"/>
          <p:cNvSpPr/>
          <p:nvPr/>
        </p:nvSpPr>
        <p:spPr>
          <a:xfrm>
            <a:off x="2843842" y="2249765"/>
            <a:ext cx="1960793" cy="523220"/>
          </a:xfrm>
          <a:prstGeom prst="rect">
            <a:avLst/>
          </a:prstGeom>
        </p:spPr>
        <p:txBody>
          <a:bodyPr wrap="none">
            <a:spAutoFit/>
          </a:bodyPr>
          <a:lstStyle/>
          <a:p>
            <a:r>
              <a:rPr lang="en-US" sz="2800" b="1" dirty="0" smtClean="0">
                <a:solidFill>
                  <a:schemeClr val="bg1"/>
                </a:solidFill>
              </a:rPr>
              <a:t>F(v, h, f0)</a:t>
            </a:r>
            <a:endParaRPr lang="sv-SE" sz="2800" dirty="0">
              <a:solidFill>
                <a:schemeClr val="bg1"/>
              </a:solidFill>
            </a:endParaRPr>
          </a:p>
        </p:txBody>
      </p:sp>
      <p:sp>
        <p:nvSpPr>
          <p:cNvPr id="9" name="Rectangle 8"/>
          <p:cNvSpPr/>
          <p:nvPr/>
        </p:nvSpPr>
        <p:spPr>
          <a:xfrm>
            <a:off x="4776225" y="2249765"/>
            <a:ext cx="1867819" cy="523220"/>
          </a:xfrm>
          <a:prstGeom prst="rect">
            <a:avLst/>
          </a:prstGeom>
        </p:spPr>
        <p:txBody>
          <a:bodyPr wrap="none">
            <a:spAutoFit/>
          </a:bodyPr>
          <a:lstStyle/>
          <a:p>
            <a:r>
              <a:rPr lang="en-US" sz="2800" b="1" dirty="0" smtClean="0">
                <a:solidFill>
                  <a:schemeClr val="bg1"/>
                </a:solidFill>
              </a:rPr>
              <a:t>G(v, l, h )</a:t>
            </a:r>
            <a:endParaRPr lang="sv-SE" sz="2800" dirty="0">
              <a:solidFill>
                <a:schemeClr val="bg1"/>
              </a:solidFill>
            </a:endParaRPr>
          </a:p>
        </p:txBody>
      </p:sp>
      <p:sp>
        <p:nvSpPr>
          <p:cNvPr id="10" name="Rectangle 9"/>
          <p:cNvSpPr/>
          <p:nvPr/>
        </p:nvSpPr>
        <p:spPr>
          <a:xfrm>
            <a:off x="6638234" y="2249765"/>
            <a:ext cx="1463862" cy="523220"/>
          </a:xfrm>
          <a:prstGeom prst="rect">
            <a:avLst/>
          </a:prstGeom>
        </p:spPr>
        <p:txBody>
          <a:bodyPr wrap="none">
            <a:spAutoFit/>
          </a:bodyPr>
          <a:lstStyle/>
          <a:p>
            <a:r>
              <a:rPr lang="en-US" sz="2800" b="1" dirty="0" smtClean="0">
                <a:solidFill>
                  <a:schemeClr val="bg1"/>
                </a:solidFill>
              </a:rPr>
              <a:t>D(h,</a:t>
            </a:r>
            <a:r>
              <a:rPr lang="en-US" sz="2800" dirty="0">
                <a:solidFill>
                  <a:schemeClr val="bg1"/>
                </a:solidFill>
              </a:rPr>
              <a:t> </a:t>
            </a:r>
            <a:r>
              <a:rPr lang="en-US" sz="2800" b="1" dirty="0" err="1" smtClean="0">
                <a:solidFill>
                  <a:schemeClr val="bg1"/>
                </a:solidFill>
              </a:rPr>
              <a:t>ɑ</a:t>
            </a:r>
            <a:r>
              <a:rPr lang="en-US" sz="2800" b="1" dirty="0" smtClean="0">
                <a:solidFill>
                  <a:schemeClr val="bg1"/>
                </a:solidFill>
              </a:rPr>
              <a:t>)</a:t>
            </a:r>
            <a:endParaRPr lang="sv-SE" sz="2800" dirty="0">
              <a:solidFill>
                <a:schemeClr val="bg1"/>
              </a:solidFill>
            </a:endParaRPr>
          </a:p>
        </p:txBody>
      </p:sp>
      <p:sp>
        <p:nvSpPr>
          <p:cNvPr id="12" name="Rectangle 11"/>
          <p:cNvSpPr/>
          <p:nvPr/>
        </p:nvSpPr>
        <p:spPr>
          <a:xfrm>
            <a:off x="5548406" y="2943465"/>
            <a:ext cx="1067921" cy="523220"/>
          </a:xfrm>
          <a:prstGeom prst="rect">
            <a:avLst/>
          </a:prstGeom>
        </p:spPr>
        <p:txBody>
          <a:bodyPr wrap="none">
            <a:spAutoFit/>
          </a:bodyPr>
          <a:lstStyle/>
          <a:p>
            <a:r>
              <a:rPr lang="en-US" sz="2800" b="1" dirty="0" smtClean="0">
                <a:solidFill>
                  <a:schemeClr val="bg1"/>
                </a:solidFill>
              </a:rPr>
              <a:t> (</a:t>
            </a:r>
            <a:r>
              <a:rPr lang="en-US" sz="2800" b="1" dirty="0" err="1" smtClean="0">
                <a:solidFill>
                  <a:schemeClr val="bg1"/>
                </a:solidFill>
              </a:rPr>
              <a:t>n.l</a:t>
            </a:r>
            <a:r>
              <a:rPr lang="en-US" sz="2800" b="1" dirty="0" smtClean="0">
                <a:solidFill>
                  <a:schemeClr val="bg1"/>
                </a:solidFill>
              </a:rPr>
              <a:t>)</a:t>
            </a:r>
            <a:endParaRPr lang="sv-SE" sz="2800" dirty="0">
              <a:solidFill>
                <a:schemeClr val="bg1"/>
              </a:solidFill>
            </a:endParaRPr>
          </a:p>
        </p:txBody>
      </p:sp>
      <p:cxnSp>
        <p:nvCxnSpPr>
          <p:cNvPr id="14" name="Straight Connector 13"/>
          <p:cNvCxnSpPr/>
          <p:nvPr/>
        </p:nvCxnSpPr>
        <p:spPr>
          <a:xfrm>
            <a:off x="2881942" y="2849185"/>
            <a:ext cx="513810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96502" y="2549475"/>
            <a:ext cx="1778051" cy="523220"/>
          </a:xfrm>
          <a:prstGeom prst="rect">
            <a:avLst/>
          </a:prstGeom>
        </p:spPr>
        <p:txBody>
          <a:bodyPr wrap="none">
            <a:spAutoFit/>
          </a:bodyPr>
          <a:lstStyle/>
          <a:p>
            <a:r>
              <a:rPr lang="en-US" sz="2800" b="1" dirty="0" smtClean="0">
                <a:solidFill>
                  <a:schemeClr val="bg1"/>
                </a:solidFill>
              </a:rPr>
              <a:t>F</a:t>
            </a:r>
            <a:r>
              <a:rPr lang="en-US" sz="2800" b="1" baseline="-25000" dirty="0" smtClean="0">
                <a:solidFill>
                  <a:schemeClr val="bg1"/>
                </a:solidFill>
              </a:rPr>
              <a:t>s</a:t>
            </a:r>
            <a:r>
              <a:rPr lang="en-US" sz="2800" b="1" dirty="0" smtClean="0">
                <a:solidFill>
                  <a:schemeClr val="bg1"/>
                </a:solidFill>
              </a:rPr>
              <a:t>(v, l) =</a:t>
            </a:r>
            <a:endParaRPr lang="sv-SE" sz="2800" dirty="0">
              <a:solidFill>
                <a:schemeClr val="bg1"/>
              </a:solidFill>
            </a:endParaRPr>
          </a:p>
        </p:txBody>
      </p:sp>
      <p:sp>
        <p:nvSpPr>
          <p:cNvPr id="18" name="Rounded Rectangle 17"/>
          <p:cNvSpPr/>
          <p:nvPr/>
        </p:nvSpPr>
        <p:spPr>
          <a:xfrm>
            <a:off x="2853364" y="2259291"/>
            <a:ext cx="1894283" cy="523220"/>
          </a:xfrm>
          <a:prstGeom prst="roundRect">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Rounded Rectangle 18"/>
          <p:cNvSpPr/>
          <p:nvPr/>
        </p:nvSpPr>
        <p:spPr>
          <a:xfrm>
            <a:off x="4833211" y="2264053"/>
            <a:ext cx="1738514" cy="523220"/>
          </a:xfrm>
          <a:prstGeom prst="roundRect">
            <a:avLst/>
          </a:prstGeom>
          <a:no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92D050"/>
              </a:solidFill>
            </a:endParaRPr>
          </a:p>
        </p:txBody>
      </p:sp>
      <p:sp>
        <p:nvSpPr>
          <p:cNvPr id="20" name="Rounded Rectangle 19"/>
          <p:cNvSpPr/>
          <p:nvPr/>
        </p:nvSpPr>
        <p:spPr>
          <a:xfrm>
            <a:off x="6644902" y="2259291"/>
            <a:ext cx="1485769" cy="52322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2767800" y="1845293"/>
            <a:ext cx="1181734" cy="430887"/>
          </a:xfrm>
          <a:prstGeom prst="rect">
            <a:avLst/>
          </a:prstGeom>
        </p:spPr>
        <p:txBody>
          <a:bodyPr wrap="none">
            <a:spAutoFit/>
          </a:bodyPr>
          <a:lstStyle/>
          <a:p>
            <a:r>
              <a:rPr lang="en-GB" sz="2200" b="1" dirty="0" err="1" smtClean="0">
                <a:solidFill>
                  <a:schemeClr val="accent6">
                    <a:lumMod val="75000"/>
                  </a:schemeClr>
                </a:solidFill>
              </a:rPr>
              <a:t>Schlick</a:t>
            </a:r>
            <a:endParaRPr lang="sv-SE" sz="2200" b="1" dirty="0">
              <a:solidFill>
                <a:schemeClr val="accent6">
                  <a:lumMod val="75000"/>
                </a:schemeClr>
              </a:solidFill>
            </a:endParaRPr>
          </a:p>
        </p:txBody>
      </p:sp>
      <p:sp>
        <p:nvSpPr>
          <p:cNvPr id="22" name="Rectangle 21"/>
          <p:cNvSpPr/>
          <p:nvPr/>
        </p:nvSpPr>
        <p:spPr>
          <a:xfrm>
            <a:off x="6571725" y="1845293"/>
            <a:ext cx="797013" cy="430887"/>
          </a:xfrm>
          <a:prstGeom prst="rect">
            <a:avLst/>
          </a:prstGeom>
        </p:spPr>
        <p:txBody>
          <a:bodyPr wrap="none">
            <a:spAutoFit/>
          </a:bodyPr>
          <a:lstStyle/>
          <a:p>
            <a:r>
              <a:rPr lang="en-GB" sz="2200" b="1" dirty="0" smtClean="0">
                <a:solidFill>
                  <a:srgbClr val="C00000"/>
                </a:solidFill>
              </a:rPr>
              <a:t>GGX</a:t>
            </a:r>
            <a:endParaRPr lang="sv-SE" sz="2200" b="1" dirty="0">
              <a:solidFill>
                <a:srgbClr val="C00000"/>
              </a:solidFill>
            </a:endParaRPr>
          </a:p>
        </p:txBody>
      </p:sp>
      <p:sp>
        <p:nvSpPr>
          <p:cNvPr id="23" name="Rectangle 22"/>
          <p:cNvSpPr/>
          <p:nvPr/>
        </p:nvSpPr>
        <p:spPr>
          <a:xfrm>
            <a:off x="4804635" y="829630"/>
            <a:ext cx="1675621" cy="1446550"/>
          </a:xfrm>
          <a:prstGeom prst="rect">
            <a:avLst/>
          </a:prstGeom>
        </p:spPr>
        <p:txBody>
          <a:bodyPr wrap="none">
            <a:spAutoFit/>
          </a:bodyPr>
          <a:lstStyle/>
          <a:p>
            <a:r>
              <a:rPr lang="en-GB" sz="2200" b="1" dirty="0" smtClean="0">
                <a:solidFill>
                  <a:srgbClr val="92D050"/>
                </a:solidFill>
              </a:rPr>
              <a:t>Height-</a:t>
            </a:r>
            <a:endParaRPr lang="en-GB" sz="2200" b="1" dirty="0">
              <a:solidFill>
                <a:srgbClr val="92D050"/>
              </a:solidFill>
            </a:endParaRPr>
          </a:p>
          <a:p>
            <a:r>
              <a:rPr lang="en-GB" sz="2200" b="1" dirty="0">
                <a:solidFill>
                  <a:srgbClr val="92D050"/>
                </a:solidFill>
              </a:rPr>
              <a:t>Correlated </a:t>
            </a:r>
          </a:p>
          <a:p>
            <a:r>
              <a:rPr lang="en-GB" sz="2200" b="1" dirty="0" smtClean="0">
                <a:solidFill>
                  <a:srgbClr val="92D050"/>
                </a:solidFill>
              </a:rPr>
              <a:t>Smith</a:t>
            </a:r>
          </a:p>
          <a:p>
            <a:r>
              <a:rPr lang="en-GB" sz="2200" b="1" dirty="0" smtClean="0">
                <a:solidFill>
                  <a:srgbClr val="92D050"/>
                </a:solidFill>
              </a:rPr>
              <a:t>[Heitz14]</a:t>
            </a:r>
            <a:endParaRPr lang="sv-SE" sz="2200" b="1" dirty="0">
              <a:solidFill>
                <a:srgbClr val="92D050"/>
              </a:solidFill>
            </a:endParaRPr>
          </a:p>
        </p:txBody>
      </p:sp>
    </p:spTree>
    <p:extLst>
      <p:ext uri="{BB962C8B-B14F-4D97-AF65-F5344CB8AC3E}">
        <p14:creationId xmlns:p14="http://schemas.microsoft.com/office/powerpoint/2010/main" val="355743536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Material – </a:t>
            </a:r>
            <a:r>
              <a:rPr lang="en-US" dirty="0" smtClean="0">
                <a:solidFill>
                  <a:schemeClr val="accent6">
                    <a:lumMod val="75000"/>
                  </a:schemeClr>
                </a:solidFill>
              </a:rPr>
              <a:t>Specular </a:t>
            </a:r>
            <a:endParaRPr lang="sv-SE" dirty="0">
              <a:solidFill>
                <a:schemeClr val="accent6">
                  <a:lumMod val="75000"/>
                </a:schemeClr>
              </a:solidFill>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8563" b="19002"/>
          <a:stretch/>
        </p:blipFill>
        <p:spPr>
          <a:xfrm>
            <a:off x="0" y="1988820"/>
            <a:ext cx="9144000" cy="3154680"/>
          </a:xfrm>
          <a:prstGeom prst="rect">
            <a:avLst/>
          </a:prstGeom>
        </p:spPr>
      </p:pic>
      <p:sp>
        <p:nvSpPr>
          <p:cNvPr id="6" name="Rectangle 5"/>
          <p:cNvSpPr/>
          <p:nvPr/>
        </p:nvSpPr>
        <p:spPr>
          <a:xfrm>
            <a:off x="-22891" y="1316858"/>
            <a:ext cx="5648426" cy="430887"/>
          </a:xfrm>
          <a:prstGeom prst="rect">
            <a:avLst/>
          </a:prstGeom>
        </p:spPr>
        <p:txBody>
          <a:bodyPr wrap="none">
            <a:spAutoFit/>
          </a:bodyPr>
          <a:lstStyle/>
          <a:p>
            <a:r>
              <a:rPr lang="en-GB" sz="2200" b="1" dirty="0" smtClean="0">
                <a:solidFill>
                  <a:schemeClr val="accent6">
                    <a:lumMod val="75000"/>
                  </a:schemeClr>
                </a:solidFill>
              </a:rPr>
              <a:t>Standard (uncorrelated) </a:t>
            </a:r>
            <a:r>
              <a:rPr lang="en-GB" sz="2200" b="1" dirty="0" smtClean="0">
                <a:solidFill>
                  <a:schemeClr val="bg1"/>
                </a:solidFill>
              </a:rPr>
              <a:t>Smith G Term</a:t>
            </a:r>
            <a:endParaRPr lang="sv-SE" sz="2200" b="1" dirty="0">
              <a:solidFill>
                <a:schemeClr val="bg1"/>
              </a:solidFill>
            </a:endParaRPr>
          </a:p>
        </p:txBody>
      </p:sp>
      <p:sp>
        <p:nvSpPr>
          <p:cNvPr id="8" name="Rectangle 7"/>
          <p:cNvSpPr/>
          <p:nvPr/>
        </p:nvSpPr>
        <p:spPr>
          <a:xfrm rot="16200000">
            <a:off x="-320401" y="2449788"/>
            <a:ext cx="1281120" cy="369332"/>
          </a:xfrm>
          <a:prstGeom prst="rect">
            <a:avLst/>
          </a:prstGeom>
        </p:spPr>
        <p:txBody>
          <a:bodyPr wrap="none">
            <a:spAutoFit/>
          </a:bodyPr>
          <a:lstStyle/>
          <a:p>
            <a:r>
              <a:rPr lang="en-GB" b="1" dirty="0" smtClean="0">
                <a:solidFill>
                  <a:schemeClr val="bg1"/>
                </a:solidFill>
              </a:rPr>
              <a:t>Dielectric</a:t>
            </a:r>
            <a:endParaRPr lang="sv-SE" b="1" dirty="0">
              <a:solidFill>
                <a:schemeClr val="bg1"/>
              </a:solidFill>
            </a:endParaRPr>
          </a:p>
        </p:txBody>
      </p:sp>
      <p:sp>
        <p:nvSpPr>
          <p:cNvPr id="11" name="Rectangle 10"/>
          <p:cNvSpPr/>
          <p:nvPr/>
        </p:nvSpPr>
        <p:spPr>
          <a:xfrm rot="16200000">
            <a:off x="-95980" y="4386752"/>
            <a:ext cx="832279" cy="369332"/>
          </a:xfrm>
          <a:prstGeom prst="rect">
            <a:avLst/>
          </a:prstGeom>
        </p:spPr>
        <p:txBody>
          <a:bodyPr wrap="none">
            <a:spAutoFit/>
          </a:bodyPr>
          <a:lstStyle/>
          <a:p>
            <a:r>
              <a:rPr lang="en-GB" b="1" dirty="0" smtClean="0">
                <a:solidFill>
                  <a:schemeClr val="bg1"/>
                </a:solidFill>
              </a:rPr>
              <a:t>Metal</a:t>
            </a:r>
            <a:endParaRPr lang="sv-SE" b="1" dirty="0">
              <a:solidFill>
                <a:schemeClr val="bg1"/>
              </a:solidFill>
            </a:endParaRPr>
          </a:p>
        </p:txBody>
      </p:sp>
    </p:spTree>
    <p:extLst>
      <p:ext uri="{BB962C8B-B14F-4D97-AF65-F5344CB8AC3E}">
        <p14:creationId xmlns:p14="http://schemas.microsoft.com/office/powerpoint/2010/main" val="18165656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Material – </a:t>
            </a:r>
            <a:r>
              <a:rPr lang="en-US" dirty="0" smtClean="0">
                <a:solidFill>
                  <a:schemeClr val="accent6">
                    <a:lumMod val="75000"/>
                  </a:schemeClr>
                </a:solidFill>
              </a:rPr>
              <a:t>Specular </a:t>
            </a:r>
            <a:endParaRPr lang="sv-SE" dirty="0">
              <a:solidFill>
                <a:schemeClr val="accent6">
                  <a:lumMod val="75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8563" b="19001"/>
          <a:stretch/>
        </p:blipFill>
        <p:spPr>
          <a:xfrm>
            <a:off x="0" y="1988819"/>
            <a:ext cx="9144000" cy="3154681"/>
          </a:xfrm>
          <a:prstGeom prst="rect">
            <a:avLst/>
          </a:prstGeom>
        </p:spPr>
      </p:pic>
      <p:sp>
        <p:nvSpPr>
          <p:cNvPr id="8" name="Rectangle 7"/>
          <p:cNvSpPr/>
          <p:nvPr/>
        </p:nvSpPr>
        <p:spPr>
          <a:xfrm>
            <a:off x="0" y="1324020"/>
            <a:ext cx="4725974" cy="430887"/>
          </a:xfrm>
          <a:prstGeom prst="rect">
            <a:avLst/>
          </a:prstGeom>
        </p:spPr>
        <p:txBody>
          <a:bodyPr wrap="none">
            <a:spAutoFit/>
          </a:bodyPr>
          <a:lstStyle/>
          <a:p>
            <a:r>
              <a:rPr lang="en-GB" sz="2200" b="1" dirty="0" smtClean="0">
                <a:solidFill>
                  <a:schemeClr val="accent6">
                    <a:lumMod val="75000"/>
                  </a:schemeClr>
                </a:solidFill>
              </a:rPr>
              <a:t>Height-correlated</a:t>
            </a:r>
            <a:r>
              <a:rPr lang="en-GB" sz="2200" b="1" dirty="0" smtClean="0">
                <a:solidFill>
                  <a:schemeClr val="bg1"/>
                </a:solidFill>
              </a:rPr>
              <a:t> Smith G Term</a:t>
            </a:r>
            <a:endParaRPr lang="sv-SE" sz="2200" b="1" dirty="0">
              <a:solidFill>
                <a:schemeClr val="bg1"/>
              </a:solidFill>
            </a:endParaRPr>
          </a:p>
        </p:txBody>
      </p:sp>
      <p:sp>
        <p:nvSpPr>
          <p:cNvPr id="11" name="Rectangle 10"/>
          <p:cNvSpPr/>
          <p:nvPr/>
        </p:nvSpPr>
        <p:spPr>
          <a:xfrm rot="16200000">
            <a:off x="-320401" y="2449788"/>
            <a:ext cx="1281120" cy="369332"/>
          </a:xfrm>
          <a:prstGeom prst="rect">
            <a:avLst/>
          </a:prstGeom>
        </p:spPr>
        <p:txBody>
          <a:bodyPr wrap="none">
            <a:spAutoFit/>
          </a:bodyPr>
          <a:lstStyle/>
          <a:p>
            <a:r>
              <a:rPr lang="en-GB" b="1" dirty="0" smtClean="0">
                <a:solidFill>
                  <a:schemeClr val="bg1"/>
                </a:solidFill>
              </a:rPr>
              <a:t>Dielectric</a:t>
            </a:r>
            <a:endParaRPr lang="sv-SE" b="1" dirty="0">
              <a:solidFill>
                <a:schemeClr val="bg1"/>
              </a:solidFill>
            </a:endParaRPr>
          </a:p>
        </p:txBody>
      </p:sp>
      <p:sp>
        <p:nvSpPr>
          <p:cNvPr id="12" name="Rectangle 11"/>
          <p:cNvSpPr/>
          <p:nvPr/>
        </p:nvSpPr>
        <p:spPr>
          <a:xfrm rot="16200000">
            <a:off x="-95980" y="4386752"/>
            <a:ext cx="832279" cy="369332"/>
          </a:xfrm>
          <a:prstGeom prst="rect">
            <a:avLst/>
          </a:prstGeom>
        </p:spPr>
        <p:txBody>
          <a:bodyPr wrap="none">
            <a:spAutoFit/>
          </a:bodyPr>
          <a:lstStyle/>
          <a:p>
            <a:r>
              <a:rPr lang="en-GB" b="1" dirty="0" smtClean="0">
                <a:solidFill>
                  <a:schemeClr val="bg1"/>
                </a:solidFill>
              </a:rPr>
              <a:t>Metal</a:t>
            </a:r>
            <a:endParaRPr lang="sv-SE" b="1" dirty="0">
              <a:solidFill>
                <a:schemeClr val="bg1"/>
              </a:solidFill>
            </a:endParaRPr>
          </a:p>
        </p:txBody>
      </p:sp>
    </p:spTree>
    <p:extLst>
      <p:ext uri="{BB962C8B-B14F-4D97-AF65-F5344CB8AC3E}">
        <p14:creationId xmlns:p14="http://schemas.microsoft.com/office/powerpoint/2010/main" val="16076598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Material - </a:t>
            </a:r>
            <a:r>
              <a:rPr lang="en-US" dirty="0" smtClean="0">
                <a:solidFill>
                  <a:schemeClr val="accent6">
                    <a:lumMod val="75000"/>
                  </a:schemeClr>
                </a:solidFill>
              </a:rPr>
              <a:t>Specular</a:t>
            </a:r>
            <a:endParaRPr lang="sv-SE" dirty="0">
              <a:solidFill>
                <a:schemeClr val="accent6">
                  <a:lumMod val="75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8563" b="19001"/>
          <a:stretch/>
        </p:blipFill>
        <p:spPr>
          <a:xfrm>
            <a:off x="0" y="1988819"/>
            <a:ext cx="9144000" cy="3154681"/>
          </a:xfrm>
          <a:prstGeom prst="rect">
            <a:avLst/>
          </a:prstGeom>
        </p:spPr>
      </p:pic>
      <p:sp>
        <p:nvSpPr>
          <p:cNvPr id="6" name="Rectangle 5"/>
          <p:cNvSpPr/>
          <p:nvPr/>
        </p:nvSpPr>
        <p:spPr>
          <a:xfrm>
            <a:off x="7886700" y="3964544"/>
            <a:ext cx="746760" cy="384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p:cNvSpPr/>
          <p:nvPr/>
        </p:nvSpPr>
        <p:spPr>
          <a:xfrm>
            <a:off x="6589395" y="2063354"/>
            <a:ext cx="746760" cy="384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0" y="1557933"/>
            <a:ext cx="4725974" cy="430887"/>
          </a:xfrm>
          <a:prstGeom prst="rect">
            <a:avLst/>
          </a:prstGeom>
        </p:spPr>
        <p:txBody>
          <a:bodyPr wrap="none">
            <a:spAutoFit/>
          </a:bodyPr>
          <a:lstStyle/>
          <a:p>
            <a:r>
              <a:rPr lang="en-GB" sz="2200" b="1" dirty="0" smtClean="0">
                <a:solidFill>
                  <a:schemeClr val="bg1"/>
                </a:solidFill>
              </a:rPr>
              <a:t>Height-correlated Smith G Term</a:t>
            </a:r>
            <a:endParaRPr lang="sv-SE" sz="2200" b="1" dirty="0">
              <a:solidFill>
                <a:schemeClr val="bg1"/>
              </a:solidFill>
            </a:endParaRPr>
          </a:p>
        </p:txBody>
      </p:sp>
      <p:sp>
        <p:nvSpPr>
          <p:cNvPr id="19" name="Rectangle 18"/>
          <p:cNvSpPr/>
          <p:nvPr/>
        </p:nvSpPr>
        <p:spPr>
          <a:xfrm>
            <a:off x="0" y="9991"/>
            <a:ext cx="9144000" cy="5133509"/>
          </a:xfrm>
          <a:prstGeom prst="rect">
            <a:avLst/>
          </a:prstGeom>
          <a:solidFill>
            <a:srgbClr val="404040">
              <a:alpha val="89804"/>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83226" t="55601" r="1788" b="17951"/>
          <a:stretch/>
        </p:blipFill>
        <p:spPr>
          <a:xfrm>
            <a:off x="2650149" y="776553"/>
            <a:ext cx="4056054" cy="3957379"/>
          </a:xfrm>
          <a:prstGeom prst="rect">
            <a:avLst/>
          </a:prstGeom>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90712" t="55706" r="1904" b="17977"/>
          <a:stretch/>
        </p:blipFill>
        <p:spPr>
          <a:xfrm>
            <a:off x="4535736" y="791436"/>
            <a:ext cx="1998676" cy="3937728"/>
          </a:xfrm>
          <a:prstGeom prst="rect">
            <a:avLst/>
          </a:prstGeom>
        </p:spPr>
      </p:pic>
      <p:sp>
        <p:nvSpPr>
          <p:cNvPr id="15" name="Rectangle 14"/>
          <p:cNvSpPr/>
          <p:nvPr/>
        </p:nvSpPr>
        <p:spPr>
          <a:xfrm>
            <a:off x="2556555" y="409467"/>
            <a:ext cx="1675459" cy="430887"/>
          </a:xfrm>
          <a:prstGeom prst="rect">
            <a:avLst/>
          </a:prstGeom>
        </p:spPr>
        <p:txBody>
          <a:bodyPr wrap="none">
            <a:spAutoFit/>
          </a:bodyPr>
          <a:lstStyle/>
          <a:p>
            <a:r>
              <a:rPr lang="en-GB" sz="2200" b="1" dirty="0" smtClean="0">
                <a:solidFill>
                  <a:schemeClr val="accent6">
                    <a:lumMod val="75000"/>
                  </a:schemeClr>
                </a:solidFill>
              </a:rPr>
              <a:t>Correlated</a:t>
            </a:r>
            <a:endParaRPr lang="sv-SE" sz="2200" b="1" dirty="0">
              <a:solidFill>
                <a:schemeClr val="bg1"/>
              </a:solidFill>
            </a:endParaRPr>
          </a:p>
        </p:txBody>
      </p:sp>
      <p:sp>
        <p:nvSpPr>
          <p:cNvPr id="16" name="Rectangle 15"/>
          <p:cNvSpPr/>
          <p:nvPr/>
        </p:nvSpPr>
        <p:spPr>
          <a:xfrm>
            <a:off x="5232863" y="392450"/>
            <a:ext cx="1476423" cy="430887"/>
          </a:xfrm>
          <a:prstGeom prst="rect">
            <a:avLst/>
          </a:prstGeom>
        </p:spPr>
        <p:txBody>
          <a:bodyPr wrap="none">
            <a:spAutoFit/>
          </a:bodyPr>
          <a:lstStyle/>
          <a:p>
            <a:r>
              <a:rPr lang="en-GB" sz="2200" b="1" dirty="0" smtClean="0">
                <a:solidFill>
                  <a:schemeClr val="bg1"/>
                </a:solidFill>
              </a:rPr>
              <a:t>Standard</a:t>
            </a:r>
            <a:endParaRPr lang="sv-SE" sz="2200" b="1" dirty="0">
              <a:solidFill>
                <a:schemeClr val="bg1"/>
              </a:solidFill>
            </a:endParaRPr>
          </a:p>
        </p:txBody>
      </p:sp>
    </p:spTree>
    <p:extLst>
      <p:ext uri="{BB962C8B-B14F-4D97-AF65-F5344CB8AC3E}">
        <p14:creationId xmlns:p14="http://schemas.microsoft.com/office/powerpoint/2010/main" val="7393981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Material – </a:t>
            </a:r>
            <a:r>
              <a:rPr lang="en-US" dirty="0" smtClean="0">
                <a:solidFill>
                  <a:schemeClr val="accent6">
                    <a:lumMod val="75000"/>
                  </a:schemeClr>
                </a:solidFill>
              </a:rPr>
              <a:t>Diffuse </a:t>
            </a:r>
            <a:endParaRPr lang="sv-SE" dirty="0">
              <a:solidFill>
                <a:schemeClr val="accent6">
                  <a:lumMod val="75000"/>
                </a:schemeClr>
              </a:solidFill>
            </a:endParaRPr>
          </a:p>
        </p:txBody>
      </p:sp>
      <p:sp>
        <p:nvSpPr>
          <p:cNvPr id="2" name="Content Placeholder 1"/>
          <p:cNvSpPr>
            <a:spLocks noGrp="1"/>
          </p:cNvSpPr>
          <p:nvPr>
            <p:ph idx="1"/>
          </p:nvPr>
        </p:nvSpPr>
        <p:spPr/>
        <p:txBody>
          <a:bodyPr/>
          <a:lstStyle/>
          <a:p>
            <a:r>
              <a:rPr lang="en-US" dirty="0" smtClean="0"/>
              <a:t>Disney Diffuse [Burley12]</a:t>
            </a:r>
          </a:p>
          <a:p>
            <a:pPr lvl="1"/>
            <a:r>
              <a:rPr lang="en-US" dirty="0" smtClean="0">
                <a:solidFill>
                  <a:schemeClr val="accent6">
                    <a:lumMod val="75000"/>
                  </a:schemeClr>
                </a:solidFill>
              </a:rPr>
              <a:t>Coupled roughness </a:t>
            </a:r>
            <a:r>
              <a:rPr lang="en-US" dirty="0" smtClean="0"/>
              <a:t>between diffuse and specular</a:t>
            </a:r>
          </a:p>
          <a:p>
            <a:pPr lvl="1"/>
            <a:r>
              <a:rPr lang="en-US" dirty="0">
                <a:solidFill>
                  <a:schemeClr val="accent6">
                    <a:lumMod val="75000"/>
                  </a:schemeClr>
                </a:solidFill>
              </a:rPr>
              <a:t>Retro-reflection</a:t>
            </a:r>
          </a:p>
          <a:p>
            <a:pPr lvl="1"/>
            <a:endParaRPr lang="sv-SE" dirty="0"/>
          </a:p>
        </p:txBody>
      </p:sp>
      <p:grpSp>
        <p:nvGrpSpPr>
          <p:cNvPr id="97" name="Group 96"/>
          <p:cNvGrpSpPr/>
          <p:nvPr/>
        </p:nvGrpSpPr>
        <p:grpSpPr>
          <a:xfrm>
            <a:off x="1200199" y="2618679"/>
            <a:ext cx="2475155" cy="2269107"/>
            <a:chOff x="1200199" y="1685229"/>
            <a:chExt cx="2475155" cy="2269107"/>
          </a:xfrm>
        </p:grpSpPr>
        <p:cxnSp>
          <p:nvCxnSpPr>
            <p:cNvPr id="49" name="Straight Connector 48"/>
            <p:cNvCxnSpPr/>
            <p:nvPr/>
          </p:nvCxnSpPr>
          <p:spPr>
            <a:xfrm flipV="1">
              <a:off x="1200199"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1347837"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206474" y="2877061"/>
              <a:ext cx="24688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490712"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1633587"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1781224"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933624"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2076499"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2224137"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2367012"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2509887"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2657524"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2808579"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951454"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3099092"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241967"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384842"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3532479" y="2876764"/>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Pie 66"/>
            <p:cNvSpPr/>
            <p:nvPr/>
          </p:nvSpPr>
          <p:spPr>
            <a:xfrm rot="5400000">
              <a:off x="2116980" y="2670403"/>
              <a:ext cx="390525" cy="390525"/>
            </a:xfrm>
            <a:prstGeom prst="pie">
              <a:avLst>
                <a:gd name="adj1" fmla="val 5400000"/>
                <a:gd name="adj2" fmla="val 16200000"/>
              </a:avLst>
            </a:pr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68" name="Straight Arrow Connector 67"/>
            <p:cNvCxnSpPr/>
            <p:nvPr/>
          </p:nvCxnSpPr>
          <p:spPr>
            <a:xfrm flipH="1" flipV="1">
              <a:off x="2019665" y="2770502"/>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2089002" y="2656202"/>
              <a:ext cx="223241" cy="20294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flipV="1">
              <a:off x="2219375" y="2591876"/>
              <a:ext cx="92869" cy="26726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2312243" y="2581253"/>
              <a:ext cx="36969" cy="28441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2312244" y="2610658"/>
              <a:ext cx="161924" cy="24848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2312243" y="2752581"/>
              <a:ext cx="269081" cy="1130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2312244" y="2043921"/>
              <a:ext cx="929723" cy="821745"/>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9" name="Group 78"/>
            <p:cNvGrpSpPr/>
            <p:nvPr/>
          </p:nvGrpSpPr>
          <p:grpSpPr>
            <a:xfrm>
              <a:off x="2583793" y="3296162"/>
              <a:ext cx="658174" cy="658174"/>
              <a:chOff x="1971789" y="3577829"/>
              <a:chExt cx="877565" cy="877565"/>
            </a:xfrm>
          </p:grpSpPr>
          <p:cxnSp>
            <p:nvCxnSpPr>
              <p:cNvPr id="82" name="Straight Arrow Connector 81"/>
              <p:cNvCxnSpPr/>
              <p:nvPr/>
            </p:nvCxnSpPr>
            <p:spPr>
              <a:xfrm flipH="1" flipV="1">
                <a:off x="2180901" y="3847816"/>
                <a:ext cx="3651" cy="146544"/>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1971789" y="3577829"/>
                <a:ext cx="877565" cy="8775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cxnSp>
          <p:nvCxnSpPr>
            <p:cNvPr id="86" name="Straight Connector 85"/>
            <p:cNvCxnSpPr>
              <a:stCxn id="85" idx="2"/>
            </p:cNvCxnSpPr>
            <p:nvPr/>
          </p:nvCxnSpPr>
          <p:spPr>
            <a:xfrm flipH="1" flipV="1">
              <a:off x="2330728" y="2877062"/>
              <a:ext cx="253066" cy="74818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85" idx="0"/>
            </p:cNvCxnSpPr>
            <p:nvPr/>
          </p:nvCxnSpPr>
          <p:spPr>
            <a:xfrm flipH="1" flipV="1">
              <a:off x="2330727" y="2877061"/>
              <a:ext cx="582153" cy="4191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3250385" y="1685229"/>
              <a:ext cx="319120" cy="358692"/>
              <a:chOff x="3179917" y="1787714"/>
              <a:chExt cx="319120" cy="358692"/>
            </a:xfrm>
          </p:grpSpPr>
          <p:sp>
            <p:nvSpPr>
              <p:cNvPr id="89" name="Rectangle 88"/>
              <p:cNvSpPr/>
              <p:nvPr/>
            </p:nvSpPr>
            <p:spPr>
              <a:xfrm rot="2956863" flipH="1">
                <a:off x="3327780" y="1853180"/>
                <a:ext cx="119976" cy="22253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Trapezoid 89"/>
              <p:cNvSpPr/>
              <p:nvPr/>
            </p:nvSpPr>
            <p:spPr>
              <a:xfrm rot="2956863" flipH="1">
                <a:off x="3181489" y="2030781"/>
                <a:ext cx="135380" cy="95869"/>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Freeform 90"/>
              <p:cNvSpPr/>
              <p:nvPr/>
            </p:nvSpPr>
            <p:spPr>
              <a:xfrm rot="2956863" flipH="1">
                <a:off x="3231121" y="1736510"/>
                <a:ext cx="141361" cy="24377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98" name="Group 97"/>
          <p:cNvGrpSpPr/>
          <p:nvPr/>
        </p:nvGrpSpPr>
        <p:grpSpPr>
          <a:xfrm>
            <a:off x="4905375" y="2643096"/>
            <a:ext cx="2475155" cy="2255787"/>
            <a:chOff x="4905375" y="1709646"/>
            <a:chExt cx="2475155" cy="2255787"/>
          </a:xfrm>
        </p:grpSpPr>
        <p:cxnSp>
          <p:nvCxnSpPr>
            <p:cNvPr id="3" name="Straight Connector 2"/>
            <p:cNvCxnSpPr/>
            <p:nvPr/>
          </p:nvCxnSpPr>
          <p:spPr>
            <a:xfrm flipV="1">
              <a:off x="4905375"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5053013"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911650" y="2888159"/>
              <a:ext cx="24688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5195888"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5338763"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5486400"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638800"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781675"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5929313"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6072188"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215063"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362700"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6513755"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6656630"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6804268"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947143"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7090018"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237655" y="2887862"/>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Pie 34"/>
            <p:cNvSpPr/>
            <p:nvPr/>
          </p:nvSpPr>
          <p:spPr>
            <a:xfrm rot="5400000">
              <a:off x="6024684" y="2352741"/>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23" name="Straight Arrow Connector 22"/>
            <p:cNvCxnSpPr>
              <a:stCxn id="22" idx="3"/>
            </p:cNvCxnSpPr>
            <p:nvPr/>
          </p:nvCxnSpPr>
          <p:spPr>
            <a:xfrm flipH="1" flipV="1">
              <a:off x="5724841" y="2781600"/>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2" idx="3"/>
            </p:cNvCxnSpPr>
            <p:nvPr/>
          </p:nvCxnSpPr>
          <p:spPr>
            <a:xfrm flipH="1" flipV="1">
              <a:off x="5794178" y="2667300"/>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2" idx="3"/>
            </p:cNvCxnSpPr>
            <p:nvPr/>
          </p:nvCxnSpPr>
          <p:spPr>
            <a:xfrm flipH="1" flipV="1">
              <a:off x="5924552" y="2607737"/>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3"/>
            </p:cNvCxnSpPr>
            <p:nvPr/>
          </p:nvCxnSpPr>
          <p:spPr>
            <a:xfrm flipV="1">
              <a:off x="6017420" y="2545069"/>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017420" y="2055019"/>
              <a:ext cx="929723" cy="821745"/>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2" idx="3"/>
            </p:cNvCxnSpPr>
            <p:nvPr/>
          </p:nvCxnSpPr>
          <p:spPr>
            <a:xfrm flipV="1">
              <a:off x="6017420" y="2521492"/>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3"/>
            </p:cNvCxnSpPr>
            <p:nvPr/>
          </p:nvCxnSpPr>
          <p:spPr>
            <a:xfrm flipV="1">
              <a:off x="6017420" y="2513568"/>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2" idx="3"/>
            </p:cNvCxnSpPr>
            <p:nvPr/>
          </p:nvCxnSpPr>
          <p:spPr>
            <a:xfrm flipV="1">
              <a:off x="6017420" y="2493169"/>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2" idx="3"/>
            </p:cNvCxnSpPr>
            <p:nvPr/>
          </p:nvCxnSpPr>
          <p:spPr>
            <a:xfrm flipV="1">
              <a:off x="6017420" y="2465891"/>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2" idx="3"/>
            </p:cNvCxnSpPr>
            <p:nvPr/>
          </p:nvCxnSpPr>
          <p:spPr>
            <a:xfrm flipV="1">
              <a:off x="6017420" y="2650331"/>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2" idx="3"/>
            </p:cNvCxnSpPr>
            <p:nvPr/>
          </p:nvCxnSpPr>
          <p:spPr>
            <a:xfrm flipV="1">
              <a:off x="6017420" y="2772179"/>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6289641" y="3307259"/>
              <a:ext cx="658174" cy="658174"/>
              <a:chOff x="2781414" y="1933332"/>
              <a:chExt cx="877565" cy="877565"/>
            </a:xfrm>
          </p:grpSpPr>
          <p:sp>
            <p:nvSpPr>
              <p:cNvPr id="39" name="Oval 38"/>
              <p:cNvSpPr/>
              <p:nvPr/>
            </p:nvSpPr>
            <p:spPr>
              <a:xfrm>
                <a:off x="2781414" y="1933332"/>
                <a:ext cx="877565" cy="8775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40" name="Straight Arrow Connector 39"/>
              <p:cNvCxnSpPr/>
              <p:nvPr/>
            </p:nvCxnSpPr>
            <p:spPr>
              <a:xfrm flipH="1" flipV="1">
                <a:off x="2876550" y="2188748"/>
                <a:ext cx="65508" cy="136902"/>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3185514" y="2178997"/>
                <a:ext cx="105423" cy="136902"/>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3410939" y="2185772"/>
                <a:ext cx="40286" cy="136902"/>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Freeform 42"/>
              <p:cNvSpPr/>
              <p:nvPr/>
            </p:nvSpPr>
            <p:spPr>
              <a:xfrm>
                <a:off x="2784475" y="2279650"/>
                <a:ext cx="854167" cy="149225"/>
              </a:xfrm>
              <a:custGeom>
                <a:avLst/>
                <a:gdLst>
                  <a:gd name="connsiteX0" fmla="*/ 0 w 854167"/>
                  <a:gd name="connsiteY0" fmla="*/ 149225 h 149225"/>
                  <a:gd name="connsiteX1" fmla="*/ 15875 w 854167"/>
                  <a:gd name="connsiteY1" fmla="*/ 146050 h 149225"/>
                  <a:gd name="connsiteX2" fmla="*/ 34925 w 854167"/>
                  <a:gd name="connsiteY2" fmla="*/ 142875 h 149225"/>
                  <a:gd name="connsiteX3" fmla="*/ 53975 w 854167"/>
                  <a:gd name="connsiteY3" fmla="*/ 136525 h 149225"/>
                  <a:gd name="connsiteX4" fmla="*/ 63500 w 854167"/>
                  <a:gd name="connsiteY4" fmla="*/ 130175 h 149225"/>
                  <a:gd name="connsiteX5" fmla="*/ 63500 w 854167"/>
                  <a:gd name="connsiteY5" fmla="*/ 92075 h 149225"/>
                  <a:gd name="connsiteX6" fmla="*/ 66675 w 854167"/>
                  <a:gd name="connsiteY6" fmla="*/ 79375 h 149225"/>
                  <a:gd name="connsiteX7" fmla="*/ 82550 w 854167"/>
                  <a:gd name="connsiteY7" fmla="*/ 53975 h 149225"/>
                  <a:gd name="connsiteX8" fmla="*/ 98425 w 854167"/>
                  <a:gd name="connsiteY8" fmla="*/ 47625 h 149225"/>
                  <a:gd name="connsiteX9" fmla="*/ 104775 w 854167"/>
                  <a:gd name="connsiteY9" fmla="*/ 66675 h 149225"/>
                  <a:gd name="connsiteX10" fmla="*/ 101600 w 854167"/>
                  <a:gd name="connsiteY10" fmla="*/ 76200 h 149225"/>
                  <a:gd name="connsiteX11" fmla="*/ 111125 w 854167"/>
                  <a:gd name="connsiteY11" fmla="*/ 95250 h 149225"/>
                  <a:gd name="connsiteX12" fmla="*/ 120650 w 854167"/>
                  <a:gd name="connsiteY12" fmla="*/ 130175 h 149225"/>
                  <a:gd name="connsiteX13" fmla="*/ 139700 w 854167"/>
                  <a:gd name="connsiteY13" fmla="*/ 136525 h 149225"/>
                  <a:gd name="connsiteX14" fmla="*/ 152400 w 854167"/>
                  <a:gd name="connsiteY14" fmla="*/ 133350 h 149225"/>
                  <a:gd name="connsiteX15" fmla="*/ 161925 w 854167"/>
                  <a:gd name="connsiteY15" fmla="*/ 130175 h 149225"/>
                  <a:gd name="connsiteX16" fmla="*/ 158750 w 854167"/>
                  <a:gd name="connsiteY16" fmla="*/ 114300 h 149225"/>
                  <a:gd name="connsiteX17" fmla="*/ 149225 w 854167"/>
                  <a:gd name="connsiteY17" fmla="*/ 95250 h 149225"/>
                  <a:gd name="connsiteX18" fmla="*/ 158750 w 854167"/>
                  <a:gd name="connsiteY18" fmla="*/ 92075 h 149225"/>
                  <a:gd name="connsiteX19" fmla="*/ 146050 w 854167"/>
                  <a:gd name="connsiteY19" fmla="*/ 63500 h 149225"/>
                  <a:gd name="connsiteX20" fmla="*/ 149225 w 854167"/>
                  <a:gd name="connsiteY20" fmla="*/ 53975 h 149225"/>
                  <a:gd name="connsiteX21" fmla="*/ 158750 w 854167"/>
                  <a:gd name="connsiteY21" fmla="*/ 50800 h 149225"/>
                  <a:gd name="connsiteX22" fmla="*/ 177800 w 854167"/>
                  <a:gd name="connsiteY22" fmla="*/ 41275 h 149225"/>
                  <a:gd name="connsiteX23" fmla="*/ 180975 w 854167"/>
                  <a:gd name="connsiteY23" fmla="*/ 41275 h 149225"/>
                  <a:gd name="connsiteX24" fmla="*/ 187325 w 854167"/>
                  <a:gd name="connsiteY24" fmla="*/ 50800 h 149225"/>
                  <a:gd name="connsiteX25" fmla="*/ 209550 w 854167"/>
                  <a:gd name="connsiteY25" fmla="*/ 47625 h 149225"/>
                  <a:gd name="connsiteX26" fmla="*/ 209550 w 854167"/>
                  <a:gd name="connsiteY26" fmla="*/ 66675 h 149225"/>
                  <a:gd name="connsiteX27" fmla="*/ 219075 w 854167"/>
                  <a:gd name="connsiteY27" fmla="*/ 85725 h 149225"/>
                  <a:gd name="connsiteX28" fmla="*/ 228600 w 854167"/>
                  <a:gd name="connsiteY28" fmla="*/ 104775 h 149225"/>
                  <a:gd name="connsiteX29" fmla="*/ 238125 w 854167"/>
                  <a:gd name="connsiteY29" fmla="*/ 111125 h 149225"/>
                  <a:gd name="connsiteX30" fmla="*/ 241300 w 854167"/>
                  <a:gd name="connsiteY30" fmla="*/ 123825 h 149225"/>
                  <a:gd name="connsiteX31" fmla="*/ 260350 w 854167"/>
                  <a:gd name="connsiteY31" fmla="*/ 117475 h 149225"/>
                  <a:gd name="connsiteX32" fmla="*/ 273050 w 854167"/>
                  <a:gd name="connsiteY32" fmla="*/ 88900 h 149225"/>
                  <a:gd name="connsiteX33" fmla="*/ 276225 w 854167"/>
                  <a:gd name="connsiteY33" fmla="*/ 79375 h 149225"/>
                  <a:gd name="connsiteX34" fmla="*/ 285750 w 854167"/>
                  <a:gd name="connsiteY34" fmla="*/ 73025 h 149225"/>
                  <a:gd name="connsiteX35" fmla="*/ 288925 w 854167"/>
                  <a:gd name="connsiteY35" fmla="*/ 63500 h 149225"/>
                  <a:gd name="connsiteX36" fmla="*/ 292100 w 854167"/>
                  <a:gd name="connsiteY36" fmla="*/ 50800 h 149225"/>
                  <a:gd name="connsiteX37" fmla="*/ 301625 w 854167"/>
                  <a:gd name="connsiteY37" fmla="*/ 47625 h 149225"/>
                  <a:gd name="connsiteX38" fmla="*/ 314325 w 854167"/>
                  <a:gd name="connsiteY38" fmla="*/ 88900 h 149225"/>
                  <a:gd name="connsiteX39" fmla="*/ 327025 w 854167"/>
                  <a:gd name="connsiteY39" fmla="*/ 92075 h 149225"/>
                  <a:gd name="connsiteX40" fmla="*/ 330200 w 854167"/>
                  <a:gd name="connsiteY40" fmla="*/ 120650 h 149225"/>
                  <a:gd name="connsiteX41" fmla="*/ 333375 w 854167"/>
                  <a:gd name="connsiteY41" fmla="*/ 130175 h 149225"/>
                  <a:gd name="connsiteX42" fmla="*/ 355600 w 854167"/>
                  <a:gd name="connsiteY42" fmla="*/ 123825 h 149225"/>
                  <a:gd name="connsiteX43" fmla="*/ 361950 w 854167"/>
                  <a:gd name="connsiteY43" fmla="*/ 104775 h 149225"/>
                  <a:gd name="connsiteX44" fmla="*/ 365125 w 854167"/>
                  <a:gd name="connsiteY44" fmla="*/ 95250 h 149225"/>
                  <a:gd name="connsiteX45" fmla="*/ 365125 w 854167"/>
                  <a:gd name="connsiteY45" fmla="*/ 31750 h 149225"/>
                  <a:gd name="connsiteX46" fmla="*/ 377825 w 854167"/>
                  <a:gd name="connsiteY46" fmla="*/ 12700 h 149225"/>
                  <a:gd name="connsiteX47" fmla="*/ 390525 w 854167"/>
                  <a:gd name="connsiteY47" fmla="*/ 0 h 149225"/>
                  <a:gd name="connsiteX48" fmla="*/ 387350 w 854167"/>
                  <a:gd name="connsiteY48" fmla="*/ 9525 h 149225"/>
                  <a:gd name="connsiteX49" fmla="*/ 390525 w 854167"/>
                  <a:gd name="connsiteY49" fmla="*/ 19050 h 149225"/>
                  <a:gd name="connsiteX50" fmla="*/ 412750 w 854167"/>
                  <a:gd name="connsiteY50" fmla="*/ 41275 h 149225"/>
                  <a:gd name="connsiteX51" fmla="*/ 425450 w 854167"/>
                  <a:gd name="connsiteY51" fmla="*/ 69850 h 149225"/>
                  <a:gd name="connsiteX52" fmla="*/ 441325 w 854167"/>
                  <a:gd name="connsiteY52" fmla="*/ 73025 h 149225"/>
                  <a:gd name="connsiteX53" fmla="*/ 447675 w 854167"/>
                  <a:gd name="connsiteY53" fmla="*/ 95250 h 149225"/>
                  <a:gd name="connsiteX54" fmla="*/ 450850 w 854167"/>
                  <a:gd name="connsiteY54" fmla="*/ 107950 h 149225"/>
                  <a:gd name="connsiteX55" fmla="*/ 447675 w 854167"/>
                  <a:gd name="connsiteY55" fmla="*/ 117475 h 149225"/>
                  <a:gd name="connsiteX56" fmla="*/ 457200 w 854167"/>
                  <a:gd name="connsiteY56" fmla="*/ 123825 h 149225"/>
                  <a:gd name="connsiteX57" fmla="*/ 479425 w 854167"/>
                  <a:gd name="connsiteY57" fmla="*/ 117475 h 149225"/>
                  <a:gd name="connsiteX58" fmla="*/ 488950 w 854167"/>
                  <a:gd name="connsiteY58" fmla="*/ 63500 h 149225"/>
                  <a:gd name="connsiteX59" fmla="*/ 498475 w 854167"/>
                  <a:gd name="connsiteY59" fmla="*/ 44450 h 149225"/>
                  <a:gd name="connsiteX60" fmla="*/ 514350 w 854167"/>
                  <a:gd name="connsiteY60" fmla="*/ 15875 h 149225"/>
                  <a:gd name="connsiteX61" fmla="*/ 523875 w 854167"/>
                  <a:gd name="connsiteY61" fmla="*/ 12700 h 149225"/>
                  <a:gd name="connsiteX62" fmla="*/ 520700 w 854167"/>
                  <a:gd name="connsiteY62" fmla="*/ 28575 h 149225"/>
                  <a:gd name="connsiteX63" fmla="*/ 517525 w 854167"/>
                  <a:gd name="connsiteY63" fmla="*/ 38100 h 149225"/>
                  <a:gd name="connsiteX64" fmla="*/ 508000 w 854167"/>
                  <a:gd name="connsiteY64" fmla="*/ 41275 h 149225"/>
                  <a:gd name="connsiteX65" fmla="*/ 511175 w 854167"/>
                  <a:gd name="connsiteY65" fmla="*/ 57150 h 149225"/>
                  <a:gd name="connsiteX66" fmla="*/ 530225 w 854167"/>
                  <a:gd name="connsiteY66" fmla="*/ 69850 h 149225"/>
                  <a:gd name="connsiteX67" fmla="*/ 536575 w 854167"/>
                  <a:gd name="connsiteY67" fmla="*/ 88900 h 149225"/>
                  <a:gd name="connsiteX68" fmla="*/ 542925 w 854167"/>
                  <a:gd name="connsiteY68" fmla="*/ 98425 h 149225"/>
                  <a:gd name="connsiteX69" fmla="*/ 546100 w 854167"/>
                  <a:gd name="connsiteY69" fmla="*/ 107950 h 149225"/>
                  <a:gd name="connsiteX70" fmla="*/ 555625 w 854167"/>
                  <a:gd name="connsiteY70" fmla="*/ 111125 h 149225"/>
                  <a:gd name="connsiteX71" fmla="*/ 574675 w 854167"/>
                  <a:gd name="connsiteY71" fmla="*/ 107950 h 149225"/>
                  <a:gd name="connsiteX72" fmla="*/ 577850 w 854167"/>
                  <a:gd name="connsiteY72" fmla="*/ 98425 h 149225"/>
                  <a:gd name="connsiteX73" fmla="*/ 587375 w 854167"/>
                  <a:gd name="connsiteY73" fmla="*/ 79375 h 149225"/>
                  <a:gd name="connsiteX74" fmla="*/ 584200 w 854167"/>
                  <a:gd name="connsiteY74" fmla="*/ 57150 h 149225"/>
                  <a:gd name="connsiteX75" fmla="*/ 581025 w 854167"/>
                  <a:gd name="connsiteY75" fmla="*/ 41275 h 149225"/>
                  <a:gd name="connsiteX76" fmla="*/ 584200 w 854167"/>
                  <a:gd name="connsiteY76" fmla="*/ 31750 h 149225"/>
                  <a:gd name="connsiteX77" fmla="*/ 682625 w 854167"/>
                  <a:gd name="connsiteY77" fmla="*/ 63500 h 149225"/>
                  <a:gd name="connsiteX78" fmla="*/ 673100 w 854167"/>
                  <a:gd name="connsiteY78" fmla="*/ 69850 h 149225"/>
                  <a:gd name="connsiteX79" fmla="*/ 663575 w 854167"/>
                  <a:gd name="connsiteY79" fmla="*/ 107950 h 149225"/>
                  <a:gd name="connsiteX80" fmla="*/ 673100 w 854167"/>
                  <a:gd name="connsiteY80" fmla="*/ 111125 h 149225"/>
                  <a:gd name="connsiteX81" fmla="*/ 720725 w 854167"/>
                  <a:gd name="connsiteY81" fmla="*/ 104775 h 149225"/>
                  <a:gd name="connsiteX82" fmla="*/ 723900 w 854167"/>
                  <a:gd name="connsiteY82" fmla="*/ 73025 h 149225"/>
                  <a:gd name="connsiteX83" fmla="*/ 717550 w 854167"/>
                  <a:gd name="connsiteY83" fmla="*/ 53975 h 149225"/>
                  <a:gd name="connsiteX84" fmla="*/ 714375 w 854167"/>
                  <a:gd name="connsiteY84" fmla="*/ 44450 h 149225"/>
                  <a:gd name="connsiteX85" fmla="*/ 723900 w 854167"/>
                  <a:gd name="connsiteY85" fmla="*/ 38100 h 149225"/>
                  <a:gd name="connsiteX86" fmla="*/ 746125 w 854167"/>
                  <a:gd name="connsiteY86" fmla="*/ 41275 h 149225"/>
                  <a:gd name="connsiteX87" fmla="*/ 768350 w 854167"/>
                  <a:gd name="connsiteY87" fmla="*/ 47625 h 149225"/>
                  <a:gd name="connsiteX88" fmla="*/ 781050 w 854167"/>
                  <a:gd name="connsiteY88" fmla="*/ 66675 h 149225"/>
                  <a:gd name="connsiteX89" fmla="*/ 784225 w 854167"/>
                  <a:gd name="connsiteY89" fmla="*/ 76200 h 149225"/>
                  <a:gd name="connsiteX90" fmla="*/ 790575 w 854167"/>
                  <a:gd name="connsiteY90" fmla="*/ 85725 h 149225"/>
                  <a:gd name="connsiteX91" fmla="*/ 793750 w 854167"/>
                  <a:gd name="connsiteY91" fmla="*/ 95250 h 149225"/>
                  <a:gd name="connsiteX92" fmla="*/ 803275 w 854167"/>
                  <a:gd name="connsiteY92" fmla="*/ 98425 h 149225"/>
                  <a:gd name="connsiteX93" fmla="*/ 831850 w 854167"/>
                  <a:gd name="connsiteY93" fmla="*/ 95250 h 149225"/>
                  <a:gd name="connsiteX94" fmla="*/ 838200 w 854167"/>
                  <a:gd name="connsiteY94" fmla="*/ 85725 h 149225"/>
                  <a:gd name="connsiteX95" fmla="*/ 847725 w 854167"/>
                  <a:gd name="connsiteY95" fmla="*/ 79375 h 149225"/>
                  <a:gd name="connsiteX96" fmla="*/ 854075 w 854167"/>
                  <a:gd name="connsiteY96" fmla="*/ 57150 h 149225"/>
                  <a:gd name="connsiteX97" fmla="*/ 854075 w 854167"/>
                  <a:gd name="connsiteY97" fmla="*/ 53975 h 14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54167" h="149225">
                    <a:moveTo>
                      <a:pt x="0" y="149225"/>
                    </a:moveTo>
                    <a:lnTo>
                      <a:pt x="15875" y="146050"/>
                    </a:lnTo>
                    <a:cubicBezTo>
                      <a:pt x="22209" y="144898"/>
                      <a:pt x="28680" y="144436"/>
                      <a:pt x="34925" y="142875"/>
                    </a:cubicBezTo>
                    <a:cubicBezTo>
                      <a:pt x="41419" y="141252"/>
                      <a:pt x="48406" y="140238"/>
                      <a:pt x="53975" y="136525"/>
                    </a:cubicBezTo>
                    <a:lnTo>
                      <a:pt x="63500" y="130175"/>
                    </a:lnTo>
                    <a:cubicBezTo>
                      <a:pt x="70943" y="107845"/>
                      <a:pt x="63500" y="134610"/>
                      <a:pt x="63500" y="92075"/>
                    </a:cubicBezTo>
                    <a:cubicBezTo>
                      <a:pt x="63500" y="87711"/>
                      <a:pt x="65421" y="83555"/>
                      <a:pt x="66675" y="79375"/>
                    </a:cubicBezTo>
                    <a:cubicBezTo>
                      <a:pt x="73287" y="57335"/>
                      <a:pt x="67994" y="63679"/>
                      <a:pt x="82550" y="53975"/>
                    </a:cubicBezTo>
                    <a:cubicBezTo>
                      <a:pt x="85244" y="49934"/>
                      <a:pt x="90115" y="35991"/>
                      <a:pt x="98425" y="47625"/>
                    </a:cubicBezTo>
                    <a:cubicBezTo>
                      <a:pt x="102316" y="53072"/>
                      <a:pt x="104775" y="66675"/>
                      <a:pt x="104775" y="66675"/>
                    </a:cubicBezTo>
                    <a:cubicBezTo>
                      <a:pt x="103717" y="69850"/>
                      <a:pt x="101600" y="72853"/>
                      <a:pt x="101600" y="76200"/>
                    </a:cubicBezTo>
                    <a:cubicBezTo>
                      <a:pt x="101600" y="82773"/>
                      <a:pt x="107914" y="90434"/>
                      <a:pt x="111125" y="95250"/>
                    </a:cubicBezTo>
                    <a:cubicBezTo>
                      <a:pt x="111901" y="99130"/>
                      <a:pt x="117197" y="129024"/>
                      <a:pt x="120650" y="130175"/>
                    </a:cubicBezTo>
                    <a:lnTo>
                      <a:pt x="139700" y="136525"/>
                    </a:lnTo>
                    <a:cubicBezTo>
                      <a:pt x="143933" y="135467"/>
                      <a:pt x="148204" y="134549"/>
                      <a:pt x="152400" y="133350"/>
                    </a:cubicBezTo>
                    <a:cubicBezTo>
                      <a:pt x="155618" y="132431"/>
                      <a:pt x="160867" y="133350"/>
                      <a:pt x="161925" y="130175"/>
                    </a:cubicBezTo>
                    <a:cubicBezTo>
                      <a:pt x="163632" y="125055"/>
                      <a:pt x="160059" y="119535"/>
                      <a:pt x="158750" y="114300"/>
                    </a:cubicBezTo>
                    <a:cubicBezTo>
                      <a:pt x="156121" y="103784"/>
                      <a:pt x="155433" y="104562"/>
                      <a:pt x="149225" y="95250"/>
                    </a:cubicBezTo>
                    <a:cubicBezTo>
                      <a:pt x="152400" y="94192"/>
                      <a:pt x="158277" y="95388"/>
                      <a:pt x="158750" y="92075"/>
                    </a:cubicBezTo>
                    <a:cubicBezTo>
                      <a:pt x="160084" y="82740"/>
                      <a:pt x="151045" y="70992"/>
                      <a:pt x="146050" y="63500"/>
                    </a:cubicBezTo>
                    <a:cubicBezTo>
                      <a:pt x="147108" y="60325"/>
                      <a:pt x="146858" y="56342"/>
                      <a:pt x="149225" y="53975"/>
                    </a:cubicBezTo>
                    <a:cubicBezTo>
                      <a:pt x="151592" y="51608"/>
                      <a:pt x="155757" y="52297"/>
                      <a:pt x="158750" y="50800"/>
                    </a:cubicBezTo>
                    <a:cubicBezTo>
                      <a:pt x="183369" y="38490"/>
                      <a:pt x="153859" y="49255"/>
                      <a:pt x="177800" y="41275"/>
                    </a:cubicBezTo>
                    <a:cubicBezTo>
                      <a:pt x="192002" y="19973"/>
                      <a:pt x="180099" y="36017"/>
                      <a:pt x="180975" y="41275"/>
                    </a:cubicBezTo>
                    <a:cubicBezTo>
                      <a:pt x="181602" y="45039"/>
                      <a:pt x="185208" y="47625"/>
                      <a:pt x="187325" y="50800"/>
                    </a:cubicBezTo>
                    <a:cubicBezTo>
                      <a:pt x="194733" y="49742"/>
                      <a:pt x="202290" y="45810"/>
                      <a:pt x="209550" y="47625"/>
                    </a:cubicBezTo>
                    <a:cubicBezTo>
                      <a:pt x="217365" y="49579"/>
                      <a:pt x="210201" y="64721"/>
                      <a:pt x="209550" y="66675"/>
                    </a:cubicBezTo>
                    <a:cubicBezTo>
                      <a:pt x="217530" y="90616"/>
                      <a:pt x="206765" y="61106"/>
                      <a:pt x="219075" y="85725"/>
                    </a:cubicBezTo>
                    <a:cubicBezTo>
                      <a:pt x="224240" y="96054"/>
                      <a:pt x="219501" y="95676"/>
                      <a:pt x="228600" y="104775"/>
                    </a:cubicBezTo>
                    <a:cubicBezTo>
                      <a:pt x="231298" y="107473"/>
                      <a:pt x="234950" y="109008"/>
                      <a:pt x="238125" y="111125"/>
                    </a:cubicBezTo>
                    <a:cubicBezTo>
                      <a:pt x="239183" y="115358"/>
                      <a:pt x="237104" y="122626"/>
                      <a:pt x="241300" y="123825"/>
                    </a:cubicBezTo>
                    <a:cubicBezTo>
                      <a:pt x="247736" y="125664"/>
                      <a:pt x="260350" y="117475"/>
                      <a:pt x="260350" y="117475"/>
                    </a:cubicBezTo>
                    <a:cubicBezTo>
                      <a:pt x="270413" y="102381"/>
                      <a:pt x="265493" y="111570"/>
                      <a:pt x="273050" y="88900"/>
                    </a:cubicBezTo>
                    <a:cubicBezTo>
                      <a:pt x="274108" y="85725"/>
                      <a:pt x="273440" y="81231"/>
                      <a:pt x="276225" y="79375"/>
                    </a:cubicBezTo>
                    <a:lnTo>
                      <a:pt x="285750" y="73025"/>
                    </a:lnTo>
                    <a:cubicBezTo>
                      <a:pt x="286808" y="69850"/>
                      <a:pt x="288006" y="66718"/>
                      <a:pt x="288925" y="63500"/>
                    </a:cubicBezTo>
                    <a:cubicBezTo>
                      <a:pt x="290124" y="59304"/>
                      <a:pt x="289374" y="54207"/>
                      <a:pt x="292100" y="50800"/>
                    </a:cubicBezTo>
                    <a:cubicBezTo>
                      <a:pt x="294191" y="48187"/>
                      <a:pt x="298450" y="48683"/>
                      <a:pt x="301625" y="47625"/>
                    </a:cubicBezTo>
                    <a:cubicBezTo>
                      <a:pt x="303817" y="71739"/>
                      <a:pt x="295507" y="80835"/>
                      <a:pt x="314325" y="88900"/>
                    </a:cubicBezTo>
                    <a:cubicBezTo>
                      <a:pt x="318336" y="90619"/>
                      <a:pt x="322792" y="91017"/>
                      <a:pt x="327025" y="92075"/>
                    </a:cubicBezTo>
                    <a:cubicBezTo>
                      <a:pt x="328083" y="101600"/>
                      <a:pt x="328624" y="111197"/>
                      <a:pt x="330200" y="120650"/>
                    </a:cubicBezTo>
                    <a:cubicBezTo>
                      <a:pt x="330750" y="123951"/>
                      <a:pt x="330268" y="128932"/>
                      <a:pt x="333375" y="130175"/>
                    </a:cubicBezTo>
                    <a:cubicBezTo>
                      <a:pt x="335187" y="130900"/>
                      <a:pt x="352776" y="124766"/>
                      <a:pt x="355600" y="123825"/>
                    </a:cubicBezTo>
                    <a:lnTo>
                      <a:pt x="361950" y="104775"/>
                    </a:lnTo>
                    <a:lnTo>
                      <a:pt x="365125" y="95250"/>
                    </a:lnTo>
                    <a:cubicBezTo>
                      <a:pt x="364804" y="89791"/>
                      <a:pt x="355684" y="48743"/>
                      <a:pt x="365125" y="31750"/>
                    </a:cubicBezTo>
                    <a:cubicBezTo>
                      <a:pt x="368831" y="25079"/>
                      <a:pt x="375412" y="19940"/>
                      <a:pt x="377825" y="12700"/>
                    </a:cubicBezTo>
                    <a:cubicBezTo>
                      <a:pt x="382058" y="0"/>
                      <a:pt x="377825" y="4233"/>
                      <a:pt x="390525" y="0"/>
                    </a:cubicBezTo>
                    <a:cubicBezTo>
                      <a:pt x="389467" y="3175"/>
                      <a:pt x="387350" y="6178"/>
                      <a:pt x="387350" y="9525"/>
                    </a:cubicBezTo>
                    <a:cubicBezTo>
                      <a:pt x="387350" y="12872"/>
                      <a:pt x="388900" y="16124"/>
                      <a:pt x="390525" y="19050"/>
                    </a:cubicBezTo>
                    <a:cubicBezTo>
                      <a:pt x="402104" y="39892"/>
                      <a:pt x="397291" y="36122"/>
                      <a:pt x="412750" y="41275"/>
                    </a:cubicBezTo>
                    <a:cubicBezTo>
                      <a:pt x="413558" y="43698"/>
                      <a:pt x="419235" y="66298"/>
                      <a:pt x="425450" y="69850"/>
                    </a:cubicBezTo>
                    <a:cubicBezTo>
                      <a:pt x="430135" y="72527"/>
                      <a:pt x="436033" y="71967"/>
                      <a:pt x="441325" y="73025"/>
                    </a:cubicBezTo>
                    <a:cubicBezTo>
                      <a:pt x="451251" y="112727"/>
                      <a:pt x="438565" y="63366"/>
                      <a:pt x="447675" y="95250"/>
                    </a:cubicBezTo>
                    <a:cubicBezTo>
                      <a:pt x="448874" y="99446"/>
                      <a:pt x="449792" y="103717"/>
                      <a:pt x="450850" y="107950"/>
                    </a:cubicBezTo>
                    <a:cubicBezTo>
                      <a:pt x="449792" y="111125"/>
                      <a:pt x="446432" y="114368"/>
                      <a:pt x="447675" y="117475"/>
                    </a:cubicBezTo>
                    <a:cubicBezTo>
                      <a:pt x="449092" y="121018"/>
                      <a:pt x="453422" y="123285"/>
                      <a:pt x="457200" y="123825"/>
                    </a:cubicBezTo>
                    <a:cubicBezTo>
                      <a:pt x="459991" y="124224"/>
                      <a:pt x="475851" y="118666"/>
                      <a:pt x="479425" y="117475"/>
                    </a:cubicBezTo>
                    <a:cubicBezTo>
                      <a:pt x="494710" y="94547"/>
                      <a:pt x="482795" y="115819"/>
                      <a:pt x="488950" y="63500"/>
                    </a:cubicBezTo>
                    <a:cubicBezTo>
                      <a:pt x="490178" y="53064"/>
                      <a:pt x="493865" y="53671"/>
                      <a:pt x="498475" y="44450"/>
                    </a:cubicBezTo>
                    <a:cubicBezTo>
                      <a:pt x="502948" y="35504"/>
                      <a:pt x="502337" y="19879"/>
                      <a:pt x="514350" y="15875"/>
                    </a:cubicBezTo>
                    <a:lnTo>
                      <a:pt x="523875" y="12700"/>
                    </a:lnTo>
                    <a:cubicBezTo>
                      <a:pt x="522817" y="17992"/>
                      <a:pt x="522009" y="23340"/>
                      <a:pt x="520700" y="28575"/>
                    </a:cubicBezTo>
                    <a:cubicBezTo>
                      <a:pt x="519888" y="31822"/>
                      <a:pt x="519892" y="35733"/>
                      <a:pt x="517525" y="38100"/>
                    </a:cubicBezTo>
                    <a:cubicBezTo>
                      <a:pt x="515158" y="40467"/>
                      <a:pt x="511175" y="40217"/>
                      <a:pt x="508000" y="41275"/>
                    </a:cubicBezTo>
                    <a:cubicBezTo>
                      <a:pt x="509058" y="46567"/>
                      <a:pt x="508762" y="52323"/>
                      <a:pt x="511175" y="57150"/>
                    </a:cubicBezTo>
                    <a:cubicBezTo>
                      <a:pt x="515932" y="66663"/>
                      <a:pt x="521758" y="67028"/>
                      <a:pt x="530225" y="69850"/>
                    </a:cubicBezTo>
                    <a:cubicBezTo>
                      <a:pt x="532342" y="76200"/>
                      <a:pt x="532862" y="83331"/>
                      <a:pt x="536575" y="88900"/>
                    </a:cubicBezTo>
                    <a:cubicBezTo>
                      <a:pt x="538692" y="92075"/>
                      <a:pt x="541218" y="95012"/>
                      <a:pt x="542925" y="98425"/>
                    </a:cubicBezTo>
                    <a:cubicBezTo>
                      <a:pt x="544422" y="101418"/>
                      <a:pt x="543733" y="105583"/>
                      <a:pt x="546100" y="107950"/>
                    </a:cubicBezTo>
                    <a:cubicBezTo>
                      <a:pt x="548467" y="110317"/>
                      <a:pt x="552450" y="110067"/>
                      <a:pt x="555625" y="111125"/>
                    </a:cubicBezTo>
                    <a:cubicBezTo>
                      <a:pt x="561975" y="110067"/>
                      <a:pt x="569086" y="111144"/>
                      <a:pt x="574675" y="107950"/>
                    </a:cubicBezTo>
                    <a:cubicBezTo>
                      <a:pt x="577581" y="106290"/>
                      <a:pt x="576353" y="101418"/>
                      <a:pt x="577850" y="98425"/>
                    </a:cubicBezTo>
                    <a:cubicBezTo>
                      <a:pt x="590160" y="73806"/>
                      <a:pt x="579395" y="103316"/>
                      <a:pt x="587375" y="79375"/>
                    </a:cubicBezTo>
                    <a:cubicBezTo>
                      <a:pt x="586317" y="71967"/>
                      <a:pt x="585430" y="64532"/>
                      <a:pt x="584200" y="57150"/>
                    </a:cubicBezTo>
                    <a:cubicBezTo>
                      <a:pt x="583313" y="51827"/>
                      <a:pt x="581025" y="46671"/>
                      <a:pt x="581025" y="41275"/>
                    </a:cubicBezTo>
                    <a:cubicBezTo>
                      <a:pt x="581025" y="37928"/>
                      <a:pt x="583142" y="34925"/>
                      <a:pt x="584200" y="31750"/>
                    </a:cubicBezTo>
                    <a:cubicBezTo>
                      <a:pt x="617008" y="42333"/>
                      <a:pt x="650939" y="49920"/>
                      <a:pt x="682625" y="63500"/>
                    </a:cubicBezTo>
                    <a:cubicBezTo>
                      <a:pt x="686132" y="65003"/>
                      <a:pt x="675122" y="66614"/>
                      <a:pt x="673100" y="69850"/>
                    </a:cubicBezTo>
                    <a:cubicBezTo>
                      <a:pt x="667382" y="78998"/>
                      <a:pt x="665284" y="97695"/>
                      <a:pt x="663575" y="107950"/>
                    </a:cubicBezTo>
                    <a:cubicBezTo>
                      <a:pt x="666750" y="109008"/>
                      <a:pt x="669753" y="111125"/>
                      <a:pt x="673100" y="111125"/>
                    </a:cubicBezTo>
                    <a:cubicBezTo>
                      <a:pt x="704176" y="111125"/>
                      <a:pt x="701830" y="111073"/>
                      <a:pt x="720725" y="104775"/>
                    </a:cubicBezTo>
                    <a:cubicBezTo>
                      <a:pt x="730360" y="90322"/>
                      <a:pt x="729313" y="96480"/>
                      <a:pt x="723900" y="73025"/>
                    </a:cubicBezTo>
                    <a:cubicBezTo>
                      <a:pt x="722395" y="66503"/>
                      <a:pt x="719667" y="60325"/>
                      <a:pt x="717550" y="53975"/>
                    </a:cubicBezTo>
                    <a:lnTo>
                      <a:pt x="714375" y="44450"/>
                    </a:lnTo>
                    <a:cubicBezTo>
                      <a:pt x="717550" y="42333"/>
                      <a:pt x="720103" y="38480"/>
                      <a:pt x="723900" y="38100"/>
                    </a:cubicBezTo>
                    <a:cubicBezTo>
                      <a:pt x="731346" y="37355"/>
                      <a:pt x="738762" y="39936"/>
                      <a:pt x="746125" y="41275"/>
                    </a:cubicBezTo>
                    <a:cubicBezTo>
                      <a:pt x="754896" y="42870"/>
                      <a:pt x="760189" y="44905"/>
                      <a:pt x="768350" y="47625"/>
                    </a:cubicBezTo>
                    <a:cubicBezTo>
                      <a:pt x="772583" y="53975"/>
                      <a:pt x="778637" y="59435"/>
                      <a:pt x="781050" y="66675"/>
                    </a:cubicBezTo>
                    <a:cubicBezTo>
                      <a:pt x="782108" y="69850"/>
                      <a:pt x="782728" y="73207"/>
                      <a:pt x="784225" y="76200"/>
                    </a:cubicBezTo>
                    <a:cubicBezTo>
                      <a:pt x="785932" y="79613"/>
                      <a:pt x="788868" y="82312"/>
                      <a:pt x="790575" y="85725"/>
                    </a:cubicBezTo>
                    <a:cubicBezTo>
                      <a:pt x="792072" y="88718"/>
                      <a:pt x="791383" y="92883"/>
                      <a:pt x="793750" y="95250"/>
                    </a:cubicBezTo>
                    <a:cubicBezTo>
                      <a:pt x="796117" y="97617"/>
                      <a:pt x="800100" y="97367"/>
                      <a:pt x="803275" y="98425"/>
                    </a:cubicBezTo>
                    <a:cubicBezTo>
                      <a:pt x="812800" y="97367"/>
                      <a:pt x="822843" y="98525"/>
                      <a:pt x="831850" y="95250"/>
                    </a:cubicBezTo>
                    <a:cubicBezTo>
                      <a:pt x="835436" y="93946"/>
                      <a:pt x="835502" y="88423"/>
                      <a:pt x="838200" y="85725"/>
                    </a:cubicBezTo>
                    <a:cubicBezTo>
                      <a:pt x="840898" y="83027"/>
                      <a:pt x="844550" y="81492"/>
                      <a:pt x="847725" y="79375"/>
                    </a:cubicBezTo>
                    <a:cubicBezTo>
                      <a:pt x="850751" y="70297"/>
                      <a:pt x="852082" y="67117"/>
                      <a:pt x="854075" y="57150"/>
                    </a:cubicBezTo>
                    <a:cubicBezTo>
                      <a:pt x="854283" y="56112"/>
                      <a:pt x="854075" y="55033"/>
                      <a:pt x="854075" y="5397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44" name="Straight Arrow Connector 43"/>
              <p:cNvCxnSpPr/>
              <p:nvPr/>
            </p:nvCxnSpPr>
            <p:spPr>
              <a:xfrm flipV="1">
                <a:off x="2990524" y="2188522"/>
                <a:ext cx="65834" cy="136902"/>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3077386" y="2196196"/>
                <a:ext cx="82520" cy="99750"/>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3527217" y="2169906"/>
                <a:ext cx="20143" cy="136902"/>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a:xfrm flipH="1" flipV="1">
              <a:off x="6035904" y="2888160"/>
              <a:ext cx="253066" cy="74818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6035903" y="2888159"/>
              <a:ext cx="582153" cy="41910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93" name="Group 92"/>
            <p:cNvGrpSpPr/>
            <p:nvPr/>
          </p:nvGrpSpPr>
          <p:grpSpPr>
            <a:xfrm>
              <a:off x="6945902" y="1709646"/>
              <a:ext cx="319120" cy="358692"/>
              <a:chOff x="3179917" y="1787714"/>
              <a:chExt cx="319120" cy="358692"/>
            </a:xfrm>
          </p:grpSpPr>
          <p:sp>
            <p:nvSpPr>
              <p:cNvPr id="94" name="Rectangle 93"/>
              <p:cNvSpPr/>
              <p:nvPr/>
            </p:nvSpPr>
            <p:spPr>
              <a:xfrm rot="2956863" flipH="1">
                <a:off x="3327780" y="1853180"/>
                <a:ext cx="119976" cy="22253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Trapezoid 94"/>
              <p:cNvSpPr/>
              <p:nvPr/>
            </p:nvSpPr>
            <p:spPr>
              <a:xfrm rot="2956863" flipH="1">
                <a:off x="3181489" y="2030781"/>
                <a:ext cx="135380" cy="95869"/>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6" name="Freeform 95"/>
              <p:cNvSpPr/>
              <p:nvPr/>
            </p:nvSpPr>
            <p:spPr>
              <a:xfrm rot="2956863" flipH="1">
                <a:off x="3231121" y="1736510"/>
                <a:ext cx="141361" cy="24377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cxnSp>
        <p:nvCxnSpPr>
          <p:cNvPr id="35" name="Straight Connector 34"/>
          <p:cNvCxnSpPr>
            <a:stCxn id="85" idx="2"/>
            <a:endCxn id="85" idx="6"/>
          </p:cNvCxnSpPr>
          <p:nvPr/>
        </p:nvCxnSpPr>
        <p:spPr>
          <a:xfrm>
            <a:off x="2583793" y="4558699"/>
            <a:ext cx="658174" cy="0"/>
          </a:xfrm>
          <a:prstGeom prst="lin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99" name="Straight Arrow Connector 98"/>
          <p:cNvCxnSpPr/>
          <p:nvPr/>
        </p:nvCxnSpPr>
        <p:spPr>
          <a:xfrm flipH="1" flipV="1">
            <a:off x="2859379" y="4432173"/>
            <a:ext cx="2738" cy="109908"/>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H="1" flipV="1">
            <a:off x="2973868" y="4432102"/>
            <a:ext cx="2738" cy="109908"/>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flipV="1">
            <a:off x="3085532" y="4429596"/>
            <a:ext cx="2738" cy="109908"/>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46032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Material – </a:t>
            </a:r>
            <a:r>
              <a:rPr lang="en-US" dirty="0" smtClean="0">
                <a:solidFill>
                  <a:schemeClr val="accent6">
                    <a:lumMod val="75000"/>
                  </a:schemeClr>
                </a:solidFill>
              </a:rPr>
              <a:t>Diffuse </a:t>
            </a:r>
            <a:endParaRPr lang="sv-SE" dirty="0">
              <a:solidFill>
                <a:schemeClr val="accent6">
                  <a:lumMod val="75000"/>
                </a:schemeClr>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3159" b="50959"/>
          <a:stretch/>
        </p:blipFill>
        <p:spPr>
          <a:xfrm>
            <a:off x="0" y="1664970"/>
            <a:ext cx="9144000" cy="1813560"/>
          </a:xfrm>
          <a:prstGeom prst="rect">
            <a:avLst/>
          </a:prstGeom>
        </p:spPr>
      </p:pic>
      <p:sp>
        <p:nvSpPr>
          <p:cNvPr id="48" name="Rectangle 47"/>
          <p:cNvSpPr/>
          <p:nvPr/>
        </p:nvSpPr>
        <p:spPr>
          <a:xfrm>
            <a:off x="0" y="1172527"/>
            <a:ext cx="2894505" cy="430887"/>
          </a:xfrm>
          <a:prstGeom prst="rect">
            <a:avLst/>
          </a:prstGeom>
        </p:spPr>
        <p:txBody>
          <a:bodyPr wrap="none">
            <a:spAutoFit/>
          </a:bodyPr>
          <a:lstStyle/>
          <a:p>
            <a:r>
              <a:rPr lang="en-GB" sz="2200" b="1" dirty="0" err="1" smtClean="0">
                <a:solidFill>
                  <a:schemeClr val="accent6">
                    <a:lumMod val="75000"/>
                  </a:schemeClr>
                </a:solidFill>
              </a:rPr>
              <a:t>Lambertian</a:t>
            </a:r>
            <a:r>
              <a:rPr lang="en-GB" sz="2200" b="1" dirty="0" smtClean="0">
                <a:solidFill>
                  <a:schemeClr val="accent6">
                    <a:lumMod val="75000"/>
                  </a:schemeClr>
                </a:solidFill>
              </a:rPr>
              <a:t> </a:t>
            </a:r>
            <a:r>
              <a:rPr lang="en-GB" sz="2200" b="1" dirty="0" smtClean="0">
                <a:solidFill>
                  <a:schemeClr val="bg1"/>
                </a:solidFill>
              </a:rPr>
              <a:t>Diffuse</a:t>
            </a:r>
            <a:endParaRPr lang="sv-SE" sz="2200" b="1" dirty="0">
              <a:solidFill>
                <a:schemeClr val="bg1"/>
              </a:solidFill>
            </a:endParaRPr>
          </a:p>
        </p:txBody>
      </p:sp>
      <p:sp>
        <p:nvSpPr>
          <p:cNvPr id="5" name="Rectangle 4"/>
          <p:cNvSpPr/>
          <p:nvPr/>
        </p:nvSpPr>
        <p:spPr>
          <a:xfrm>
            <a:off x="8282354" y="3478530"/>
            <a:ext cx="936475" cy="369332"/>
          </a:xfrm>
          <a:prstGeom prst="rect">
            <a:avLst/>
          </a:prstGeom>
        </p:spPr>
        <p:txBody>
          <a:bodyPr wrap="none">
            <a:spAutoFit/>
          </a:bodyPr>
          <a:lstStyle/>
          <a:p>
            <a:r>
              <a:rPr lang="en-GB" b="1" dirty="0" smtClean="0">
                <a:solidFill>
                  <a:schemeClr val="bg1"/>
                </a:solidFill>
              </a:rPr>
              <a:t>Rough</a:t>
            </a:r>
            <a:endParaRPr lang="sv-SE" b="1" dirty="0">
              <a:solidFill>
                <a:schemeClr val="bg1"/>
              </a:solidFill>
            </a:endParaRPr>
          </a:p>
        </p:txBody>
      </p:sp>
      <p:sp>
        <p:nvSpPr>
          <p:cNvPr id="6" name="Rectangle 5"/>
          <p:cNvSpPr/>
          <p:nvPr/>
        </p:nvSpPr>
        <p:spPr>
          <a:xfrm>
            <a:off x="0" y="3465827"/>
            <a:ext cx="1079142" cy="369332"/>
          </a:xfrm>
          <a:prstGeom prst="rect">
            <a:avLst/>
          </a:prstGeom>
        </p:spPr>
        <p:txBody>
          <a:bodyPr wrap="none">
            <a:spAutoFit/>
          </a:bodyPr>
          <a:lstStyle/>
          <a:p>
            <a:r>
              <a:rPr lang="en-GB" b="1" dirty="0" smtClean="0">
                <a:solidFill>
                  <a:schemeClr val="bg1"/>
                </a:solidFill>
              </a:rPr>
              <a:t>Smooth</a:t>
            </a:r>
            <a:endParaRPr lang="sv-SE" b="1" dirty="0">
              <a:solidFill>
                <a:schemeClr val="bg1"/>
              </a:solidFill>
            </a:endParaRPr>
          </a:p>
        </p:txBody>
      </p:sp>
    </p:spTree>
    <p:extLst>
      <p:ext uri="{BB962C8B-B14F-4D97-AF65-F5344CB8AC3E}">
        <p14:creationId xmlns:p14="http://schemas.microsoft.com/office/powerpoint/2010/main" val="305426464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accent6">
                    <a:lumMod val="75000"/>
                  </a:schemeClr>
                </a:solidFill>
              </a:rPr>
              <a:t>Acknowledgments</a:t>
            </a:r>
            <a:endParaRPr lang="sv-SE" dirty="0">
              <a:solidFill>
                <a:schemeClr val="accent6">
                  <a:lumMod val="75000"/>
                </a:schemeClr>
              </a:solidFill>
            </a:endParaRPr>
          </a:p>
        </p:txBody>
      </p:sp>
      <p:sp>
        <p:nvSpPr>
          <p:cNvPr id="5" name="Content Placeholder 4"/>
          <p:cNvSpPr>
            <a:spLocks noGrp="1"/>
          </p:cNvSpPr>
          <p:nvPr>
            <p:ph idx="1"/>
          </p:nvPr>
        </p:nvSpPr>
        <p:spPr/>
        <p:txBody>
          <a:bodyPr>
            <a:normAutofit/>
          </a:bodyPr>
          <a:lstStyle/>
          <a:p>
            <a:pPr fontAlgn="base"/>
            <a:r>
              <a:rPr lang="en-US" dirty="0" smtClean="0"/>
              <a:t>Contributions from </a:t>
            </a:r>
            <a:r>
              <a:rPr lang="en-US" b="1" dirty="0" smtClean="0">
                <a:solidFill>
                  <a:schemeClr val="accent6">
                    <a:lumMod val="75000"/>
                  </a:schemeClr>
                </a:solidFill>
              </a:rPr>
              <a:t>*many* </a:t>
            </a:r>
            <a:r>
              <a:rPr lang="en-US" dirty="0" smtClean="0"/>
              <a:t>people</a:t>
            </a:r>
          </a:p>
          <a:p>
            <a:pPr fontAlgn="base"/>
            <a:endParaRPr lang="en-US" dirty="0"/>
          </a:p>
          <a:p>
            <a:pPr fontAlgn="base"/>
            <a:r>
              <a:rPr lang="en-US" dirty="0" smtClean="0"/>
              <a:t>This talk and the course notes are about:</a:t>
            </a:r>
          </a:p>
          <a:p>
            <a:pPr marL="685800" lvl="1" indent="-342900" fontAlgn="base">
              <a:buFont typeface="+mj-lt"/>
              <a:buAutoNum type="arabicPeriod"/>
            </a:pPr>
            <a:r>
              <a:rPr lang="en-US" dirty="0" smtClean="0"/>
              <a:t>Summarizing </a:t>
            </a:r>
            <a:r>
              <a:rPr lang="en-US" dirty="0" smtClean="0">
                <a:solidFill>
                  <a:schemeClr val="accent6">
                    <a:lumMod val="75000"/>
                  </a:schemeClr>
                </a:solidFill>
              </a:rPr>
              <a:t>all of the steps</a:t>
            </a:r>
            <a:r>
              <a:rPr lang="en-US" dirty="0" smtClean="0"/>
              <a:t> to move an engine to PBR</a:t>
            </a:r>
          </a:p>
          <a:p>
            <a:pPr marL="685800" lvl="1" indent="-342900" fontAlgn="base">
              <a:buFont typeface="+mj-lt"/>
              <a:buAutoNum type="arabicPeriod"/>
            </a:pPr>
            <a:r>
              <a:rPr lang="en-US" dirty="0" smtClean="0"/>
              <a:t>Using the </a:t>
            </a:r>
            <a:r>
              <a:rPr lang="en-US" dirty="0" smtClean="0">
                <a:solidFill>
                  <a:schemeClr val="accent6">
                    <a:lumMod val="75000"/>
                  </a:schemeClr>
                </a:solidFill>
              </a:rPr>
              <a:t>state of the art</a:t>
            </a:r>
            <a:r>
              <a:rPr lang="en-US" dirty="0" smtClean="0"/>
              <a:t> in our base implementation</a:t>
            </a:r>
          </a:p>
          <a:p>
            <a:pPr marL="685800" lvl="1" indent="-342900" fontAlgn="base">
              <a:buFont typeface="+mj-lt"/>
              <a:buAutoNum type="arabicPeriod"/>
            </a:pPr>
            <a:r>
              <a:rPr lang="en-US" dirty="0" smtClean="0"/>
              <a:t>Small </a:t>
            </a:r>
            <a:r>
              <a:rPr lang="en-US" dirty="0" smtClean="0">
                <a:solidFill>
                  <a:schemeClr val="accent6">
                    <a:lumMod val="75000"/>
                  </a:schemeClr>
                </a:solidFill>
              </a:rPr>
              <a:t>improvements</a:t>
            </a:r>
            <a:r>
              <a:rPr lang="en-US" dirty="0" smtClean="0"/>
              <a:t> in quality</a:t>
            </a:r>
          </a:p>
          <a:p>
            <a:pPr lvl="1" fontAlgn="base"/>
            <a:endParaRPr lang="en-US" dirty="0"/>
          </a:p>
        </p:txBody>
      </p:sp>
    </p:spTree>
    <p:extLst>
      <p:ext uri="{BB962C8B-B14F-4D97-AF65-F5344CB8AC3E}">
        <p14:creationId xmlns:p14="http://schemas.microsoft.com/office/powerpoint/2010/main" val="259939548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13159" b="50959"/>
          <a:stretch/>
        </p:blipFill>
        <p:spPr>
          <a:xfrm>
            <a:off x="0" y="1664970"/>
            <a:ext cx="9144000" cy="181356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13159" b="51108"/>
          <a:stretch/>
        </p:blipFill>
        <p:spPr>
          <a:xfrm>
            <a:off x="0" y="1664970"/>
            <a:ext cx="9144000" cy="1807946"/>
          </a:xfrm>
          <a:prstGeom prst="rect">
            <a:avLst/>
          </a:prstGeom>
        </p:spPr>
      </p:pic>
      <p:sp>
        <p:nvSpPr>
          <p:cNvPr id="4" name="Title 3"/>
          <p:cNvSpPr>
            <a:spLocks noGrp="1"/>
          </p:cNvSpPr>
          <p:nvPr>
            <p:ph type="title"/>
          </p:nvPr>
        </p:nvSpPr>
        <p:spPr/>
        <p:txBody>
          <a:bodyPr/>
          <a:lstStyle/>
          <a:p>
            <a:r>
              <a:rPr lang="en-US" dirty="0" smtClean="0"/>
              <a:t>Material – </a:t>
            </a:r>
            <a:r>
              <a:rPr lang="en-US" dirty="0" smtClean="0">
                <a:solidFill>
                  <a:schemeClr val="accent6">
                    <a:lumMod val="75000"/>
                  </a:schemeClr>
                </a:solidFill>
              </a:rPr>
              <a:t>Diffuse </a:t>
            </a:r>
            <a:endParaRPr lang="sv-SE" dirty="0">
              <a:solidFill>
                <a:schemeClr val="accent6">
                  <a:lumMod val="75000"/>
                </a:schemeClr>
              </a:solidFill>
            </a:endParaRPr>
          </a:p>
        </p:txBody>
      </p:sp>
      <p:sp>
        <p:nvSpPr>
          <p:cNvPr id="10" name="Rectangle 9"/>
          <p:cNvSpPr/>
          <p:nvPr/>
        </p:nvSpPr>
        <p:spPr>
          <a:xfrm>
            <a:off x="0" y="1172527"/>
            <a:ext cx="2307380" cy="430887"/>
          </a:xfrm>
          <a:prstGeom prst="rect">
            <a:avLst/>
          </a:prstGeom>
        </p:spPr>
        <p:txBody>
          <a:bodyPr wrap="none">
            <a:spAutoFit/>
          </a:bodyPr>
          <a:lstStyle/>
          <a:p>
            <a:r>
              <a:rPr lang="en-GB" sz="2200" b="1" dirty="0" smtClean="0">
                <a:solidFill>
                  <a:schemeClr val="accent6">
                    <a:lumMod val="75000"/>
                  </a:schemeClr>
                </a:solidFill>
              </a:rPr>
              <a:t>Disney</a:t>
            </a:r>
            <a:r>
              <a:rPr lang="en-GB" sz="2200" b="1" dirty="0" smtClean="0">
                <a:solidFill>
                  <a:schemeClr val="bg1"/>
                </a:solidFill>
              </a:rPr>
              <a:t> Diffuse</a:t>
            </a:r>
            <a:endParaRPr lang="sv-SE" sz="2200" b="1" dirty="0">
              <a:solidFill>
                <a:schemeClr val="bg1"/>
              </a:solidFill>
            </a:endParaRPr>
          </a:p>
        </p:txBody>
      </p:sp>
      <p:sp>
        <p:nvSpPr>
          <p:cNvPr id="8" name="Rectangle 7"/>
          <p:cNvSpPr/>
          <p:nvPr/>
        </p:nvSpPr>
        <p:spPr>
          <a:xfrm>
            <a:off x="8282354" y="3478530"/>
            <a:ext cx="936475" cy="369332"/>
          </a:xfrm>
          <a:prstGeom prst="rect">
            <a:avLst/>
          </a:prstGeom>
        </p:spPr>
        <p:txBody>
          <a:bodyPr wrap="none">
            <a:spAutoFit/>
          </a:bodyPr>
          <a:lstStyle/>
          <a:p>
            <a:r>
              <a:rPr lang="en-GB" b="1" dirty="0" smtClean="0">
                <a:solidFill>
                  <a:schemeClr val="bg1"/>
                </a:solidFill>
              </a:rPr>
              <a:t>Rough</a:t>
            </a:r>
            <a:endParaRPr lang="sv-SE" b="1" dirty="0">
              <a:solidFill>
                <a:schemeClr val="bg1"/>
              </a:solidFill>
            </a:endParaRPr>
          </a:p>
        </p:txBody>
      </p:sp>
      <p:sp>
        <p:nvSpPr>
          <p:cNvPr id="11" name="Rectangle 10"/>
          <p:cNvSpPr/>
          <p:nvPr/>
        </p:nvSpPr>
        <p:spPr>
          <a:xfrm>
            <a:off x="0" y="3465827"/>
            <a:ext cx="1079142" cy="369332"/>
          </a:xfrm>
          <a:prstGeom prst="rect">
            <a:avLst/>
          </a:prstGeom>
        </p:spPr>
        <p:txBody>
          <a:bodyPr wrap="none">
            <a:spAutoFit/>
          </a:bodyPr>
          <a:lstStyle/>
          <a:p>
            <a:r>
              <a:rPr lang="en-GB" b="1" dirty="0" smtClean="0">
                <a:solidFill>
                  <a:schemeClr val="bg1"/>
                </a:solidFill>
              </a:rPr>
              <a:t>Smooth</a:t>
            </a:r>
            <a:endParaRPr lang="sv-SE" b="1" dirty="0">
              <a:solidFill>
                <a:schemeClr val="bg1"/>
              </a:solidFill>
            </a:endParaRPr>
          </a:p>
        </p:txBody>
      </p:sp>
    </p:spTree>
    <p:extLst>
      <p:ext uri="{BB962C8B-B14F-4D97-AF65-F5344CB8AC3E}">
        <p14:creationId xmlns:p14="http://schemas.microsoft.com/office/powerpoint/2010/main" val="288356553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3159" b="51108"/>
          <a:stretch/>
        </p:blipFill>
        <p:spPr>
          <a:xfrm>
            <a:off x="0" y="1668780"/>
            <a:ext cx="9144000" cy="1805940"/>
          </a:xfrm>
          <a:prstGeom prst="rect">
            <a:avLst/>
          </a:prstGeom>
        </p:spPr>
      </p:pic>
      <p:sp>
        <p:nvSpPr>
          <p:cNvPr id="4" name="Title 3"/>
          <p:cNvSpPr>
            <a:spLocks noGrp="1"/>
          </p:cNvSpPr>
          <p:nvPr>
            <p:ph type="title"/>
          </p:nvPr>
        </p:nvSpPr>
        <p:spPr/>
        <p:txBody>
          <a:bodyPr/>
          <a:lstStyle/>
          <a:p>
            <a:r>
              <a:rPr lang="en-US" dirty="0" smtClean="0"/>
              <a:t>Material - </a:t>
            </a:r>
            <a:r>
              <a:rPr lang="en-US" dirty="0" smtClean="0">
                <a:solidFill>
                  <a:schemeClr val="accent6">
                    <a:lumMod val="75000"/>
                  </a:schemeClr>
                </a:solidFill>
              </a:rPr>
              <a:t>Diffuse</a:t>
            </a:r>
            <a:endParaRPr lang="sv-SE" dirty="0">
              <a:solidFill>
                <a:schemeClr val="accent6">
                  <a:lumMod val="75000"/>
                </a:schemeClr>
              </a:solidFill>
            </a:endParaRPr>
          </a:p>
        </p:txBody>
      </p:sp>
      <p:sp>
        <p:nvSpPr>
          <p:cNvPr id="5" name="Rectangle 4"/>
          <p:cNvSpPr/>
          <p:nvPr/>
        </p:nvSpPr>
        <p:spPr>
          <a:xfrm>
            <a:off x="805815" y="1930004"/>
            <a:ext cx="746760" cy="384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0" y="1172527"/>
            <a:ext cx="2454518" cy="430887"/>
          </a:xfrm>
          <a:prstGeom prst="rect">
            <a:avLst/>
          </a:prstGeom>
        </p:spPr>
        <p:txBody>
          <a:bodyPr wrap="none">
            <a:spAutoFit/>
          </a:bodyPr>
          <a:lstStyle/>
          <a:p>
            <a:r>
              <a:rPr lang="en-GB" sz="2200" b="1" dirty="0" smtClean="0">
                <a:solidFill>
                  <a:schemeClr val="bg1"/>
                </a:solidFill>
              </a:rPr>
              <a:t>Disney’s Diffuse</a:t>
            </a:r>
            <a:endParaRPr lang="sv-SE" sz="2200" b="1" dirty="0">
              <a:solidFill>
                <a:schemeClr val="bg1"/>
              </a:solidFill>
            </a:endParaRPr>
          </a:p>
        </p:txBody>
      </p:sp>
      <p:sp>
        <p:nvSpPr>
          <p:cNvPr id="7" name="Rectangle 6"/>
          <p:cNvSpPr/>
          <p:nvPr/>
        </p:nvSpPr>
        <p:spPr>
          <a:xfrm>
            <a:off x="0" y="9991"/>
            <a:ext cx="9144000" cy="5133509"/>
          </a:xfrm>
          <a:prstGeom prst="rect">
            <a:avLst/>
          </a:prstGeom>
          <a:solidFill>
            <a:srgbClr val="404040">
              <a:alpha val="89804"/>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7" name="Group 26"/>
          <p:cNvGrpSpPr/>
          <p:nvPr/>
        </p:nvGrpSpPr>
        <p:grpSpPr>
          <a:xfrm>
            <a:off x="4732645" y="582330"/>
            <a:ext cx="3705225" cy="3483845"/>
            <a:chOff x="7895460" y="-531095"/>
            <a:chExt cx="3705225" cy="3483845"/>
          </a:xfrm>
        </p:grpSpPr>
        <p:sp>
          <p:nvSpPr>
            <p:cNvPr id="6" name="Rectangle 5"/>
            <p:cNvSpPr/>
            <p:nvPr/>
          </p:nvSpPr>
          <p:spPr>
            <a:xfrm>
              <a:off x="8006715" y="1930004"/>
              <a:ext cx="746760" cy="3845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84062" t="19285" r="1042" b="56738"/>
            <a:stretch/>
          </p:blipFill>
          <p:spPr>
            <a:xfrm>
              <a:off x="8010013" y="-142875"/>
              <a:ext cx="3479284" cy="3095625"/>
            </a:xfrm>
            <a:prstGeom prst="rect">
              <a:avLst/>
            </a:prstGeom>
          </p:spPr>
        </p:pic>
        <p:grpSp>
          <p:nvGrpSpPr>
            <p:cNvPr id="26" name="Group 25"/>
            <p:cNvGrpSpPr/>
            <p:nvPr/>
          </p:nvGrpSpPr>
          <p:grpSpPr>
            <a:xfrm>
              <a:off x="7895460" y="-531095"/>
              <a:ext cx="3705225" cy="3473675"/>
              <a:chOff x="7895460" y="-531095"/>
              <a:chExt cx="3705225" cy="3473675"/>
            </a:xfrm>
          </p:grpSpPr>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84084" t="19270" r="8430" b="56817"/>
              <a:stretch/>
            </p:blipFill>
            <p:spPr>
              <a:xfrm>
                <a:off x="8001679" y="-144379"/>
                <a:ext cx="1748354" cy="3086959"/>
              </a:xfrm>
              <a:prstGeom prst="rect">
                <a:avLst/>
              </a:prstGeom>
            </p:spPr>
          </p:pic>
          <p:sp>
            <p:nvSpPr>
              <p:cNvPr id="19" name="Rectangle 18"/>
              <p:cNvSpPr/>
              <p:nvPr/>
            </p:nvSpPr>
            <p:spPr>
              <a:xfrm>
                <a:off x="7895460" y="-531095"/>
                <a:ext cx="1140056" cy="430887"/>
              </a:xfrm>
              <a:prstGeom prst="rect">
                <a:avLst/>
              </a:prstGeom>
            </p:spPr>
            <p:txBody>
              <a:bodyPr wrap="none">
                <a:spAutoFit/>
              </a:bodyPr>
              <a:lstStyle/>
              <a:p>
                <a:r>
                  <a:rPr lang="en-GB" sz="2200" b="1" dirty="0" smtClean="0">
                    <a:solidFill>
                      <a:schemeClr val="accent6">
                        <a:lumMod val="75000"/>
                      </a:schemeClr>
                    </a:solidFill>
                  </a:rPr>
                  <a:t>Disney</a:t>
                </a:r>
                <a:endParaRPr lang="sv-SE" sz="2200" b="1" dirty="0">
                  <a:solidFill>
                    <a:schemeClr val="bg1"/>
                  </a:solidFill>
                </a:endParaRPr>
              </a:p>
            </p:txBody>
          </p:sp>
          <p:sp>
            <p:nvSpPr>
              <p:cNvPr id="20" name="Rectangle 19"/>
              <p:cNvSpPr/>
              <p:nvPr/>
            </p:nvSpPr>
            <p:spPr>
              <a:xfrm>
                <a:off x="10231399" y="-531095"/>
                <a:ext cx="1369286" cy="430887"/>
              </a:xfrm>
              <a:prstGeom prst="rect">
                <a:avLst/>
              </a:prstGeom>
            </p:spPr>
            <p:txBody>
              <a:bodyPr wrap="none">
                <a:spAutoFit/>
              </a:bodyPr>
              <a:lstStyle/>
              <a:p>
                <a:r>
                  <a:rPr lang="en-GB" sz="2200" b="1" dirty="0" smtClean="0">
                    <a:solidFill>
                      <a:schemeClr val="accent6">
                        <a:lumMod val="75000"/>
                      </a:schemeClr>
                    </a:solidFill>
                  </a:rPr>
                  <a:t>Lambert</a:t>
                </a:r>
                <a:endParaRPr lang="sv-SE" sz="2200" b="1" dirty="0">
                  <a:solidFill>
                    <a:schemeClr val="bg1"/>
                  </a:solidFill>
                </a:endParaRPr>
              </a:p>
            </p:txBody>
          </p:sp>
        </p:grpSp>
      </p:grpSp>
      <p:grpSp>
        <p:nvGrpSpPr>
          <p:cNvPr id="3" name="Group 2"/>
          <p:cNvGrpSpPr/>
          <p:nvPr/>
        </p:nvGrpSpPr>
        <p:grpSpPr>
          <a:xfrm>
            <a:off x="739809" y="975747"/>
            <a:ext cx="3429417" cy="3106662"/>
            <a:chOff x="457200" y="3085690"/>
            <a:chExt cx="1324835" cy="1200150"/>
          </a:xfrm>
        </p:grpSpPr>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6250" t="19290" r="79270" b="56965"/>
            <a:stretch/>
          </p:blipFill>
          <p:spPr>
            <a:xfrm>
              <a:off x="458060" y="3085690"/>
              <a:ext cx="1323975" cy="1200150"/>
            </a:xfrm>
            <a:prstGeom prst="rect">
              <a:avLst/>
            </a:prstGeom>
          </p:spPr>
        </p:pic>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l="6241" t="19247" r="86632" b="57242"/>
            <a:stretch/>
          </p:blipFill>
          <p:spPr>
            <a:xfrm>
              <a:off x="457200" y="3085690"/>
              <a:ext cx="651735" cy="1189831"/>
            </a:xfrm>
            <a:prstGeom prst="rect">
              <a:avLst/>
            </a:prstGeom>
          </p:spPr>
        </p:pic>
      </p:grpSp>
      <p:sp>
        <p:nvSpPr>
          <p:cNvPr id="24" name="Rectangle 23"/>
          <p:cNvSpPr/>
          <p:nvPr/>
        </p:nvSpPr>
        <p:spPr>
          <a:xfrm>
            <a:off x="657231" y="578818"/>
            <a:ext cx="1140056" cy="430887"/>
          </a:xfrm>
          <a:prstGeom prst="rect">
            <a:avLst/>
          </a:prstGeom>
        </p:spPr>
        <p:txBody>
          <a:bodyPr wrap="none">
            <a:spAutoFit/>
          </a:bodyPr>
          <a:lstStyle/>
          <a:p>
            <a:r>
              <a:rPr lang="en-GB" sz="2200" b="1" dirty="0" smtClean="0">
                <a:solidFill>
                  <a:schemeClr val="accent6">
                    <a:lumMod val="75000"/>
                  </a:schemeClr>
                </a:solidFill>
              </a:rPr>
              <a:t>Disney</a:t>
            </a:r>
            <a:endParaRPr lang="sv-SE" sz="2200" b="1" dirty="0">
              <a:solidFill>
                <a:schemeClr val="bg1"/>
              </a:solidFill>
            </a:endParaRPr>
          </a:p>
        </p:txBody>
      </p:sp>
      <p:sp>
        <p:nvSpPr>
          <p:cNvPr id="25" name="Rectangle 24"/>
          <p:cNvSpPr/>
          <p:nvPr/>
        </p:nvSpPr>
        <p:spPr>
          <a:xfrm>
            <a:off x="2906159" y="578817"/>
            <a:ext cx="1369286" cy="430887"/>
          </a:xfrm>
          <a:prstGeom prst="rect">
            <a:avLst/>
          </a:prstGeom>
        </p:spPr>
        <p:txBody>
          <a:bodyPr wrap="none">
            <a:spAutoFit/>
          </a:bodyPr>
          <a:lstStyle/>
          <a:p>
            <a:r>
              <a:rPr lang="en-GB" sz="2200" b="1" dirty="0" smtClean="0">
                <a:solidFill>
                  <a:schemeClr val="accent6">
                    <a:lumMod val="75000"/>
                  </a:schemeClr>
                </a:solidFill>
              </a:rPr>
              <a:t>Lambert</a:t>
            </a:r>
            <a:endParaRPr lang="sv-SE" sz="2200" b="1" dirty="0">
              <a:solidFill>
                <a:schemeClr val="bg1"/>
              </a:solidFill>
            </a:endParaRPr>
          </a:p>
        </p:txBody>
      </p:sp>
      <p:sp>
        <p:nvSpPr>
          <p:cNvPr id="29" name="Rectangle 28"/>
          <p:cNvSpPr/>
          <p:nvPr/>
        </p:nvSpPr>
        <p:spPr>
          <a:xfrm>
            <a:off x="5713041" y="3428000"/>
            <a:ext cx="1694466" cy="476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Rectangle 29"/>
          <p:cNvSpPr/>
          <p:nvPr/>
        </p:nvSpPr>
        <p:spPr>
          <a:xfrm>
            <a:off x="1552575" y="3428000"/>
            <a:ext cx="1694466" cy="4768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 name="Rectangle 30"/>
          <p:cNvSpPr/>
          <p:nvPr/>
        </p:nvSpPr>
        <p:spPr>
          <a:xfrm>
            <a:off x="1721383" y="4080271"/>
            <a:ext cx="1279517" cy="430887"/>
          </a:xfrm>
          <a:prstGeom prst="rect">
            <a:avLst/>
          </a:prstGeom>
        </p:spPr>
        <p:txBody>
          <a:bodyPr wrap="none">
            <a:spAutoFit/>
          </a:bodyPr>
          <a:lstStyle/>
          <a:p>
            <a:r>
              <a:rPr lang="en-GB" sz="2200" b="1" dirty="0" smtClean="0">
                <a:solidFill>
                  <a:schemeClr val="bg1"/>
                </a:solidFill>
              </a:rPr>
              <a:t>Smooth</a:t>
            </a:r>
            <a:endParaRPr lang="sv-SE" sz="2200" b="1" dirty="0">
              <a:solidFill>
                <a:schemeClr val="bg1"/>
              </a:solidFill>
            </a:endParaRPr>
          </a:p>
        </p:txBody>
      </p:sp>
      <p:sp>
        <p:nvSpPr>
          <p:cNvPr id="32" name="Rectangle 31"/>
          <p:cNvSpPr/>
          <p:nvPr/>
        </p:nvSpPr>
        <p:spPr>
          <a:xfrm>
            <a:off x="5703538" y="4080271"/>
            <a:ext cx="1745991" cy="430887"/>
          </a:xfrm>
          <a:prstGeom prst="rect">
            <a:avLst/>
          </a:prstGeom>
        </p:spPr>
        <p:txBody>
          <a:bodyPr wrap="none">
            <a:spAutoFit/>
          </a:bodyPr>
          <a:lstStyle/>
          <a:p>
            <a:r>
              <a:rPr lang="en-GB" sz="2200" b="1" dirty="0" smtClean="0">
                <a:solidFill>
                  <a:schemeClr val="bg1"/>
                </a:solidFill>
              </a:rPr>
              <a:t>Roughness</a:t>
            </a:r>
            <a:endParaRPr lang="sv-SE" sz="2200" b="1" dirty="0">
              <a:solidFill>
                <a:schemeClr val="bg1"/>
              </a:solidFill>
            </a:endParaRPr>
          </a:p>
        </p:txBody>
      </p:sp>
    </p:spTree>
    <p:extLst>
      <p:ext uri="{BB962C8B-B14F-4D97-AF65-F5344CB8AC3E}">
        <p14:creationId xmlns:p14="http://schemas.microsoft.com/office/powerpoint/2010/main" val="223295852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a:t>
            </a:r>
            <a:r>
              <a:rPr lang="en-US" dirty="0" smtClean="0"/>
              <a:t>– </a:t>
            </a:r>
            <a:r>
              <a:rPr lang="en-US" dirty="0" smtClean="0">
                <a:solidFill>
                  <a:schemeClr val="accent6">
                    <a:lumMod val="75000"/>
                  </a:schemeClr>
                </a:solidFill>
              </a:rPr>
              <a:t>Diffuse </a:t>
            </a:r>
            <a:endParaRPr lang="sv-SE"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594" y="1874520"/>
            <a:ext cx="2778765" cy="2651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5160" y="1874520"/>
            <a:ext cx="2778765" cy="2651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1240" y="1874520"/>
            <a:ext cx="2778765" cy="26517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p:cNvSpPr/>
          <p:nvPr/>
        </p:nvSpPr>
        <p:spPr>
          <a:xfrm>
            <a:off x="479421" y="1566739"/>
            <a:ext cx="2258952" cy="307777"/>
          </a:xfrm>
          <a:prstGeom prst="rect">
            <a:avLst/>
          </a:prstGeom>
        </p:spPr>
        <p:txBody>
          <a:bodyPr wrap="none">
            <a:spAutoFit/>
          </a:bodyPr>
          <a:lstStyle/>
          <a:p>
            <a:r>
              <a:rPr lang="en-GB" sz="1400" b="1" dirty="0" smtClean="0">
                <a:solidFill>
                  <a:schemeClr val="bg1"/>
                </a:solidFill>
              </a:rPr>
              <a:t>Original Disney Diffuse</a:t>
            </a:r>
            <a:endParaRPr lang="sv-SE" sz="1400" b="1" dirty="0">
              <a:solidFill>
                <a:schemeClr val="bg1"/>
              </a:solidFill>
            </a:endParaRPr>
          </a:p>
        </p:txBody>
      </p:sp>
      <p:sp>
        <p:nvSpPr>
          <p:cNvPr id="11" name="Rectangle 10"/>
          <p:cNvSpPr/>
          <p:nvPr/>
        </p:nvSpPr>
        <p:spPr>
          <a:xfrm>
            <a:off x="3180698" y="1566740"/>
            <a:ext cx="2787943" cy="307777"/>
          </a:xfrm>
          <a:prstGeom prst="rect">
            <a:avLst/>
          </a:prstGeom>
        </p:spPr>
        <p:txBody>
          <a:bodyPr wrap="none">
            <a:spAutoFit/>
          </a:bodyPr>
          <a:lstStyle/>
          <a:p>
            <a:r>
              <a:rPr lang="en-GB" sz="1400" b="1" dirty="0" smtClean="0">
                <a:solidFill>
                  <a:schemeClr val="bg1"/>
                </a:solidFill>
              </a:rPr>
              <a:t>Renormalized Disney Diffuse</a:t>
            </a:r>
            <a:endParaRPr lang="sv-SE" sz="1400" b="1" dirty="0">
              <a:solidFill>
                <a:schemeClr val="bg1"/>
              </a:solidFill>
            </a:endParaRPr>
          </a:p>
        </p:txBody>
      </p:sp>
      <p:sp>
        <p:nvSpPr>
          <p:cNvPr id="12" name="Rectangle 11"/>
          <p:cNvSpPr/>
          <p:nvPr/>
        </p:nvSpPr>
        <p:spPr>
          <a:xfrm>
            <a:off x="6540802" y="1566738"/>
            <a:ext cx="1866217" cy="307777"/>
          </a:xfrm>
          <a:prstGeom prst="rect">
            <a:avLst/>
          </a:prstGeom>
        </p:spPr>
        <p:txBody>
          <a:bodyPr wrap="none">
            <a:spAutoFit/>
          </a:bodyPr>
          <a:lstStyle/>
          <a:p>
            <a:r>
              <a:rPr lang="en-GB" sz="1400" b="1" dirty="0" smtClean="0">
                <a:solidFill>
                  <a:schemeClr val="bg1"/>
                </a:solidFill>
              </a:rPr>
              <a:t>Diffuse + Specular</a:t>
            </a:r>
            <a:endParaRPr lang="sv-SE" sz="1400" b="1" dirty="0">
              <a:solidFill>
                <a:schemeClr val="bg1"/>
              </a:solidFill>
            </a:endParaRPr>
          </a:p>
        </p:txBody>
      </p:sp>
    </p:spTree>
    <p:extLst>
      <p:ext uri="{BB962C8B-B14F-4D97-AF65-F5344CB8AC3E}">
        <p14:creationId xmlns:p14="http://schemas.microsoft.com/office/powerpoint/2010/main" val="41915293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3159" b="51108"/>
          <a:stretch/>
        </p:blipFill>
        <p:spPr>
          <a:xfrm>
            <a:off x="0" y="1668780"/>
            <a:ext cx="9144000" cy="1805940"/>
          </a:xfrm>
          <a:prstGeom prst="rect">
            <a:avLst/>
          </a:prstGeom>
        </p:spPr>
      </p:pic>
      <p:sp>
        <p:nvSpPr>
          <p:cNvPr id="4" name="Title 3"/>
          <p:cNvSpPr>
            <a:spLocks noGrp="1"/>
          </p:cNvSpPr>
          <p:nvPr>
            <p:ph type="title"/>
          </p:nvPr>
        </p:nvSpPr>
        <p:spPr/>
        <p:txBody>
          <a:bodyPr/>
          <a:lstStyle/>
          <a:p>
            <a:r>
              <a:rPr lang="en-US" dirty="0" smtClean="0"/>
              <a:t>Material – </a:t>
            </a:r>
            <a:r>
              <a:rPr lang="en-US" dirty="0" smtClean="0">
                <a:solidFill>
                  <a:schemeClr val="accent6">
                    <a:lumMod val="75000"/>
                  </a:schemeClr>
                </a:solidFill>
              </a:rPr>
              <a:t>Diffuse </a:t>
            </a:r>
            <a:endParaRPr lang="sv-SE" dirty="0">
              <a:solidFill>
                <a:schemeClr val="accent6">
                  <a:lumMod val="75000"/>
                </a:schemeClr>
              </a:solidFill>
            </a:endParaRPr>
          </a:p>
        </p:txBody>
      </p:sp>
      <p:sp>
        <p:nvSpPr>
          <p:cNvPr id="10" name="Rectangle 9"/>
          <p:cNvSpPr/>
          <p:nvPr/>
        </p:nvSpPr>
        <p:spPr>
          <a:xfrm>
            <a:off x="0" y="1172527"/>
            <a:ext cx="2229684" cy="430887"/>
          </a:xfrm>
          <a:prstGeom prst="rect">
            <a:avLst/>
          </a:prstGeom>
        </p:spPr>
        <p:txBody>
          <a:bodyPr wrap="none">
            <a:spAutoFit/>
          </a:bodyPr>
          <a:lstStyle/>
          <a:p>
            <a:r>
              <a:rPr lang="en-GB" sz="2200" b="1" dirty="0" smtClean="0">
                <a:solidFill>
                  <a:schemeClr val="bg1"/>
                </a:solidFill>
              </a:rPr>
              <a:t>Disney Diffuse</a:t>
            </a:r>
            <a:endParaRPr lang="sv-SE" sz="2200" b="1" dirty="0">
              <a:solidFill>
                <a:schemeClr val="bg1"/>
              </a:solidFill>
            </a:endParaRPr>
          </a:p>
        </p:txBody>
      </p:sp>
    </p:spTree>
    <p:extLst>
      <p:ext uri="{BB962C8B-B14F-4D97-AF65-F5344CB8AC3E}">
        <p14:creationId xmlns:p14="http://schemas.microsoft.com/office/powerpoint/2010/main" val="315616220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Material – </a:t>
            </a:r>
            <a:r>
              <a:rPr lang="en-US" dirty="0" smtClean="0">
                <a:solidFill>
                  <a:schemeClr val="accent6">
                    <a:lumMod val="75000"/>
                  </a:schemeClr>
                </a:solidFill>
              </a:rPr>
              <a:t>Diffuse </a:t>
            </a:r>
            <a:endParaRPr lang="sv-SE" dirty="0">
              <a:solidFill>
                <a:schemeClr val="accent6">
                  <a:lumMod val="75000"/>
                </a:schemeClr>
              </a:solidFill>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3159" b="51073"/>
          <a:stretch/>
        </p:blipFill>
        <p:spPr>
          <a:xfrm>
            <a:off x="0" y="1667828"/>
            <a:ext cx="9144000" cy="1807845"/>
          </a:xfrm>
          <a:prstGeom prst="rect">
            <a:avLst/>
          </a:prstGeom>
        </p:spPr>
      </p:pic>
      <p:sp>
        <p:nvSpPr>
          <p:cNvPr id="7" name="Rectangle 6"/>
          <p:cNvSpPr/>
          <p:nvPr/>
        </p:nvSpPr>
        <p:spPr>
          <a:xfrm>
            <a:off x="0" y="1172527"/>
            <a:ext cx="4263407" cy="430887"/>
          </a:xfrm>
          <a:prstGeom prst="rect">
            <a:avLst/>
          </a:prstGeom>
        </p:spPr>
        <p:txBody>
          <a:bodyPr wrap="none">
            <a:spAutoFit/>
          </a:bodyPr>
          <a:lstStyle/>
          <a:p>
            <a:r>
              <a:rPr lang="en-GB" sz="2200" b="1" dirty="0" smtClean="0">
                <a:solidFill>
                  <a:schemeClr val="accent6">
                    <a:lumMod val="75000"/>
                  </a:schemeClr>
                </a:solidFill>
              </a:rPr>
              <a:t>Renormalized</a:t>
            </a:r>
            <a:r>
              <a:rPr lang="en-GB" sz="2200" b="1" dirty="0" smtClean="0">
                <a:solidFill>
                  <a:schemeClr val="bg1"/>
                </a:solidFill>
              </a:rPr>
              <a:t> Disney Diffuse</a:t>
            </a:r>
            <a:endParaRPr lang="sv-SE" sz="2200" b="1" dirty="0">
              <a:solidFill>
                <a:schemeClr val="bg1"/>
              </a:solidFill>
            </a:endParaRPr>
          </a:p>
        </p:txBody>
      </p:sp>
    </p:spTree>
    <p:extLst>
      <p:ext uri="{BB962C8B-B14F-4D97-AF65-F5344CB8AC3E}">
        <p14:creationId xmlns:p14="http://schemas.microsoft.com/office/powerpoint/2010/main" val="31758120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Material – </a:t>
            </a:r>
            <a:r>
              <a:rPr lang="en-US" dirty="0" smtClean="0">
                <a:solidFill>
                  <a:schemeClr val="accent6">
                    <a:lumMod val="75000"/>
                  </a:schemeClr>
                </a:solidFill>
              </a:rPr>
              <a:t>Parameterization </a:t>
            </a:r>
            <a:endParaRPr lang="sv-SE" dirty="0">
              <a:solidFill>
                <a:schemeClr val="accent6">
                  <a:lumMod val="75000"/>
                </a:schemeClr>
              </a:solidFill>
            </a:endParaRPr>
          </a:p>
        </p:txBody>
      </p:sp>
      <p:grpSp>
        <p:nvGrpSpPr>
          <p:cNvPr id="2" name="Group 1"/>
          <p:cNvGrpSpPr/>
          <p:nvPr/>
        </p:nvGrpSpPr>
        <p:grpSpPr>
          <a:xfrm>
            <a:off x="1044" y="1468372"/>
            <a:ext cx="2387269" cy="2761259"/>
            <a:chOff x="971316" y="2108981"/>
            <a:chExt cx="1877047" cy="2171102"/>
          </a:xfrm>
        </p:grpSpPr>
        <p:sp>
          <p:nvSpPr>
            <p:cNvPr id="17" name="Rectangle 16"/>
            <p:cNvSpPr/>
            <p:nvPr/>
          </p:nvSpPr>
          <p:spPr>
            <a:xfrm>
              <a:off x="2404139" y="3428056"/>
              <a:ext cx="444223" cy="4197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4141" y="2973138"/>
              <a:ext cx="444222" cy="435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4140" y="2108981"/>
              <a:ext cx="444223" cy="419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p:cNvSpPr/>
            <p:nvPr/>
          </p:nvSpPr>
          <p:spPr>
            <a:xfrm>
              <a:off x="1466654" y="2165388"/>
              <a:ext cx="886312" cy="314595"/>
            </a:xfrm>
            <a:prstGeom prst="rect">
              <a:avLst/>
            </a:prstGeom>
          </p:spPr>
          <p:txBody>
            <a:bodyPr wrap="none">
              <a:spAutoFit/>
            </a:bodyPr>
            <a:lstStyle/>
            <a:p>
              <a:r>
                <a:rPr lang="en-GB" sz="2000" b="1" dirty="0">
                  <a:solidFill>
                    <a:schemeClr val="bg1"/>
                  </a:solidFill>
                </a:rPr>
                <a:t>Normal</a:t>
              </a:r>
              <a:endParaRPr lang="sv-SE" sz="2000" b="1" dirty="0">
                <a:solidFill>
                  <a:schemeClr val="bg1"/>
                </a:solidFill>
              </a:endParaRPr>
            </a:p>
          </p:txBody>
        </p:sp>
        <p:sp>
          <p:nvSpPr>
            <p:cNvPr id="22" name="Rectangle 21"/>
            <p:cNvSpPr/>
            <p:nvPr/>
          </p:nvSpPr>
          <p:spPr>
            <a:xfrm>
              <a:off x="1193145" y="2567625"/>
              <a:ext cx="1159819" cy="314595"/>
            </a:xfrm>
            <a:prstGeom prst="rect">
              <a:avLst/>
            </a:prstGeom>
          </p:spPr>
          <p:txBody>
            <a:bodyPr wrap="none">
              <a:spAutoFit/>
            </a:bodyPr>
            <a:lstStyle/>
            <a:p>
              <a:r>
                <a:rPr lang="en-GB" sz="2000" b="1" dirty="0" err="1">
                  <a:solidFill>
                    <a:schemeClr val="accent6">
                      <a:lumMod val="75000"/>
                    </a:schemeClr>
                  </a:solidFill>
                </a:rPr>
                <a:t>BaseColor</a:t>
              </a:r>
              <a:endParaRPr lang="sv-SE" sz="2000" b="1" dirty="0">
                <a:solidFill>
                  <a:schemeClr val="accent6">
                    <a:lumMod val="75000"/>
                  </a:schemeClr>
                </a:solidFill>
              </a:endParaRPr>
            </a:p>
          </p:txBody>
        </p:sp>
        <p:sp>
          <p:nvSpPr>
            <p:cNvPr id="24" name="Rectangle 23"/>
            <p:cNvSpPr/>
            <p:nvPr/>
          </p:nvSpPr>
          <p:spPr>
            <a:xfrm>
              <a:off x="971316" y="3007396"/>
              <a:ext cx="1381648" cy="314595"/>
            </a:xfrm>
            <a:prstGeom prst="rect">
              <a:avLst/>
            </a:prstGeom>
          </p:spPr>
          <p:txBody>
            <a:bodyPr wrap="none">
              <a:spAutoFit/>
            </a:bodyPr>
            <a:lstStyle/>
            <a:p>
              <a:r>
                <a:rPr lang="en-GB" sz="2000" b="1" dirty="0">
                  <a:solidFill>
                    <a:schemeClr val="bg1"/>
                  </a:solidFill>
                </a:rPr>
                <a:t>Smoothness</a:t>
              </a:r>
              <a:endParaRPr lang="sv-SE" sz="2000" b="1" dirty="0">
                <a:solidFill>
                  <a:schemeClr val="bg1"/>
                </a:solidFill>
              </a:endParaRPr>
            </a:p>
          </p:txBody>
        </p:sp>
        <p:sp>
          <p:nvSpPr>
            <p:cNvPr id="25" name="Rectangle 24"/>
            <p:cNvSpPr/>
            <p:nvPr/>
          </p:nvSpPr>
          <p:spPr>
            <a:xfrm>
              <a:off x="1416238" y="3900328"/>
              <a:ext cx="936728" cy="314595"/>
            </a:xfrm>
            <a:prstGeom prst="rect">
              <a:avLst/>
            </a:prstGeom>
          </p:spPr>
          <p:txBody>
            <a:bodyPr wrap="none">
              <a:spAutoFit/>
            </a:bodyPr>
            <a:lstStyle/>
            <a:p>
              <a:r>
                <a:rPr lang="en-GB" sz="2000" b="1" dirty="0">
                  <a:solidFill>
                    <a:schemeClr val="accent6">
                      <a:lumMod val="75000"/>
                    </a:schemeClr>
                  </a:solidFill>
                </a:rPr>
                <a:t>Metallic</a:t>
              </a:r>
              <a:endParaRPr lang="sv-SE" sz="2000" b="1" dirty="0">
                <a:solidFill>
                  <a:schemeClr val="accent6">
                    <a:lumMod val="75000"/>
                  </a:schemeClr>
                </a:solidFill>
              </a:endParaRPr>
            </a:p>
          </p:txBody>
        </p:sp>
        <p:sp>
          <p:nvSpPr>
            <p:cNvPr id="26" name="Rectangle 25"/>
            <p:cNvSpPr/>
            <p:nvPr/>
          </p:nvSpPr>
          <p:spPr>
            <a:xfrm>
              <a:off x="2404140" y="3860312"/>
              <a:ext cx="444222" cy="4197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8" name="Rectangle 27"/>
            <p:cNvSpPr/>
            <p:nvPr/>
          </p:nvSpPr>
          <p:spPr>
            <a:xfrm>
              <a:off x="2404139" y="2546591"/>
              <a:ext cx="444224" cy="413013"/>
            </a:xfrm>
            <a:prstGeom prst="rect">
              <a:avLst/>
            </a:prstGeom>
            <a:solidFill>
              <a:srgbClr val="404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2" name="Rectangle 31"/>
            <p:cNvSpPr/>
            <p:nvPr/>
          </p:nvSpPr>
          <p:spPr>
            <a:xfrm>
              <a:off x="1020472" y="3451437"/>
              <a:ext cx="1332493" cy="314595"/>
            </a:xfrm>
            <a:prstGeom prst="rect">
              <a:avLst/>
            </a:prstGeom>
          </p:spPr>
          <p:txBody>
            <a:bodyPr wrap="none">
              <a:spAutoFit/>
            </a:bodyPr>
            <a:lstStyle/>
            <a:p>
              <a:r>
                <a:rPr lang="en-GB" sz="2000" b="1" dirty="0" smtClean="0">
                  <a:solidFill>
                    <a:schemeClr val="accent6">
                      <a:lumMod val="75000"/>
                    </a:schemeClr>
                  </a:solidFill>
                </a:rPr>
                <a:t>Reflectance</a:t>
              </a:r>
              <a:endParaRPr lang="sv-SE" sz="2000" b="1" dirty="0">
                <a:solidFill>
                  <a:schemeClr val="accent6">
                    <a:lumMod val="75000"/>
                  </a:schemeClr>
                </a:solidFill>
              </a:endParaRPr>
            </a:p>
          </p:txBody>
        </p:sp>
      </p:grpSp>
      <p:grpSp>
        <p:nvGrpSpPr>
          <p:cNvPr id="23" name="Group 22"/>
          <p:cNvGrpSpPr/>
          <p:nvPr/>
        </p:nvGrpSpPr>
        <p:grpSpPr>
          <a:xfrm>
            <a:off x="4640797" y="1468352"/>
            <a:ext cx="4519750" cy="2753663"/>
            <a:chOff x="1838202" y="1637491"/>
            <a:chExt cx="3539620" cy="2156512"/>
          </a:xfrm>
        </p:grpSpPr>
        <p:sp>
          <p:nvSpPr>
            <p:cNvPr id="29" name="Rectangle 28"/>
            <p:cNvSpPr/>
            <p:nvPr/>
          </p:nvSpPr>
          <p:spPr>
            <a:xfrm>
              <a:off x="3516635" y="2944901"/>
              <a:ext cx="444223" cy="41977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pic>
          <p:nvPicPr>
            <p:cNvPr id="30"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6636" y="1639277"/>
              <a:ext cx="444223" cy="419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Rectangle 32"/>
            <p:cNvSpPr/>
            <p:nvPr/>
          </p:nvSpPr>
          <p:spPr>
            <a:xfrm>
              <a:off x="4001671" y="1680825"/>
              <a:ext cx="882785" cy="313343"/>
            </a:xfrm>
            <a:prstGeom prst="rect">
              <a:avLst/>
            </a:prstGeom>
          </p:spPr>
          <p:txBody>
            <a:bodyPr wrap="none">
              <a:spAutoFit/>
            </a:bodyPr>
            <a:lstStyle/>
            <a:p>
              <a:r>
                <a:rPr lang="en-GB" sz="2000" b="1" dirty="0">
                  <a:solidFill>
                    <a:schemeClr val="bg1"/>
                  </a:solidFill>
                </a:rPr>
                <a:t>Normal</a:t>
              </a:r>
              <a:endParaRPr lang="sv-SE" sz="2000" b="1" dirty="0">
                <a:solidFill>
                  <a:schemeClr val="bg1"/>
                </a:solidFill>
              </a:endParaRPr>
            </a:p>
          </p:txBody>
        </p:sp>
        <p:sp>
          <p:nvSpPr>
            <p:cNvPr id="34" name="Rectangle 33"/>
            <p:cNvSpPr/>
            <p:nvPr/>
          </p:nvSpPr>
          <p:spPr>
            <a:xfrm>
              <a:off x="4001671" y="2113019"/>
              <a:ext cx="1155204" cy="313343"/>
            </a:xfrm>
            <a:prstGeom prst="rect">
              <a:avLst/>
            </a:prstGeom>
          </p:spPr>
          <p:txBody>
            <a:bodyPr wrap="none">
              <a:spAutoFit/>
            </a:bodyPr>
            <a:lstStyle/>
            <a:p>
              <a:r>
                <a:rPr lang="en-GB" sz="2000" b="1" dirty="0" err="1">
                  <a:solidFill>
                    <a:schemeClr val="accent6">
                      <a:lumMod val="75000"/>
                    </a:schemeClr>
                  </a:solidFill>
                </a:rPr>
                <a:t>BaseColor</a:t>
              </a:r>
              <a:endParaRPr lang="sv-SE" sz="2000" b="1" dirty="0">
                <a:solidFill>
                  <a:schemeClr val="accent6">
                    <a:lumMod val="75000"/>
                  </a:schemeClr>
                </a:solidFill>
              </a:endParaRPr>
            </a:p>
          </p:txBody>
        </p:sp>
        <p:sp>
          <p:nvSpPr>
            <p:cNvPr id="35" name="Rectangle 34"/>
            <p:cNvSpPr/>
            <p:nvPr/>
          </p:nvSpPr>
          <p:spPr>
            <a:xfrm>
              <a:off x="4001671" y="2996833"/>
              <a:ext cx="1327191" cy="313343"/>
            </a:xfrm>
            <a:prstGeom prst="rect">
              <a:avLst/>
            </a:prstGeom>
          </p:spPr>
          <p:txBody>
            <a:bodyPr wrap="none">
              <a:spAutoFit/>
            </a:bodyPr>
            <a:lstStyle/>
            <a:p>
              <a:r>
                <a:rPr lang="en-GB" sz="2000" b="1" dirty="0">
                  <a:solidFill>
                    <a:schemeClr val="accent6">
                      <a:lumMod val="75000"/>
                    </a:schemeClr>
                  </a:solidFill>
                </a:rPr>
                <a:t>Reflectance</a:t>
              </a:r>
              <a:endParaRPr lang="sv-SE" sz="2000" b="1" dirty="0">
                <a:solidFill>
                  <a:schemeClr val="accent6">
                    <a:lumMod val="75000"/>
                  </a:schemeClr>
                </a:solidFill>
              </a:endParaRPr>
            </a:p>
          </p:txBody>
        </p:sp>
        <p:sp>
          <p:nvSpPr>
            <p:cNvPr id="36" name="Rectangle 35"/>
            <p:cNvSpPr/>
            <p:nvPr/>
          </p:nvSpPr>
          <p:spPr>
            <a:xfrm>
              <a:off x="4001671" y="2552793"/>
              <a:ext cx="1376151" cy="313343"/>
            </a:xfrm>
            <a:prstGeom prst="rect">
              <a:avLst/>
            </a:prstGeom>
          </p:spPr>
          <p:txBody>
            <a:bodyPr wrap="none">
              <a:spAutoFit/>
            </a:bodyPr>
            <a:lstStyle/>
            <a:p>
              <a:r>
                <a:rPr lang="en-GB" sz="2000" b="1" dirty="0">
                  <a:solidFill>
                    <a:schemeClr val="bg1"/>
                  </a:solidFill>
                </a:rPr>
                <a:t>Smoothness</a:t>
              </a:r>
              <a:endParaRPr lang="sv-SE" sz="2000" b="1" dirty="0">
                <a:solidFill>
                  <a:schemeClr val="bg1"/>
                </a:solidFill>
              </a:endParaRPr>
            </a:p>
          </p:txBody>
        </p:sp>
        <p:sp>
          <p:nvSpPr>
            <p:cNvPr id="37" name="Rectangle 36"/>
            <p:cNvSpPr/>
            <p:nvPr/>
          </p:nvSpPr>
          <p:spPr>
            <a:xfrm>
              <a:off x="4001671" y="3445719"/>
              <a:ext cx="933001" cy="313343"/>
            </a:xfrm>
            <a:prstGeom prst="rect">
              <a:avLst/>
            </a:prstGeom>
          </p:spPr>
          <p:txBody>
            <a:bodyPr wrap="none">
              <a:spAutoFit/>
            </a:bodyPr>
            <a:lstStyle/>
            <a:p>
              <a:r>
                <a:rPr lang="en-GB" sz="2000" b="1" dirty="0">
                  <a:solidFill>
                    <a:schemeClr val="accent6">
                      <a:lumMod val="75000"/>
                    </a:schemeClr>
                  </a:solidFill>
                </a:rPr>
                <a:t>Metallic</a:t>
              </a:r>
              <a:endParaRPr lang="sv-SE" sz="2000" b="1" dirty="0">
                <a:solidFill>
                  <a:schemeClr val="accent6">
                    <a:lumMod val="75000"/>
                  </a:schemeClr>
                </a:solidFill>
              </a:endParaRPr>
            </a:p>
          </p:txBody>
        </p:sp>
        <p:sp>
          <p:nvSpPr>
            <p:cNvPr id="38" name="Rectangle 37"/>
            <p:cNvSpPr/>
            <p:nvPr/>
          </p:nvSpPr>
          <p:spPr>
            <a:xfrm>
              <a:off x="3516636" y="3369699"/>
              <a:ext cx="444222" cy="419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pic>
          <p:nvPicPr>
            <p:cNvPr id="3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4888" r="50183"/>
            <a:stretch/>
          </p:blipFill>
          <p:spPr bwMode="auto">
            <a:xfrm>
              <a:off x="1838202" y="1637491"/>
              <a:ext cx="1612848" cy="2156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16635" y="2071533"/>
              <a:ext cx="444223" cy="4183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16635" y="2500073"/>
              <a:ext cx="439131" cy="439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2" name="Group 41"/>
            <p:cNvGrpSpPr/>
            <p:nvPr/>
          </p:nvGrpSpPr>
          <p:grpSpPr>
            <a:xfrm>
              <a:off x="3516635" y="2940696"/>
              <a:ext cx="444223" cy="429004"/>
              <a:chOff x="2404139" y="3410400"/>
              <a:chExt cx="444223" cy="429004"/>
            </a:xfrm>
          </p:grpSpPr>
          <p:cxnSp>
            <p:nvCxnSpPr>
              <p:cNvPr id="43" name="Straight Connector 42"/>
              <p:cNvCxnSpPr/>
              <p:nvPr/>
            </p:nvCxnSpPr>
            <p:spPr>
              <a:xfrm>
                <a:off x="2404139" y="3410400"/>
                <a:ext cx="444223" cy="42900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2404139" y="3414605"/>
                <a:ext cx="439131" cy="41977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grpSp>
      <p:pic>
        <p:nvPicPr>
          <p:cNvPr id="47"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l="25045" r="50047"/>
          <a:stretch/>
        </p:blipFill>
        <p:spPr bwMode="auto">
          <a:xfrm>
            <a:off x="2459453" y="1479813"/>
            <a:ext cx="2053338" cy="2747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Connector 4"/>
          <p:cNvCxnSpPr/>
          <p:nvPr/>
        </p:nvCxnSpPr>
        <p:spPr>
          <a:xfrm flipV="1">
            <a:off x="7450930" y="3429000"/>
            <a:ext cx="1573884" cy="238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65648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a:t>
            </a:r>
            <a:r>
              <a:rPr lang="en-US" dirty="0" smtClean="0"/>
              <a:t>– </a:t>
            </a:r>
            <a:r>
              <a:rPr lang="en-US" dirty="0" smtClean="0">
                <a:solidFill>
                  <a:schemeClr val="accent6">
                    <a:lumMod val="75000"/>
                  </a:schemeClr>
                </a:solidFill>
              </a:rPr>
              <a:t>Parameterization </a:t>
            </a:r>
            <a:endParaRPr lang="sv-SE"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83" t="365" b="17934"/>
          <a:stretch/>
        </p:blipFill>
        <p:spPr>
          <a:xfrm>
            <a:off x="4143214" y="1062014"/>
            <a:ext cx="4903066" cy="495413"/>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416" t="4084" b="14537"/>
          <a:stretch/>
        </p:blipFill>
        <p:spPr>
          <a:xfrm>
            <a:off x="4167924" y="2028957"/>
            <a:ext cx="4903069" cy="54712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50" t="988" r="1" b="18145"/>
          <a:stretch/>
        </p:blipFill>
        <p:spPr>
          <a:xfrm>
            <a:off x="4143422" y="3112009"/>
            <a:ext cx="4899662" cy="506298"/>
          </a:xfrm>
          <a:prstGeom prst="rect">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486" t="1672" b="15823"/>
          <a:stretch/>
        </p:blipFill>
        <p:spPr>
          <a:xfrm>
            <a:off x="4168138" y="4176488"/>
            <a:ext cx="4899661" cy="496771"/>
          </a:xfrm>
          <a:prstGeom prst="rect">
            <a:avLst/>
          </a:prstGeom>
        </p:spPr>
      </p:pic>
      <p:sp>
        <p:nvSpPr>
          <p:cNvPr id="24" name="Rectangle 23"/>
          <p:cNvSpPr/>
          <p:nvPr/>
        </p:nvSpPr>
        <p:spPr>
          <a:xfrm>
            <a:off x="6994470" y="1524857"/>
            <a:ext cx="2172390" cy="369332"/>
          </a:xfrm>
          <a:prstGeom prst="rect">
            <a:avLst/>
          </a:prstGeom>
        </p:spPr>
        <p:txBody>
          <a:bodyPr wrap="none">
            <a:spAutoFit/>
          </a:bodyPr>
          <a:lstStyle/>
          <a:p>
            <a:r>
              <a:rPr lang="en-GB" b="1" dirty="0" smtClean="0">
                <a:solidFill>
                  <a:schemeClr val="bg1"/>
                </a:solidFill>
              </a:rPr>
              <a:t>(1 –Smoothness)</a:t>
            </a:r>
            <a:endParaRPr lang="sv-SE" b="1" dirty="0">
              <a:solidFill>
                <a:schemeClr val="bg1"/>
              </a:solidFill>
            </a:endParaRPr>
          </a:p>
        </p:txBody>
      </p:sp>
      <p:grpSp>
        <p:nvGrpSpPr>
          <p:cNvPr id="9" name="Group 8"/>
          <p:cNvGrpSpPr/>
          <p:nvPr/>
        </p:nvGrpSpPr>
        <p:grpSpPr>
          <a:xfrm>
            <a:off x="6978924" y="2562050"/>
            <a:ext cx="2225045" cy="396860"/>
            <a:chOff x="6735084" y="2638250"/>
            <a:chExt cx="2225045" cy="396860"/>
          </a:xfrm>
        </p:grpSpPr>
        <p:sp>
          <p:nvSpPr>
            <p:cNvPr id="25" name="Rectangle 24"/>
            <p:cNvSpPr/>
            <p:nvPr/>
          </p:nvSpPr>
          <p:spPr>
            <a:xfrm>
              <a:off x="6735084" y="2665778"/>
              <a:ext cx="2172390" cy="369332"/>
            </a:xfrm>
            <a:prstGeom prst="rect">
              <a:avLst/>
            </a:prstGeom>
          </p:spPr>
          <p:txBody>
            <a:bodyPr wrap="none">
              <a:spAutoFit/>
            </a:bodyPr>
            <a:lstStyle/>
            <a:p>
              <a:r>
                <a:rPr lang="en-GB" b="1" dirty="0" smtClean="0">
                  <a:solidFill>
                    <a:schemeClr val="bg1"/>
                  </a:solidFill>
                </a:rPr>
                <a:t>(1 –Smoothness)</a:t>
              </a:r>
              <a:endParaRPr lang="sv-SE" b="1" dirty="0">
                <a:solidFill>
                  <a:schemeClr val="bg1"/>
                </a:solidFill>
              </a:endParaRPr>
            </a:p>
          </p:txBody>
        </p:sp>
        <p:sp>
          <p:nvSpPr>
            <p:cNvPr id="28" name="Rectangle 27"/>
            <p:cNvSpPr/>
            <p:nvPr/>
          </p:nvSpPr>
          <p:spPr>
            <a:xfrm>
              <a:off x="8701725" y="2638250"/>
              <a:ext cx="258404" cy="230832"/>
            </a:xfrm>
            <a:prstGeom prst="rect">
              <a:avLst/>
            </a:prstGeom>
          </p:spPr>
          <p:txBody>
            <a:bodyPr wrap="none">
              <a:spAutoFit/>
            </a:bodyPr>
            <a:lstStyle/>
            <a:p>
              <a:r>
                <a:rPr lang="en-GB" sz="900" b="1" dirty="0" smtClean="0">
                  <a:solidFill>
                    <a:schemeClr val="bg1"/>
                  </a:solidFill>
                </a:rPr>
                <a:t>2</a:t>
              </a:r>
              <a:endParaRPr lang="sv-SE" sz="900" b="1" dirty="0">
                <a:solidFill>
                  <a:schemeClr val="bg1"/>
                </a:solidFill>
              </a:endParaRPr>
            </a:p>
          </p:txBody>
        </p:sp>
      </p:grpSp>
      <p:grpSp>
        <p:nvGrpSpPr>
          <p:cNvPr id="10" name="Group 9"/>
          <p:cNvGrpSpPr/>
          <p:nvPr/>
        </p:nvGrpSpPr>
        <p:grpSpPr>
          <a:xfrm>
            <a:off x="6988400" y="3683601"/>
            <a:ext cx="2215569" cy="419895"/>
            <a:chOff x="6735084" y="3683601"/>
            <a:chExt cx="2215569" cy="419895"/>
          </a:xfrm>
        </p:grpSpPr>
        <p:sp>
          <p:nvSpPr>
            <p:cNvPr id="26" name="Rectangle 25"/>
            <p:cNvSpPr/>
            <p:nvPr/>
          </p:nvSpPr>
          <p:spPr>
            <a:xfrm>
              <a:off x="6735084" y="3734164"/>
              <a:ext cx="2172390" cy="369332"/>
            </a:xfrm>
            <a:prstGeom prst="rect">
              <a:avLst/>
            </a:prstGeom>
          </p:spPr>
          <p:txBody>
            <a:bodyPr wrap="none">
              <a:spAutoFit/>
            </a:bodyPr>
            <a:lstStyle/>
            <a:p>
              <a:r>
                <a:rPr lang="en-GB" b="1" dirty="0" smtClean="0">
                  <a:solidFill>
                    <a:schemeClr val="bg1"/>
                  </a:solidFill>
                </a:rPr>
                <a:t>(1 –Smoothness)</a:t>
              </a:r>
              <a:endParaRPr lang="sv-SE" b="1" dirty="0">
                <a:solidFill>
                  <a:schemeClr val="bg1"/>
                </a:solidFill>
              </a:endParaRPr>
            </a:p>
          </p:txBody>
        </p:sp>
        <p:sp>
          <p:nvSpPr>
            <p:cNvPr id="29" name="Rectangle 28"/>
            <p:cNvSpPr/>
            <p:nvPr/>
          </p:nvSpPr>
          <p:spPr>
            <a:xfrm>
              <a:off x="8692249" y="3683601"/>
              <a:ext cx="258404" cy="230832"/>
            </a:xfrm>
            <a:prstGeom prst="rect">
              <a:avLst/>
            </a:prstGeom>
          </p:spPr>
          <p:txBody>
            <a:bodyPr wrap="none">
              <a:spAutoFit/>
            </a:bodyPr>
            <a:lstStyle/>
            <a:p>
              <a:r>
                <a:rPr lang="en-GB" sz="900" b="1" dirty="0" smtClean="0">
                  <a:solidFill>
                    <a:schemeClr val="bg1"/>
                  </a:solidFill>
                </a:rPr>
                <a:t>3</a:t>
              </a:r>
              <a:endParaRPr lang="sv-SE" sz="900" b="1" dirty="0">
                <a:solidFill>
                  <a:schemeClr val="bg1"/>
                </a:solidFill>
              </a:endParaRPr>
            </a:p>
          </p:txBody>
        </p:sp>
      </p:grpSp>
      <p:grpSp>
        <p:nvGrpSpPr>
          <p:cNvPr id="8" name="Group 7"/>
          <p:cNvGrpSpPr/>
          <p:nvPr/>
        </p:nvGrpSpPr>
        <p:grpSpPr>
          <a:xfrm>
            <a:off x="6988400" y="4652783"/>
            <a:ext cx="2215569" cy="378892"/>
            <a:chOff x="6735084" y="4652783"/>
            <a:chExt cx="2215569" cy="378892"/>
          </a:xfrm>
        </p:grpSpPr>
        <p:sp>
          <p:nvSpPr>
            <p:cNvPr id="27" name="Rectangle 26"/>
            <p:cNvSpPr/>
            <p:nvPr/>
          </p:nvSpPr>
          <p:spPr>
            <a:xfrm>
              <a:off x="6735084" y="4662343"/>
              <a:ext cx="2172390" cy="369332"/>
            </a:xfrm>
            <a:prstGeom prst="rect">
              <a:avLst/>
            </a:prstGeom>
          </p:spPr>
          <p:txBody>
            <a:bodyPr wrap="none">
              <a:spAutoFit/>
            </a:bodyPr>
            <a:lstStyle/>
            <a:p>
              <a:r>
                <a:rPr lang="en-GB" b="1" dirty="0" smtClean="0">
                  <a:solidFill>
                    <a:schemeClr val="bg1"/>
                  </a:solidFill>
                </a:rPr>
                <a:t>(1 –Smoothness)</a:t>
              </a:r>
              <a:endParaRPr lang="sv-SE" b="1" dirty="0">
                <a:solidFill>
                  <a:schemeClr val="bg1"/>
                </a:solidFill>
              </a:endParaRPr>
            </a:p>
          </p:txBody>
        </p:sp>
        <p:sp>
          <p:nvSpPr>
            <p:cNvPr id="30" name="Rectangle 29"/>
            <p:cNvSpPr/>
            <p:nvPr/>
          </p:nvSpPr>
          <p:spPr>
            <a:xfrm>
              <a:off x="8692249" y="4652783"/>
              <a:ext cx="258404" cy="230832"/>
            </a:xfrm>
            <a:prstGeom prst="rect">
              <a:avLst/>
            </a:prstGeom>
          </p:spPr>
          <p:txBody>
            <a:bodyPr wrap="none">
              <a:spAutoFit/>
            </a:bodyPr>
            <a:lstStyle/>
            <a:p>
              <a:r>
                <a:rPr lang="en-GB" sz="900" b="1" dirty="0" smtClean="0">
                  <a:solidFill>
                    <a:schemeClr val="bg1"/>
                  </a:solidFill>
                </a:rPr>
                <a:t>4</a:t>
              </a:r>
            </a:p>
          </p:txBody>
        </p:sp>
      </p:grpSp>
      <p:sp>
        <p:nvSpPr>
          <p:cNvPr id="7" name="Rectangle 6"/>
          <p:cNvSpPr/>
          <p:nvPr/>
        </p:nvSpPr>
        <p:spPr>
          <a:xfrm>
            <a:off x="4167924" y="2019105"/>
            <a:ext cx="4899875" cy="572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14"/>
          <p:cNvSpPr/>
          <p:nvPr/>
        </p:nvSpPr>
        <p:spPr>
          <a:xfrm>
            <a:off x="4042666" y="1663375"/>
            <a:ext cx="1338828" cy="400110"/>
          </a:xfrm>
          <a:prstGeom prst="rect">
            <a:avLst/>
          </a:prstGeom>
        </p:spPr>
        <p:txBody>
          <a:bodyPr wrap="none">
            <a:spAutoFit/>
          </a:bodyPr>
          <a:lstStyle/>
          <a:p>
            <a:r>
              <a:rPr lang="en-GB" sz="2000" b="1" dirty="0" smtClean="0">
                <a:solidFill>
                  <a:srgbClr val="FF0000"/>
                </a:solidFill>
              </a:rPr>
              <a:t>Burley12</a:t>
            </a:r>
            <a:endParaRPr lang="sv-SE" sz="2000" b="1" dirty="0">
              <a:solidFill>
                <a:srgbClr val="FF0000"/>
              </a:solidFill>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139" y="2314745"/>
            <a:ext cx="3370652" cy="2358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17" name="Group 16"/>
          <p:cNvGrpSpPr/>
          <p:nvPr/>
        </p:nvGrpSpPr>
        <p:grpSpPr>
          <a:xfrm>
            <a:off x="664986" y="907010"/>
            <a:ext cx="3143458" cy="1235694"/>
            <a:chOff x="1221985" y="3223051"/>
            <a:chExt cx="5067840" cy="1879349"/>
          </a:xfrm>
        </p:grpSpPr>
        <p:pic>
          <p:nvPicPr>
            <p:cNvPr id="18" name="Picture 2" descr="http://www.americanhandmadecrafts.com/sitebuilder/images/Gray_Gradient_Background_for_AHC7-224x111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4105" t="1302" r="5854" b="7145"/>
            <a:stretch/>
          </p:blipFill>
          <p:spPr bwMode="auto">
            <a:xfrm rot="16200000" flipH="1">
              <a:off x="3273496" y="2244673"/>
              <a:ext cx="853893" cy="486156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1221985" y="3223051"/>
              <a:ext cx="877566" cy="877566"/>
              <a:chOff x="13086" y="2488710"/>
              <a:chExt cx="877566" cy="877566"/>
            </a:xfrm>
          </p:grpSpPr>
          <p:sp>
            <p:nvSpPr>
              <p:cNvPr id="32" name="Oval 31"/>
              <p:cNvSpPr/>
              <p:nvPr/>
            </p:nvSpPr>
            <p:spPr>
              <a:xfrm>
                <a:off x="13086" y="2488710"/>
                <a:ext cx="877566" cy="87756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33" name="Freeform 32"/>
              <p:cNvSpPr/>
              <p:nvPr/>
            </p:nvSpPr>
            <p:spPr>
              <a:xfrm>
                <a:off x="34926" y="2806378"/>
                <a:ext cx="850899" cy="168275"/>
              </a:xfrm>
              <a:custGeom>
                <a:avLst/>
                <a:gdLst>
                  <a:gd name="connsiteX0" fmla="*/ 0 w 850900"/>
                  <a:gd name="connsiteY0" fmla="*/ 161925 h 168275"/>
                  <a:gd name="connsiteX1" fmla="*/ 9525 w 850900"/>
                  <a:gd name="connsiteY1" fmla="*/ 146050 h 168275"/>
                  <a:gd name="connsiteX2" fmla="*/ 19050 w 850900"/>
                  <a:gd name="connsiteY2" fmla="*/ 142875 h 168275"/>
                  <a:gd name="connsiteX3" fmla="*/ 25400 w 850900"/>
                  <a:gd name="connsiteY3" fmla="*/ 133350 h 168275"/>
                  <a:gd name="connsiteX4" fmla="*/ 44450 w 850900"/>
                  <a:gd name="connsiteY4" fmla="*/ 114300 h 168275"/>
                  <a:gd name="connsiteX5" fmla="*/ 63500 w 850900"/>
                  <a:gd name="connsiteY5" fmla="*/ 98425 h 168275"/>
                  <a:gd name="connsiteX6" fmla="*/ 76200 w 850900"/>
                  <a:gd name="connsiteY6" fmla="*/ 82550 h 168275"/>
                  <a:gd name="connsiteX7" fmla="*/ 79375 w 850900"/>
                  <a:gd name="connsiteY7" fmla="*/ 73025 h 168275"/>
                  <a:gd name="connsiteX8" fmla="*/ 95250 w 850900"/>
                  <a:gd name="connsiteY8" fmla="*/ 57150 h 168275"/>
                  <a:gd name="connsiteX9" fmla="*/ 107950 w 850900"/>
                  <a:gd name="connsiteY9" fmla="*/ 44450 h 168275"/>
                  <a:gd name="connsiteX10" fmla="*/ 111125 w 850900"/>
                  <a:gd name="connsiteY10" fmla="*/ 34925 h 168275"/>
                  <a:gd name="connsiteX11" fmla="*/ 117475 w 850900"/>
                  <a:gd name="connsiteY11" fmla="*/ 25400 h 168275"/>
                  <a:gd name="connsiteX12" fmla="*/ 127000 w 850900"/>
                  <a:gd name="connsiteY12" fmla="*/ 6350 h 168275"/>
                  <a:gd name="connsiteX13" fmla="*/ 136525 w 850900"/>
                  <a:gd name="connsiteY13" fmla="*/ 0 h 168275"/>
                  <a:gd name="connsiteX14" fmla="*/ 149225 w 850900"/>
                  <a:gd name="connsiteY14" fmla="*/ 38100 h 168275"/>
                  <a:gd name="connsiteX15" fmla="*/ 152400 w 850900"/>
                  <a:gd name="connsiteY15" fmla="*/ 47625 h 168275"/>
                  <a:gd name="connsiteX16" fmla="*/ 165100 w 850900"/>
                  <a:gd name="connsiteY16" fmla="*/ 66675 h 168275"/>
                  <a:gd name="connsiteX17" fmla="*/ 174625 w 850900"/>
                  <a:gd name="connsiteY17" fmla="*/ 73025 h 168275"/>
                  <a:gd name="connsiteX18" fmla="*/ 187325 w 850900"/>
                  <a:gd name="connsiteY18" fmla="*/ 88900 h 168275"/>
                  <a:gd name="connsiteX19" fmla="*/ 209550 w 850900"/>
                  <a:gd name="connsiteY19" fmla="*/ 111125 h 168275"/>
                  <a:gd name="connsiteX20" fmla="*/ 225425 w 850900"/>
                  <a:gd name="connsiteY20" fmla="*/ 127000 h 168275"/>
                  <a:gd name="connsiteX21" fmla="*/ 241300 w 850900"/>
                  <a:gd name="connsiteY21" fmla="*/ 142875 h 168275"/>
                  <a:gd name="connsiteX22" fmla="*/ 254000 w 850900"/>
                  <a:gd name="connsiteY22" fmla="*/ 158750 h 168275"/>
                  <a:gd name="connsiteX23" fmla="*/ 257175 w 850900"/>
                  <a:gd name="connsiteY23" fmla="*/ 168275 h 168275"/>
                  <a:gd name="connsiteX24" fmla="*/ 263525 w 850900"/>
                  <a:gd name="connsiteY24" fmla="*/ 149225 h 168275"/>
                  <a:gd name="connsiteX25" fmla="*/ 276225 w 850900"/>
                  <a:gd name="connsiteY25" fmla="*/ 117475 h 168275"/>
                  <a:gd name="connsiteX26" fmla="*/ 285750 w 850900"/>
                  <a:gd name="connsiteY26" fmla="*/ 111125 h 168275"/>
                  <a:gd name="connsiteX27" fmla="*/ 292100 w 850900"/>
                  <a:gd name="connsiteY27" fmla="*/ 101600 h 168275"/>
                  <a:gd name="connsiteX28" fmla="*/ 311150 w 850900"/>
                  <a:gd name="connsiteY28" fmla="*/ 88900 h 168275"/>
                  <a:gd name="connsiteX29" fmla="*/ 327025 w 850900"/>
                  <a:gd name="connsiteY29" fmla="*/ 76200 h 168275"/>
                  <a:gd name="connsiteX30" fmla="*/ 355600 w 850900"/>
                  <a:gd name="connsiteY30" fmla="*/ 53975 h 168275"/>
                  <a:gd name="connsiteX31" fmla="*/ 365125 w 850900"/>
                  <a:gd name="connsiteY31" fmla="*/ 34925 h 168275"/>
                  <a:gd name="connsiteX32" fmla="*/ 368300 w 850900"/>
                  <a:gd name="connsiteY32" fmla="*/ 25400 h 168275"/>
                  <a:gd name="connsiteX33" fmla="*/ 377825 w 850900"/>
                  <a:gd name="connsiteY33" fmla="*/ 22225 h 168275"/>
                  <a:gd name="connsiteX34" fmla="*/ 393700 w 850900"/>
                  <a:gd name="connsiteY34" fmla="*/ 50800 h 168275"/>
                  <a:gd name="connsiteX35" fmla="*/ 406400 w 850900"/>
                  <a:gd name="connsiteY35" fmla="*/ 69850 h 168275"/>
                  <a:gd name="connsiteX36" fmla="*/ 412750 w 850900"/>
                  <a:gd name="connsiteY36" fmla="*/ 79375 h 168275"/>
                  <a:gd name="connsiteX37" fmla="*/ 422275 w 850900"/>
                  <a:gd name="connsiteY37" fmla="*/ 85725 h 168275"/>
                  <a:gd name="connsiteX38" fmla="*/ 434975 w 850900"/>
                  <a:gd name="connsiteY38" fmla="*/ 101600 h 168275"/>
                  <a:gd name="connsiteX39" fmla="*/ 438150 w 850900"/>
                  <a:gd name="connsiteY39" fmla="*/ 111125 h 168275"/>
                  <a:gd name="connsiteX40" fmla="*/ 444500 w 850900"/>
                  <a:gd name="connsiteY40" fmla="*/ 120650 h 168275"/>
                  <a:gd name="connsiteX41" fmla="*/ 447675 w 850900"/>
                  <a:gd name="connsiteY41" fmla="*/ 130175 h 168275"/>
                  <a:gd name="connsiteX42" fmla="*/ 457200 w 850900"/>
                  <a:gd name="connsiteY42" fmla="*/ 136525 h 168275"/>
                  <a:gd name="connsiteX43" fmla="*/ 463550 w 850900"/>
                  <a:gd name="connsiteY43" fmla="*/ 146050 h 168275"/>
                  <a:gd name="connsiteX44" fmla="*/ 479425 w 850900"/>
                  <a:gd name="connsiteY44" fmla="*/ 161925 h 168275"/>
                  <a:gd name="connsiteX45" fmla="*/ 498475 w 850900"/>
                  <a:gd name="connsiteY45" fmla="*/ 158750 h 168275"/>
                  <a:gd name="connsiteX46" fmla="*/ 514350 w 850900"/>
                  <a:gd name="connsiteY46" fmla="*/ 142875 h 168275"/>
                  <a:gd name="connsiteX47" fmla="*/ 523875 w 850900"/>
                  <a:gd name="connsiteY47" fmla="*/ 133350 h 168275"/>
                  <a:gd name="connsiteX48" fmla="*/ 536575 w 850900"/>
                  <a:gd name="connsiteY48" fmla="*/ 117475 h 168275"/>
                  <a:gd name="connsiteX49" fmla="*/ 546100 w 850900"/>
                  <a:gd name="connsiteY49" fmla="*/ 98425 h 168275"/>
                  <a:gd name="connsiteX50" fmla="*/ 565150 w 850900"/>
                  <a:gd name="connsiteY50" fmla="*/ 85725 h 168275"/>
                  <a:gd name="connsiteX51" fmla="*/ 584200 w 850900"/>
                  <a:gd name="connsiteY51" fmla="*/ 69850 h 168275"/>
                  <a:gd name="connsiteX52" fmla="*/ 600075 w 850900"/>
                  <a:gd name="connsiteY52" fmla="*/ 53975 h 168275"/>
                  <a:gd name="connsiteX53" fmla="*/ 615950 w 850900"/>
                  <a:gd name="connsiteY53" fmla="*/ 41275 h 168275"/>
                  <a:gd name="connsiteX54" fmla="*/ 622300 w 850900"/>
                  <a:gd name="connsiteY54" fmla="*/ 31750 h 168275"/>
                  <a:gd name="connsiteX55" fmla="*/ 625475 w 850900"/>
                  <a:gd name="connsiteY55" fmla="*/ 22225 h 168275"/>
                  <a:gd name="connsiteX56" fmla="*/ 631825 w 850900"/>
                  <a:gd name="connsiteY56" fmla="*/ 41275 h 168275"/>
                  <a:gd name="connsiteX57" fmla="*/ 647700 w 850900"/>
                  <a:gd name="connsiteY57" fmla="*/ 60325 h 168275"/>
                  <a:gd name="connsiteX58" fmla="*/ 669925 w 850900"/>
                  <a:gd name="connsiteY58" fmla="*/ 88900 h 168275"/>
                  <a:gd name="connsiteX59" fmla="*/ 682625 w 850900"/>
                  <a:gd name="connsiteY59" fmla="*/ 107950 h 168275"/>
                  <a:gd name="connsiteX60" fmla="*/ 698500 w 850900"/>
                  <a:gd name="connsiteY60" fmla="*/ 123825 h 168275"/>
                  <a:gd name="connsiteX61" fmla="*/ 714375 w 850900"/>
                  <a:gd name="connsiteY61" fmla="*/ 142875 h 168275"/>
                  <a:gd name="connsiteX62" fmla="*/ 723900 w 850900"/>
                  <a:gd name="connsiteY62" fmla="*/ 149225 h 168275"/>
                  <a:gd name="connsiteX63" fmla="*/ 739775 w 850900"/>
                  <a:gd name="connsiteY63" fmla="*/ 165100 h 168275"/>
                  <a:gd name="connsiteX64" fmla="*/ 746125 w 850900"/>
                  <a:gd name="connsiteY64" fmla="*/ 146050 h 168275"/>
                  <a:gd name="connsiteX65" fmla="*/ 749300 w 850900"/>
                  <a:gd name="connsiteY65" fmla="*/ 136525 h 168275"/>
                  <a:gd name="connsiteX66" fmla="*/ 752475 w 850900"/>
                  <a:gd name="connsiteY66" fmla="*/ 127000 h 168275"/>
                  <a:gd name="connsiteX67" fmla="*/ 771525 w 850900"/>
                  <a:gd name="connsiteY67" fmla="*/ 114300 h 168275"/>
                  <a:gd name="connsiteX68" fmla="*/ 784225 w 850900"/>
                  <a:gd name="connsiteY68" fmla="*/ 101600 h 168275"/>
                  <a:gd name="connsiteX69" fmla="*/ 796925 w 850900"/>
                  <a:gd name="connsiteY69" fmla="*/ 82550 h 168275"/>
                  <a:gd name="connsiteX70" fmla="*/ 806450 w 850900"/>
                  <a:gd name="connsiteY70" fmla="*/ 73025 h 168275"/>
                  <a:gd name="connsiteX71" fmla="*/ 819150 w 850900"/>
                  <a:gd name="connsiteY71" fmla="*/ 53975 h 168275"/>
                  <a:gd name="connsiteX72" fmla="*/ 822325 w 850900"/>
                  <a:gd name="connsiteY72" fmla="*/ 44450 h 168275"/>
                  <a:gd name="connsiteX73" fmla="*/ 835025 w 850900"/>
                  <a:gd name="connsiteY73" fmla="*/ 25400 h 168275"/>
                  <a:gd name="connsiteX74" fmla="*/ 850900 w 850900"/>
                  <a:gd name="connsiteY74" fmla="*/ 15875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0900" h="168275">
                    <a:moveTo>
                      <a:pt x="0" y="161925"/>
                    </a:moveTo>
                    <a:cubicBezTo>
                      <a:pt x="3175" y="156633"/>
                      <a:pt x="5161" y="150414"/>
                      <a:pt x="9525" y="146050"/>
                    </a:cubicBezTo>
                    <a:cubicBezTo>
                      <a:pt x="11892" y="143683"/>
                      <a:pt x="16437" y="144966"/>
                      <a:pt x="19050" y="142875"/>
                    </a:cubicBezTo>
                    <a:cubicBezTo>
                      <a:pt x="22030" y="140491"/>
                      <a:pt x="22865" y="136202"/>
                      <a:pt x="25400" y="133350"/>
                    </a:cubicBezTo>
                    <a:cubicBezTo>
                      <a:pt x="31366" y="126638"/>
                      <a:pt x="38100" y="120650"/>
                      <a:pt x="44450" y="114300"/>
                    </a:cubicBezTo>
                    <a:cubicBezTo>
                      <a:pt x="56673" y="102077"/>
                      <a:pt x="50239" y="107266"/>
                      <a:pt x="63500" y="98425"/>
                    </a:cubicBezTo>
                    <a:cubicBezTo>
                      <a:pt x="71480" y="74484"/>
                      <a:pt x="59787" y="103066"/>
                      <a:pt x="76200" y="82550"/>
                    </a:cubicBezTo>
                    <a:cubicBezTo>
                      <a:pt x="78291" y="79937"/>
                      <a:pt x="77878" y="76018"/>
                      <a:pt x="79375" y="73025"/>
                    </a:cubicBezTo>
                    <a:cubicBezTo>
                      <a:pt x="84667" y="62442"/>
                      <a:pt x="85725" y="63500"/>
                      <a:pt x="95250" y="57150"/>
                    </a:cubicBezTo>
                    <a:cubicBezTo>
                      <a:pt x="103717" y="31750"/>
                      <a:pt x="91017" y="61383"/>
                      <a:pt x="107950" y="44450"/>
                    </a:cubicBezTo>
                    <a:cubicBezTo>
                      <a:pt x="110317" y="42083"/>
                      <a:pt x="109628" y="37918"/>
                      <a:pt x="111125" y="34925"/>
                    </a:cubicBezTo>
                    <a:cubicBezTo>
                      <a:pt x="112832" y="31512"/>
                      <a:pt x="115768" y="28813"/>
                      <a:pt x="117475" y="25400"/>
                    </a:cubicBezTo>
                    <a:cubicBezTo>
                      <a:pt x="122640" y="15071"/>
                      <a:pt x="117901" y="15449"/>
                      <a:pt x="127000" y="6350"/>
                    </a:cubicBezTo>
                    <a:cubicBezTo>
                      <a:pt x="129698" y="3652"/>
                      <a:pt x="133350" y="2117"/>
                      <a:pt x="136525" y="0"/>
                    </a:cubicBezTo>
                    <a:lnTo>
                      <a:pt x="149225" y="38100"/>
                    </a:lnTo>
                    <a:cubicBezTo>
                      <a:pt x="150283" y="41275"/>
                      <a:pt x="150544" y="44840"/>
                      <a:pt x="152400" y="47625"/>
                    </a:cubicBezTo>
                    <a:cubicBezTo>
                      <a:pt x="156633" y="53975"/>
                      <a:pt x="158750" y="62442"/>
                      <a:pt x="165100" y="66675"/>
                    </a:cubicBezTo>
                    <a:lnTo>
                      <a:pt x="174625" y="73025"/>
                    </a:lnTo>
                    <a:cubicBezTo>
                      <a:pt x="181775" y="94475"/>
                      <a:pt x="171859" y="71225"/>
                      <a:pt x="187325" y="88900"/>
                    </a:cubicBezTo>
                    <a:cubicBezTo>
                      <a:pt x="208303" y="112875"/>
                      <a:pt x="189969" y="104598"/>
                      <a:pt x="209550" y="111125"/>
                    </a:cubicBezTo>
                    <a:cubicBezTo>
                      <a:pt x="226483" y="136525"/>
                      <a:pt x="204258" y="105833"/>
                      <a:pt x="225425" y="127000"/>
                    </a:cubicBezTo>
                    <a:cubicBezTo>
                      <a:pt x="246592" y="148167"/>
                      <a:pt x="215900" y="125942"/>
                      <a:pt x="241300" y="142875"/>
                    </a:cubicBezTo>
                    <a:cubicBezTo>
                      <a:pt x="249280" y="166816"/>
                      <a:pt x="237587" y="138234"/>
                      <a:pt x="254000" y="158750"/>
                    </a:cubicBezTo>
                    <a:cubicBezTo>
                      <a:pt x="256091" y="161363"/>
                      <a:pt x="256117" y="165100"/>
                      <a:pt x="257175" y="168275"/>
                    </a:cubicBezTo>
                    <a:cubicBezTo>
                      <a:pt x="259292" y="161925"/>
                      <a:pt x="261902" y="155719"/>
                      <a:pt x="263525" y="149225"/>
                    </a:cubicBezTo>
                    <a:cubicBezTo>
                      <a:pt x="266153" y="138712"/>
                      <a:pt x="268137" y="125563"/>
                      <a:pt x="276225" y="117475"/>
                    </a:cubicBezTo>
                    <a:cubicBezTo>
                      <a:pt x="278923" y="114777"/>
                      <a:pt x="282575" y="113242"/>
                      <a:pt x="285750" y="111125"/>
                    </a:cubicBezTo>
                    <a:cubicBezTo>
                      <a:pt x="287867" y="107950"/>
                      <a:pt x="289228" y="104113"/>
                      <a:pt x="292100" y="101600"/>
                    </a:cubicBezTo>
                    <a:cubicBezTo>
                      <a:pt x="297843" y="96574"/>
                      <a:pt x="311150" y="88900"/>
                      <a:pt x="311150" y="88900"/>
                    </a:cubicBezTo>
                    <a:cubicBezTo>
                      <a:pt x="322883" y="71301"/>
                      <a:pt x="310787" y="85221"/>
                      <a:pt x="327025" y="76200"/>
                    </a:cubicBezTo>
                    <a:cubicBezTo>
                      <a:pt x="344115" y="66706"/>
                      <a:pt x="344030" y="65545"/>
                      <a:pt x="355600" y="53975"/>
                    </a:cubicBezTo>
                    <a:cubicBezTo>
                      <a:pt x="363580" y="30034"/>
                      <a:pt x="352815" y="59544"/>
                      <a:pt x="365125" y="34925"/>
                    </a:cubicBezTo>
                    <a:cubicBezTo>
                      <a:pt x="366622" y="31932"/>
                      <a:pt x="365933" y="27767"/>
                      <a:pt x="368300" y="25400"/>
                    </a:cubicBezTo>
                    <a:cubicBezTo>
                      <a:pt x="370667" y="23033"/>
                      <a:pt x="374650" y="23283"/>
                      <a:pt x="377825" y="22225"/>
                    </a:cubicBezTo>
                    <a:cubicBezTo>
                      <a:pt x="383413" y="38990"/>
                      <a:pt x="379144" y="28965"/>
                      <a:pt x="393700" y="50800"/>
                    </a:cubicBezTo>
                    <a:lnTo>
                      <a:pt x="406400" y="69850"/>
                    </a:lnTo>
                    <a:cubicBezTo>
                      <a:pt x="408517" y="73025"/>
                      <a:pt x="409575" y="77258"/>
                      <a:pt x="412750" y="79375"/>
                    </a:cubicBezTo>
                    <a:lnTo>
                      <a:pt x="422275" y="85725"/>
                    </a:lnTo>
                    <a:cubicBezTo>
                      <a:pt x="430255" y="109666"/>
                      <a:pt x="418562" y="81084"/>
                      <a:pt x="434975" y="101600"/>
                    </a:cubicBezTo>
                    <a:cubicBezTo>
                      <a:pt x="437066" y="104213"/>
                      <a:pt x="436653" y="108132"/>
                      <a:pt x="438150" y="111125"/>
                    </a:cubicBezTo>
                    <a:cubicBezTo>
                      <a:pt x="439857" y="114538"/>
                      <a:pt x="442793" y="117237"/>
                      <a:pt x="444500" y="120650"/>
                    </a:cubicBezTo>
                    <a:cubicBezTo>
                      <a:pt x="445997" y="123643"/>
                      <a:pt x="445584" y="127562"/>
                      <a:pt x="447675" y="130175"/>
                    </a:cubicBezTo>
                    <a:cubicBezTo>
                      <a:pt x="450059" y="133155"/>
                      <a:pt x="454025" y="134408"/>
                      <a:pt x="457200" y="136525"/>
                    </a:cubicBezTo>
                    <a:cubicBezTo>
                      <a:pt x="459317" y="139700"/>
                      <a:pt x="460852" y="143352"/>
                      <a:pt x="463550" y="146050"/>
                    </a:cubicBezTo>
                    <a:cubicBezTo>
                      <a:pt x="484717" y="167217"/>
                      <a:pt x="462492" y="136525"/>
                      <a:pt x="479425" y="161925"/>
                    </a:cubicBezTo>
                    <a:cubicBezTo>
                      <a:pt x="485775" y="160867"/>
                      <a:pt x="492368" y="160786"/>
                      <a:pt x="498475" y="158750"/>
                    </a:cubicBezTo>
                    <a:cubicBezTo>
                      <a:pt x="509221" y="155168"/>
                      <a:pt x="507837" y="150690"/>
                      <a:pt x="514350" y="142875"/>
                    </a:cubicBezTo>
                    <a:cubicBezTo>
                      <a:pt x="517225" y="139426"/>
                      <a:pt x="520700" y="136525"/>
                      <a:pt x="523875" y="133350"/>
                    </a:cubicBezTo>
                    <a:cubicBezTo>
                      <a:pt x="531855" y="109409"/>
                      <a:pt x="520162" y="137991"/>
                      <a:pt x="536575" y="117475"/>
                    </a:cubicBezTo>
                    <a:cubicBezTo>
                      <a:pt x="549409" y="101433"/>
                      <a:pt x="528257" y="114038"/>
                      <a:pt x="546100" y="98425"/>
                    </a:cubicBezTo>
                    <a:cubicBezTo>
                      <a:pt x="551843" y="93399"/>
                      <a:pt x="559754" y="91121"/>
                      <a:pt x="565150" y="85725"/>
                    </a:cubicBezTo>
                    <a:cubicBezTo>
                      <a:pt x="577373" y="73502"/>
                      <a:pt x="570939" y="78691"/>
                      <a:pt x="584200" y="69850"/>
                    </a:cubicBezTo>
                    <a:cubicBezTo>
                      <a:pt x="601133" y="44450"/>
                      <a:pt x="578908" y="75142"/>
                      <a:pt x="600075" y="53975"/>
                    </a:cubicBezTo>
                    <a:cubicBezTo>
                      <a:pt x="614436" y="39614"/>
                      <a:pt x="597407" y="47456"/>
                      <a:pt x="615950" y="41275"/>
                    </a:cubicBezTo>
                    <a:cubicBezTo>
                      <a:pt x="618067" y="38100"/>
                      <a:pt x="620593" y="35163"/>
                      <a:pt x="622300" y="31750"/>
                    </a:cubicBezTo>
                    <a:cubicBezTo>
                      <a:pt x="623797" y="28757"/>
                      <a:pt x="623108" y="19858"/>
                      <a:pt x="625475" y="22225"/>
                    </a:cubicBezTo>
                    <a:cubicBezTo>
                      <a:pt x="630208" y="26958"/>
                      <a:pt x="628112" y="35706"/>
                      <a:pt x="631825" y="41275"/>
                    </a:cubicBezTo>
                    <a:cubicBezTo>
                      <a:pt x="654516" y="75312"/>
                      <a:pt x="619179" y="23655"/>
                      <a:pt x="647700" y="60325"/>
                    </a:cubicBezTo>
                    <a:cubicBezTo>
                      <a:pt x="674284" y="94504"/>
                      <a:pt x="648300" y="67275"/>
                      <a:pt x="669925" y="88900"/>
                    </a:cubicBezTo>
                    <a:cubicBezTo>
                      <a:pt x="675505" y="105639"/>
                      <a:pt x="669412" y="92095"/>
                      <a:pt x="682625" y="107950"/>
                    </a:cubicBezTo>
                    <a:cubicBezTo>
                      <a:pt x="695854" y="123825"/>
                      <a:pt x="681038" y="112183"/>
                      <a:pt x="698500" y="123825"/>
                    </a:cubicBezTo>
                    <a:cubicBezTo>
                      <a:pt x="704744" y="133191"/>
                      <a:pt x="705208" y="135235"/>
                      <a:pt x="714375" y="142875"/>
                    </a:cubicBezTo>
                    <a:cubicBezTo>
                      <a:pt x="717306" y="145318"/>
                      <a:pt x="720725" y="147108"/>
                      <a:pt x="723900" y="149225"/>
                    </a:cubicBezTo>
                    <a:cubicBezTo>
                      <a:pt x="724268" y="149777"/>
                      <a:pt x="735174" y="168781"/>
                      <a:pt x="739775" y="165100"/>
                    </a:cubicBezTo>
                    <a:cubicBezTo>
                      <a:pt x="745002" y="160919"/>
                      <a:pt x="744008" y="152400"/>
                      <a:pt x="746125" y="146050"/>
                    </a:cubicBezTo>
                    <a:lnTo>
                      <a:pt x="749300" y="136525"/>
                    </a:lnTo>
                    <a:cubicBezTo>
                      <a:pt x="750358" y="133350"/>
                      <a:pt x="749690" y="128856"/>
                      <a:pt x="752475" y="127000"/>
                    </a:cubicBezTo>
                    <a:lnTo>
                      <a:pt x="771525" y="114300"/>
                    </a:lnTo>
                    <a:cubicBezTo>
                      <a:pt x="779992" y="88900"/>
                      <a:pt x="767292" y="118533"/>
                      <a:pt x="784225" y="101600"/>
                    </a:cubicBezTo>
                    <a:cubicBezTo>
                      <a:pt x="789621" y="96204"/>
                      <a:pt x="791529" y="87946"/>
                      <a:pt x="796925" y="82550"/>
                    </a:cubicBezTo>
                    <a:cubicBezTo>
                      <a:pt x="800100" y="79375"/>
                      <a:pt x="803693" y="76569"/>
                      <a:pt x="806450" y="73025"/>
                    </a:cubicBezTo>
                    <a:cubicBezTo>
                      <a:pt x="811135" y="67001"/>
                      <a:pt x="816737" y="61215"/>
                      <a:pt x="819150" y="53975"/>
                    </a:cubicBezTo>
                    <a:cubicBezTo>
                      <a:pt x="820208" y="50800"/>
                      <a:pt x="820700" y="47376"/>
                      <a:pt x="822325" y="44450"/>
                    </a:cubicBezTo>
                    <a:cubicBezTo>
                      <a:pt x="826031" y="37779"/>
                      <a:pt x="827785" y="27813"/>
                      <a:pt x="835025" y="25400"/>
                    </a:cubicBezTo>
                    <a:cubicBezTo>
                      <a:pt x="847390" y="21278"/>
                      <a:pt x="842183" y="24592"/>
                      <a:pt x="850900" y="1587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34" name="Straight Arrow Connector 33"/>
              <p:cNvCxnSpPr/>
              <p:nvPr/>
            </p:nvCxnSpPr>
            <p:spPr>
              <a:xfrm flipV="1">
                <a:off x="237479" y="2723206"/>
                <a:ext cx="105423" cy="136901"/>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60375" y="2753613"/>
                <a:ext cx="105423" cy="136901"/>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95325" y="2753613"/>
                <a:ext cx="105423" cy="136901"/>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5412260" y="3223051"/>
              <a:ext cx="877565" cy="877565"/>
              <a:chOff x="802299" y="2488711"/>
              <a:chExt cx="877565" cy="877565"/>
            </a:xfrm>
          </p:grpSpPr>
          <p:sp>
            <p:nvSpPr>
              <p:cNvPr id="22" name="Oval 21"/>
              <p:cNvSpPr/>
              <p:nvPr/>
            </p:nvSpPr>
            <p:spPr>
              <a:xfrm>
                <a:off x="802299" y="2488711"/>
                <a:ext cx="877565" cy="87756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23" name="Straight Connector 22"/>
              <p:cNvCxnSpPr>
                <a:stCxn id="22" idx="2"/>
                <a:endCxn id="22" idx="6"/>
              </p:cNvCxnSpPr>
              <p:nvPr/>
            </p:nvCxnSpPr>
            <p:spPr>
              <a:xfrm>
                <a:off x="802299" y="2927495"/>
                <a:ext cx="8775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241081" y="2702815"/>
                <a:ext cx="0" cy="224679"/>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1" name="Rectangle 10"/>
          <p:cNvSpPr/>
          <p:nvPr/>
        </p:nvSpPr>
        <p:spPr>
          <a:xfrm>
            <a:off x="1453089" y="1235269"/>
            <a:ext cx="1601721" cy="369332"/>
          </a:xfrm>
          <a:prstGeom prst="rect">
            <a:avLst/>
          </a:prstGeom>
        </p:spPr>
        <p:txBody>
          <a:bodyPr wrap="none">
            <a:spAutoFit/>
          </a:bodyPr>
          <a:lstStyle/>
          <a:p>
            <a:r>
              <a:rPr lang="en-GB" b="1" dirty="0">
                <a:solidFill>
                  <a:schemeClr val="bg1"/>
                </a:solidFill>
              </a:rPr>
              <a:t>Smoothness</a:t>
            </a:r>
            <a:endParaRPr lang="sv-SE" dirty="0"/>
          </a:p>
        </p:txBody>
      </p:sp>
    </p:spTree>
    <p:extLst>
      <p:ext uri="{BB962C8B-B14F-4D97-AF65-F5344CB8AC3E}">
        <p14:creationId xmlns:p14="http://schemas.microsoft.com/office/powerpoint/2010/main" val="12013092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a:t>
            </a:r>
            <a:r>
              <a:rPr lang="en-US" dirty="0" smtClean="0"/>
              <a:t>– </a:t>
            </a:r>
            <a:r>
              <a:rPr lang="en-US" dirty="0" smtClean="0">
                <a:solidFill>
                  <a:schemeClr val="accent6">
                    <a:lumMod val="75000"/>
                  </a:schemeClr>
                </a:solidFill>
              </a:rPr>
              <a:t>Parameterization </a:t>
            </a:r>
            <a:endParaRPr lang="sv-SE" dirty="0"/>
          </a:p>
        </p:txBody>
      </p:sp>
      <p:pic>
        <p:nvPicPr>
          <p:cNvPr id="6" name="Picture 2" descr="http://www.americanhandmadecrafts.com/sitebuilder/images/Gray_Gradient_Background_for_AHC7-224x111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105" t="1302" r="5854" b="7145"/>
          <a:stretch/>
        </p:blipFill>
        <p:spPr bwMode="auto">
          <a:xfrm rot="16200000" flipH="1">
            <a:off x="2917688" y="732812"/>
            <a:ext cx="640419" cy="364617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7" name="Left Brace 6"/>
          <p:cNvSpPr/>
          <p:nvPr/>
        </p:nvSpPr>
        <p:spPr>
          <a:xfrm rot="5400000" flipV="1">
            <a:off x="1677526" y="2864353"/>
            <a:ext cx="145736" cy="671163"/>
          </a:xfrm>
          <a:prstGeom prst="leftBrac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sv-SE" sz="1350" dirty="0"/>
          </a:p>
        </p:txBody>
      </p:sp>
      <p:pic>
        <p:nvPicPr>
          <p:cNvPr id="8" name="Picture 2" descr="http://www.americanhandmadecrafts.com/sitebuilder/images/Gray_Gradient_Background_for_AHC7-224x1115.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105" t="1302" r="5854" b="7145"/>
          <a:stretch/>
        </p:blipFill>
        <p:spPr bwMode="auto">
          <a:xfrm rot="16200000" flipH="1">
            <a:off x="2917688" y="1781022"/>
            <a:ext cx="640419" cy="364617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284325" y="3424591"/>
            <a:ext cx="1176925" cy="369332"/>
          </a:xfrm>
          <a:prstGeom prst="rect">
            <a:avLst/>
          </a:prstGeom>
        </p:spPr>
        <p:txBody>
          <a:bodyPr wrap="none">
            <a:spAutoFit/>
          </a:bodyPr>
          <a:lstStyle/>
          <a:p>
            <a:r>
              <a:rPr lang="en-GB" b="1" dirty="0">
                <a:solidFill>
                  <a:schemeClr val="bg1"/>
                </a:solidFill>
              </a:rPr>
              <a:t>Fresnel0</a:t>
            </a:r>
            <a:endParaRPr lang="sv-SE" b="1" dirty="0">
              <a:solidFill>
                <a:schemeClr val="bg1"/>
              </a:solidFill>
            </a:endParaRPr>
          </a:p>
        </p:txBody>
      </p:sp>
      <p:cxnSp>
        <p:nvCxnSpPr>
          <p:cNvPr id="10" name="Straight Connector 9"/>
          <p:cNvCxnSpPr>
            <a:stCxn id="7" idx="0"/>
          </p:cNvCxnSpPr>
          <p:nvPr/>
        </p:nvCxnSpPr>
        <p:spPr>
          <a:xfrm flipH="1" flipV="1">
            <a:off x="1414810" y="2876107"/>
            <a:ext cx="3" cy="396696"/>
          </a:xfrm>
          <a:prstGeom prst="line">
            <a:avLst/>
          </a:prstGeom>
          <a:ln w="19050">
            <a:solidFill>
              <a:schemeClr val="accent6">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0798" y="2360043"/>
            <a:ext cx="1548822" cy="369332"/>
          </a:xfrm>
          <a:prstGeom prst="rect">
            <a:avLst/>
          </a:prstGeom>
        </p:spPr>
        <p:txBody>
          <a:bodyPr wrap="none">
            <a:spAutoFit/>
          </a:bodyPr>
          <a:lstStyle/>
          <a:p>
            <a:r>
              <a:rPr lang="en-GB" b="1" dirty="0">
                <a:solidFill>
                  <a:schemeClr val="bg1"/>
                </a:solidFill>
              </a:rPr>
              <a:t>Reflectance</a:t>
            </a:r>
            <a:endParaRPr lang="sv-SE" b="1" dirty="0">
              <a:solidFill>
                <a:schemeClr val="bg1"/>
              </a:solidFill>
            </a:endParaRPr>
          </a:p>
        </p:txBody>
      </p:sp>
      <p:sp>
        <p:nvSpPr>
          <p:cNvPr id="13" name="Rectangle 12"/>
          <p:cNvSpPr/>
          <p:nvPr/>
        </p:nvSpPr>
        <p:spPr>
          <a:xfrm>
            <a:off x="1290259" y="3935411"/>
            <a:ext cx="295274" cy="300082"/>
          </a:xfrm>
          <a:prstGeom prst="rect">
            <a:avLst/>
          </a:prstGeom>
        </p:spPr>
        <p:txBody>
          <a:bodyPr wrap="none">
            <a:spAutoFit/>
          </a:bodyPr>
          <a:lstStyle/>
          <a:p>
            <a:r>
              <a:rPr lang="en-GB" sz="1350" b="1" dirty="0" smtClean="0">
                <a:solidFill>
                  <a:schemeClr val="bg1"/>
                </a:solidFill>
              </a:rPr>
              <a:t>0</a:t>
            </a:r>
            <a:endParaRPr lang="sv-SE" sz="1350" b="1" dirty="0">
              <a:solidFill>
                <a:schemeClr val="bg1"/>
              </a:solidFill>
            </a:endParaRPr>
          </a:p>
        </p:txBody>
      </p:sp>
      <p:sp>
        <p:nvSpPr>
          <p:cNvPr id="14" name="Rectangle 13"/>
          <p:cNvSpPr/>
          <p:nvPr/>
        </p:nvSpPr>
        <p:spPr>
          <a:xfrm>
            <a:off x="4793555" y="1939125"/>
            <a:ext cx="516488" cy="300082"/>
          </a:xfrm>
          <a:prstGeom prst="rect">
            <a:avLst/>
          </a:prstGeom>
        </p:spPr>
        <p:txBody>
          <a:bodyPr wrap="none">
            <a:spAutoFit/>
          </a:bodyPr>
          <a:lstStyle/>
          <a:p>
            <a:r>
              <a:rPr lang="en-GB" sz="1350" b="1" dirty="0" smtClean="0">
                <a:solidFill>
                  <a:schemeClr val="bg1"/>
                </a:solidFill>
              </a:rPr>
              <a:t>255</a:t>
            </a:r>
            <a:endParaRPr lang="sv-SE" sz="1350" b="1" dirty="0">
              <a:solidFill>
                <a:schemeClr val="bg1"/>
              </a:solidFill>
            </a:endParaRPr>
          </a:p>
        </p:txBody>
      </p:sp>
      <p:sp>
        <p:nvSpPr>
          <p:cNvPr id="15" name="Rectangle 14"/>
          <p:cNvSpPr/>
          <p:nvPr/>
        </p:nvSpPr>
        <p:spPr>
          <a:xfrm>
            <a:off x="3487516" y="4338961"/>
            <a:ext cx="1173719" cy="300082"/>
          </a:xfrm>
          <a:prstGeom prst="rect">
            <a:avLst/>
          </a:prstGeom>
        </p:spPr>
        <p:txBody>
          <a:bodyPr wrap="none">
            <a:spAutoFit/>
          </a:bodyPr>
          <a:lstStyle/>
          <a:p>
            <a:r>
              <a:rPr lang="en-GB" sz="1350" b="1" dirty="0">
                <a:solidFill>
                  <a:srgbClr val="FF0000"/>
                </a:solidFill>
              </a:rPr>
              <a:t>Conductors</a:t>
            </a:r>
            <a:endParaRPr lang="sv-SE" sz="1350" b="1" dirty="0">
              <a:solidFill>
                <a:srgbClr val="FF0000"/>
              </a:solidFill>
            </a:endParaRPr>
          </a:p>
        </p:txBody>
      </p:sp>
      <p:sp>
        <p:nvSpPr>
          <p:cNvPr id="16" name="Left Brace 15"/>
          <p:cNvSpPr/>
          <p:nvPr/>
        </p:nvSpPr>
        <p:spPr>
          <a:xfrm rot="16200000">
            <a:off x="1695053" y="3939623"/>
            <a:ext cx="110680" cy="671164"/>
          </a:xfrm>
          <a:prstGeom prst="leftBrace">
            <a:avLst/>
          </a:prstGeom>
          <a:ln>
            <a:solidFill>
              <a:srgbClr val="92D05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sv-SE" sz="1350" dirty="0"/>
          </a:p>
        </p:txBody>
      </p:sp>
      <p:sp>
        <p:nvSpPr>
          <p:cNvPr id="17" name="Left Brace 16"/>
          <p:cNvSpPr/>
          <p:nvPr/>
        </p:nvSpPr>
        <p:spPr>
          <a:xfrm rot="16200000">
            <a:off x="3988302" y="3267919"/>
            <a:ext cx="120735" cy="2024627"/>
          </a:xfrm>
          <a:prstGeom prst="leftBrace">
            <a:avLst/>
          </a:prstGeom>
          <a:ln>
            <a:solidFill>
              <a:srgbClr val="C00000"/>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sv-SE" sz="1350" dirty="0"/>
          </a:p>
        </p:txBody>
      </p:sp>
      <p:sp>
        <p:nvSpPr>
          <p:cNvPr id="18" name="Rectangle 17"/>
          <p:cNvSpPr/>
          <p:nvPr/>
        </p:nvSpPr>
        <p:spPr>
          <a:xfrm>
            <a:off x="1196037" y="4338961"/>
            <a:ext cx="1099981" cy="300082"/>
          </a:xfrm>
          <a:prstGeom prst="rect">
            <a:avLst/>
          </a:prstGeom>
        </p:spPr>
        <p:txBody>
          <a:bodyPr wrap="none">
            <a:spAutoFit/>
          </a:bodyPr>
          <a:lstStyle/>
          <a:p>
            <a:r>
              <a:rPr lang="en-GB" sz="1350" b="1" dirty="0">
                <a:solidFill>
                  <a:srgbClr val="92D050"/>
                </a:solidFill>
              </a:rPr>
              <a:t>Dielectrics</a:t>
            </a:r>
            <a:endParaRPr lang="sv-SE" sz="1350" b="1" dirty="0">
              <a:solidFill>
                <a:srgbClr val="92D050"/>
              </a:solidFill>
            </a:endParaRPr>
          </a:p>
        </p:txBody>
      </p:sp>
      <p:sp>
        <p:nvSpPr>
          <p:cNvPr id="19" name="Left Brace 18"/>
          <p:cNvSpPr/>
          <p:nvPr/>
        </p:nvSpPr>
        <p:spPr>
          <a:xfrm rot="5400000" flipV="1">
            <a:off x="1967010" y="1240328"/>
            <a:ext cx="142081" cy="1246476"/>
          </a:xfrm>
          <a:prstGeom prst="leftBrac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sv-SE" sz="1350" dirty="0"/>
          </a:p>
        </p:txBody>
      </p:sp>
      <p:sp>
        <p:nvSpPr>
          <p:cNvPr id="20" name="Left Brace 19"/>
          <p:cNvSpPr/>
          <p:nvPr/>
        </p:nvSpPr>
        <p:spPr>
          <a:xfrm rot="5400000" flipV="1">
            <a:off x="4441461" y="1065819"/>
            <a:ext cx="156086" cy="1609500"/>
          </a:xfrm>
          <a:prstGeom prst="leftBrac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sv-SE" sz="1350" dirty="0"/>
          </a:p>
        </p:txBody>
      </p:sp>
      <p:sp>
        <p:nvSpPr>
          <p:cNvPr id="21" name="Rectangle 20"/>
          <p:cNvSpPr/>
          <p:nvPr/>
        </p:nvSpPr>
        <p:spPr>
          <a:xfrm>
            <a:off x="2739240" y="1514842"/>
            <a:ext cx="955711" cy="300082"/>
          </a:xfrm>
          <a:prstGeom prst="rect">
            <a:avLst/>
          </a:prstGeom>
        </p:spPr>
        <p:txBody>
          <a:bodyPr wrap="none">
            <a:spAutoFit/>
          </a:bodyPr>
          <a:lstStyle/>
          <a:p>
            <a:r>
              <a:rPr lang="en-GB" sz="1350" b="1" dirty="0" smtClean="0">
                <a:solidFill>
                  <a:schemeClr val="accent6">
                    <a:lumMod val="75000"/>
                  </a:schemeClr>
                </a:solidFill>
              </a:rPr>
              <a:t>Common</a:t>
            </a:r>
            <a:endParaRPr lang="sv-SE" sz="1350" b="1" dirty="0">
              <a:solidFill>
                <a:schemeClr val="accent6">
                  <a:lumMod val="75000"/>
                </a:schemeClr>
              </a:solidFill>
            </a:endParaRPr>
          </a:p>
        </p:txBody>
      </p:sp>
      <p:sp>
        <p:nvSpPr>
          <p:cNvPr id="22" name="Rectangle 21"/>
          <p:cNvSpPr/>
          <p:nvPr/>
        </p:nvSpPr>
        <p:spPr>
          <a:xfrm>
            <a:off x="1283543" y="1514842"/>
            <a:ext cx="1526971" cy="300082"/>
          </a:xfrm>
          <a:prstGeom prst="rect">
            <a:avLst/>
          </a:prstGeom>
        </p:spPr>
        <p:txBody>
          <a:bodyPr wrap="none">
            <a:spAutoFit/>
          </a:bodyPr>
          <a:lstStyle/>
          <a:p>
            <a:r>
              <a:rPr lang="en-GB" sz="1350" b="1" dirty="0" smtClean="0">
                <a:solidFill>
                  <a:schemeClr val="accent6">
                    <a:lumMod val="75000"/>
                  </a:schemeClr>
                </a:solidFill>
              </a:rPr>
              <a:t>Micro</a:t>
            </a:r>
            <a:r>
              <a:rPr lang="en-GB" sz="1350" b="1" dirty="0">
                <a:solidFill>
                  <a:schemeClr val="accent6">
                    <a:lumMod val="75000"/>
                  </a:schemeClr>
                </a:solidFill>
              </a:rPr>
              <a:t> </a:t>
            </a:r>
            <a:r>
              <a:rPr lang="en-GB" sz="1350" b="1" dirty="0" smtClean="0">
                <a:solidFill>
                  <a:schemeClr val="accent6">
                    <a:lumMod val="75000"/>
                  </a:schemeClr>
                </a:solidFill>
              </a:rPr>
              <a:t>occlusion</a:t>
            </a:r>
            <a:endParaRPr lang="sv-SE" sz="1350" b="1" dirty="0">
              <a:solidFill>
                <a:schemeClr val="accent6">
                  <a:lumMod val="75000"/>
                </a:schemeClr>
              </a:solidFill>
            </a:endParaRPr>
          </a:p>
        </p:txBody>
      </p:sp>
      <p:sp>
        <p:nvSpPr>
          <p:cNvPr id="23" name="Rectangle 22"/>
          <p:cNvSpPr/>
          <p:nvPr/>
        </p:nvSpPr>
        <p:spPr>
          <a:xfrm>
            <a:off x="3924515" y="1514842"/>
            <a:ext cx="1204176" cy="300082"/>
          </a:xfrm>
          <a:prstGeom prst="rect">
            <a:avLst/>
          </a:prstGeom>
        </p:spPr>
        <p:txBody>
          <a:bodyPr wrap="none">
            <a:spAutoFit/>
          </a:bodyPr>
          <a:lstStyle/>
          <a:p>
            <a:r>
              <a:rPr lang="en-GB" sz="1350" b="1" dirty="0" smtClean="0">
                <a:solidFill>
                  <a:schemeClr val="accent6">
                    <a:lumMod val="75000"/>
                  </a:schemeClr>
                </a:solidFill>
              </a:rPr>
              <a:t>Gem stones</a:t>
            </a:r>
            <a:endParaRPr lang="sv-SE" sz="1350" b="1" dirty="0">
              <a:solidFill>
                <a:schemeClr val="accent6">
                  <a:lumMod val="75000"/>
                </a:schemeClr>
              </a:solidFill>
            </a:endParaRPr>
          </a:p>
        </p:txBody>
      </p:sp>
      <p:cxnSp>
        <p:nvCxnSpPr>
          <p:cNvPr id="24" name="Straight Connector 23"/>
          <p:cNvCxnSpPr/>
          <p:nvPr/>
        </p:nvCxnSpPr>
        <p:spPr>
          <a:xfrm>
            <a:off x="3208684" y="1857375"/>
            <a:ext cx="1" cy="380813"/>
          </a:xfrm>
          <a:prstGeom prst="line">
            <a:avLst/>
          </a:prstGeom>
          <a:ln w="19050">
            <a:solidFill>
              <a:schemeClr val="accent6">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267173" y="1954584"/>
            <a:ext cx="295274" cy="300082"/>
          </a:xfrm>
          <a:prstGeom prst="rect">
            <a:avLst/>
          </a:prstGeom>
        </p:spPr>
        <p:txBody>
          <a:bodyPr wrap="none">
            <a:spAutoFit/>
          </a:bodyPr>
          <a:lstStyle/>
          <a:p>
            <a:r>
              <a:rPr lang="en-GB" sz="1350" b="1" dirty="0" smtClean="0">
                <a:solidFill>
                  <a:schemeClr val="bg1"/>
                </a:solidFill>
              </a:rPr>
              <a:t>0</a:t>
            </a:r>
            <a:endParaRPr lang="sv-SE" sz="1350" b="1" dirty="0">
              <a:solidFill>
                <a:schemeClr val="bg1"/>
              </a:solidFill>
            </a:endParaRPr>
          </a:p>
        </p:txBody>
      </p:sp>
      <p:sp>
        <p:nvSpPr>
          <p:cNvPr id="28" name="Rectangle 27"/>
          <p:cNvSpPr/>
          <p:nvPr/>
        </p:nvSpPr>
        <p:spPr>
          <a:xfrm>
            <a:off x="4913344" y="3935411"/>
            <a:ext cx="295274" cy="300082"/>
          </a:xfrm>
          <a:prstGeom prst="rect">
            <a:avLst/>
          </a:prstGeom>
        </p:spPr>
        <p:txBody>
          <a:bodyPr wrap="none">
            <a:spAutoFit/>
          </a:bodyPr>
          <a:lstStyle/>
          <a:p>
            <a:r>
              <a:rPr lang="en-GB" sz="1350" b="1" dirty="0" smtClean="0">
                <a:solidFill>
                  <a:schemeClr val="bg1"/>
                </a:solidFill>
              </a:rPr>
              <a:t>1</a:t>
            </a:r>
            <a:endParaRPr lang="sv-SE" sz="1350" b="1" dirty="0">
              <a:solidFill>
                <a:schemeClr val="bg1"/>
              </a:solidFill>
            </a:endParaRPr>
          </a:p>
        </p:txBody>
      </p:sp>
      <p:sp>
        <p:nvSpPr>
          <p:cNvPr id="29" name="Rectangle 28"/>
          <p:cNvSpPr/>
          <p:nvPr/>
        </p:nvSpPr>
        <p:spPr>
          <a:xfrm>
            <a:off x="2941916" y="1948612"/>
            <a:ext cx="516488" cy="300082"/>
          </a:xfrm>
          <a:prstGeom prst="rect">
            <a:avLst/>
          </a:prstGeom>
        </p:spPr>
        <p:txBody>
          <a:bodyPr wrap="none">
            <a:spAutoFit/>
          </a:bodyPr>
          <a:lstStyle/>
          <a:p>
            <a:r>
              <a:rPr lang="en-GB" sz="1350" b="1" dirty="0" smtClean="0">
                <a:solidFill>
                  <a:schemeClr val="bg1"/>
                </a:solidFill>
              </a:rPr>
              <a:t>128</a:t>
            </a:r>
            <a:endParaRPr lang="sv-SE" sz="1350" b="1" dirty="0">
              <a:solidFill>
                <a:schemeClr val="bg1"/>
              </a:solidFill>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2294" y="1761828"/>
            <a:ext cx="3372153" cy="22285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9" name="Group 48"/>
          <p:cNvGrpSpPr/>
          <p:nvPr/>
        </p:nvGrpSpPr>
        <p:grpSpPr>
          <a:xfrm>
            <a:off x="5060955" y="2228255"/>
            <a:ext cx="262279" cy="652026"/>
            <a:chOff x="5060955" y="2228255"/>
            <a:chExt cx="262279" cy="652026"/>
          </a:xfrm>
        </p:grpSpPr>
        <p:cxnSp>
          <p:nvCxnSpPr>
            <p:cNvPr id="34" name="Straight Connector 33"/>
            <p:cNvCxnSpPr/>
            <p:nvPr/>
          </p:nvCxnSpPr>
          <p:spPr>
            <a:xfrm>
              <a:off x="5060955" y="2230617"/>
              <a:ext cx="26227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060955" y="2228255"/>
              <a:ext cx="111659" cy="1119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5062575" y="2233066"/>
              <a:ext cx="198220" cy="20291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060955" y="2288310"/>
              <a:ext cx="248068" cy="256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68074" y="2390488"/>
              <a:ext cx="248068" cy="256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068046" y="2510710"/>
              <a:ext cx="248068" cy="256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071572" y="2621800"/>
              <a:ext cx="248068" cy="2566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194461" y="2753501"/>
              <a:ext cx="124034" cy="1267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060955" y="2876104"/>
              <a:ext cx="262279"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cxnSp>
        <p:nvCxnSpPr>
          <p:cNvPr id="11" name="Straight Connector 10"/>
          <p:cNvCxnSpPr>
            <a:stCxn id="7" idx="2"/>
          </p:cNvCxnSpPr>
          <p:nvPr/>
        </p:nvCxnSpPr>
        <p:spPr>
          <a:xfrm flipV="1">
            <a:off x="2085976" y="2884248"/>
            <a:ext cx="2975007" cy="388555"/>
          </a:xfrm>
          <a:prstGeom prst="line">
            <a:avLst/>
          </a:prstGeom>
          <a:ln w="19050">
            <a:solidFill>
              <a:schemeClr val="accent6">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61747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 </a:t>
            </a:r>
            <a:r>
              <a:rPr lang="en-US" dirty="0">
                <a:solidFill>
                  <a:schemeClr val="accent6">
                    <a:lumMod val="75000"/>
                  </a:schemeClr>
                </a:solidFill>
              </a:rPr>
              <a:t>Parameterization </a:t>
            </a:r>
            <a:endParaRPr lang="en-US" dirty="0"/>
          </a:p>
        </p:txBody>
      </p:sp>
      <p:grpSp>
        <p:nvGrpSpPr>
          <p:cNvPr id="3" name="Group 2"/>
          <p:cNvGrpSpPr/>
          <p:nvPr/>
        </p:nvGrpSpPr>
        <p:grpSpPr>
          <a:xfrm>
            <a:off x="-43164" y="1063230"/>
            <a:ext cx="9224438" cy="4118372"/>
            <a:chOff x="206648" y="1305332"/>
            <a:chExt cx="8682170" cy="3876269"/>
          </a:xfrm>
        </p:grpSpPr>
        <p:pic>
          <p:nvPicPr>
            <p:cNvPr id="5" name="Picture 4"/>
            <p:cNvPicPr>
              <a:picLocks noChangeAspect="1"/>
            </p:cNvPicPr>
            <p:nvPr/>
          </p:nvPicPr>
          <p:blipFill>
            <a:blip r:embed="rId3"/>
            <a:stretch>
              <a:fillRect/>
            </a:stretch>
          </p:blipFill>
          <p:spPr>
            <a:xfrm>
              <a:off x="4543646" y="1305332"/>
              <a:ext cx="4345172" cy="3876269"/>
            </a:xfrm>
            <a:prstGeom prst="rect">
              <a:avLst/>
            </a:prstGeom>
          </p:spPr>
        </p:pic>
        <p:pic>
          <p:nvPicPr>
            <p:cNvPr id="6" name="Picture 5"/>
            <p:cNvPicPr>
              <a:picLocks noChangeAspect="1"/>
            </p:cNvPicPr>
            <p:nvPr/>
          </p:nvPicPr>
          <p:blipFill>
            <a:blip r:embed="rId4"/>
            <a:stretch>
              <a:fillRect/>
            </a:stretch>
          </p:blipFill>
          <p:spPr>
            <a:xfrm>
              <a:off x="206648" y="1305725"/>
              <a:ext cx="4336998" cy="3837775"/>
            </a:xfrm>
            <a:prstGeom prst="rect">
              <a:avLst/>
            </a:prstGeom>
          </p:spPr>
        </p:pic>
      </p:grpSp>
    </p:spTree>
    <p:extLst>
      <p:ext uri="{BB962C8B-B14F-4D97-AF65-F5344CB8AC3E}">
        <p14:creationId xmlns:p14="http://schemas.microsoft.com/office/powerpoint/2010/main" val="8073649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 name="Group 198"/>
          <p:cNvGrpSpPr/>
          <p:nvPr/>
        </p:nvGrpSpPr>
        <p:grpSpPr>
          <a:xfrm>
            <a:off x="3684052" y="1531942"/>
            <a:ext cx="432829" cy="434412"/>
            <a:chOff x="2948994" y="2087575"/>
            <a:chExt cx="687352" cy="689865"/>
          </a:xfrm>
        </p:grpSpPr>
        <p:sp>
          <p:nvSpPr>
            <p:cNvPr id="280" name="Oval 279"/>
            <p:cNvSpPr/>
            <p:nvPr/>
          </p:nvSpPr>
          <p:spPr>
            <a:xfrm rot="5400000">
              <a:off x="3136955" y="2283667"/>
              <a:ext cx="311427" cy="311427"/>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281" name="Straight Arrow Connector 280"/>
            <p:cNvCxnSpPr/>
            <p:nvPr/>
          </p:nvCxnSpPr>
          <p:spPr>
            <a:xfrm flipH="1" flipV="1">
              <a:off x="3036345" y="2187673"/>
              <a:ext cx="110107" cy="110106"/>
            </a:xfrm>
            <a:prstGeom prst="straightConnector1">
              <a:avLst/>
            </a:prstGeom>
            <a:ln w="28575">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3292671" y="2087575"/>
              <a:ext cx="0" cy="155714"/>
            </a:xfrm>
            <a:prstGeom prst="straightConnector1">
              <a:avLst/>
            </a:prstGeom>
            <a:ln w="28575">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H="1">
              <a:off x="2948994" y="2433763"/>
              <a:ext cx="155714" cy="0"/>
            </a:xfrm>
            <a:prstGeom prst="straightConnector1">
              <a:avLst/>
            </a:prstGeom>
            <a:ln w="28575">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H="1">
              <a:off x="3036346" y="2589475"/>
              <a:ext cx="110106" cy="110106"/>
            </a:xfrm>
            <a:prstGeom prst="straightConnector1">
              <a:avLst/>
            </a:prstGeom>
            <a:ln w="28575">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a:off x="3292671" y="2621726"/>
              <a:ext cx="0" cy="155714"/>
            </a:xfrm>
            <a:prstGeom prst="straightConnector1">
              <a:avLst/>
            </a:prstGeom>
            <a:ln w="28575">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a:off x="3425580" y="2589476"/>
              <a:ext cx="110105" cy="110106"/>
            </a:xfrm>
            <a:prstGeom prst="straightConnector1">
              <a:avLst/>
            </a:prstGeom>
            <a:ln w="28575">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a:off x="3480633" y="2426891"/>
              <a:ext cx="155713" cy="0"/>
            </a:xfrm>
            <a:prstGeom prst="straightConnector1">
              <a:avLst/>
            </a:prstGeom>
            <a:ln w="28575">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p:nvPr/>
          </p:nvCxnSpPr>
          <p:spPr>
            <a:xfrm flipV="1">
              <a:off x="3434109" y="2192500"/>
              <a:ext cx="110105" cy="110106"/>
            </a:xfrm>
            <a:prstGeom prst="straightConnector1">
              <a:avLst/>
            </a:prstGeom>
            <a:ln w="28575">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00" name="Straight Connector 199"/>
          <p:cNvCxnSpPr/>
          <p:nvPr/>
        </p:nvCxnSpPr>
        <p:spPr>
          <a:xfrm flipV="1">
            <a:off x="2714432"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V="1">
            <a:off x="2947763"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2724350" y="3132900"/>
            <a:ext cx="390189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3173567"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V="1">
            <a:off x="3399371"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3632701"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3873559"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4099363"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4332693"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4558497"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4784302"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5017631"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5256364"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V="1">
            <a:off x="5482168"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5715498"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5941302"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6167107"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6400437"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4357806" y="2331124"/>
            <a:ext cx="691736" cy="785729"/>
            <a:chOff x="6144966" y="1455114"/>
            <a:chExt cx="753619" cy="856021"/>
          </a:xfrm>
        </p:grpSpPr>
        <p:sp>
          <p:nvSpPr>
            <p:cNvPr id="275" name="Freeform 274"/>
            <p:cNvSpPr/>
            <p:nvPr/>
          </p:nvSpPr>
          <p:spPr>
            <a:xfrm>
              <a:off x="6144966" y="1455114"/>
              <a:ext cx="745904" cy="856021"/>
            </a:xfrm>
            <a:custGeom>
              <a:avLst/>
              <a:gdLst>
                <a:gd name="connsiteX0" fmla="*/ 321322 w 745904"/>
                <a:gd name="connsiteY0" fmla="*/ 734776 h 856021"/>
                <a:gd name="connsiteX1" fmla="*/ 386168 w 745904"/>
                <a:gd name="connsiteY1" fmla="*/ 734776 h 856021"/>
                <a:gd name="connsiteX2" fmla="*/ 386168 w 745904"/>
                <a:gd name="connsiteY2" fmla="*/ 778617 h 856021"/>
                <a:gd name="connsiteX3" fmla="*/ 445580 w 745904"/>
                <a:gd name="connsiteY3" fmla="*/ 783127 h 856021"/>
                <a:gd name="connsiteX4" fmla="*/ 544357 w 745904"/>
                <a:gd name="connsiteY4" fmla="*/ 809679 h 856021"/>
                <a:gd name="connsiteX5" fmla="*/ 545470 w 745904"/>
                <a:gd name="connsiteY5" fmla="*/ 810302 h 856021"/>
                <a:gd name="connsiteX6" fmla="*/ 745904 w 745904"/>
                <a:gd name="connsiteY6" fmla="*/ 810302 h 856021"/>
                <a:gd name="connsiteX7" fmla="*/ 745904 w 745904"/>
                <a:gd name="connsiteY7" fmla="*/ 856021 h 856021"/>
                <a:gd name="connsiteX8" fmla="*/ 11429 w 745904"/>
                <a:gd name="connsiteY8" fmla="*/ 856021 h 856021"/>
                <a:gd name="connsiteX9" fmla="*/ 11429 w 745904"/>
                <a:gd name="connsiteY9" fmla="*/ 810302 h 856021"/>
                <a:gd name="connsiteX10" fmla="*/ 167492 w 745904"/>
                <a:gd name="connsiteY10" fmla="*/ 810302 h 856021"/>
                <a:gd name="connsiteX11" fmla="*/ 172304 w 745904"/>
                <a:gd name="connsiteY11" fmla="*/ 808602 h 856021"/>
                <a:gd name="connsiteX12" fmla="*/ 266608 w 745904"/>
                <a:gd name="connsiteY12" fmla="*/ 785998 h 856021"/>
                <a:gd name="connsiteX13" fmla="*/ 321322 w 745904"/>
                <a:gd name="connsiteY13" fmla="*/ 779072 h 856021"/>
                <a:gd name="connsiteX14" fmla="*/ 364382 w 745904"/>
                <a:gd name="connsiteY14" fmla="*/ 0 h 856021"/>
                <a:gd name="connsiteX15" fmla="*/ 728764 w 745904"/>
                <a:gd name="connsiteY15" fmla="*/ 364382 h 856021"/>
                <a:gd name="connsiteX16" fmla="*/ 364382 w 745904"/>
                <a:gd name="connsiteY16" fmla="*/ 728764 h 856021"/>
                <a:gd name="connsiteX17" fmla="*/ 0 w 745904"/>
                <a:gd name="connsiteY17" fmla="*/ 364382 h 856021"/>
                <a:gd name="connsiteX18" fmla="*/ 364382 w 745904"/>
                <a:gd name="connsiteY18" fmla="*/ 0 h 8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5904" h="856021">
                  <a:moveTo>
                    <a:pt x="321322" y="734776"/>
                  </a:moveTo>
                  <a:lnTo>
                    <a:pt x="386168" y="734776"/>
                  </a:lnTo>
                  <a:lnTo>
                    <a:pt x="386168" y="778617"/>
                  </a:lnTo>
                  <a:lnTo>
                    <a:pt x="445580" y="783127"/>
                  </a:lnTo>
                  <a:cubicBezTo>
                    <a:pt x="479464" y="788430"/>
                    <a:pt x="513527" y="796922"/>
                    <a:pt x="544357" y="809679"/>
                  </a:cubicBezTo>
                  <a:lnTo>
                    <a:pt x="545470" y="810302"/>
                  </a:lnTo>
                  <a:lnTo>
                    <a:pt x="745904" y="810302"/>
                  </a:lnTo>
                  <a:lnTo>
                    <a:pt x="745904" y="856021"/>
                  </a:lnTo>
                  <a:lnTo>
                    <a:pt x="11429" y="856021"/>
                  </a:lnTo>
                  <a:lnTo>
                    <a:pt x="11429" y="810302"/>
                  </a:lnTo>
                  <a:lnTo>
                    <a:pt x="167492" y="810302"/>
                  </a:lnTo>
                  <a:lnTo>
                    <a:pt x="172304" y="808602"/>
                  </a:lnTo>
                  <a:cubicBezTo>
                    <a:pt x="201070" y="800392"/>
                    <a:pt x="234925" y="792169"/>
                    <a:pt x="266608" y="785998"/>
                  </a:cubicBezTo>
                  <a:lnTo>
                    <a:pt x="321322" y="779072"/>
                  </a:lnTo>
                  <a:close/>
                  <a:moveTo>
                    <a:pt x="364382" y="0"/>
                  </a:moveTo>
                  <a:cubicBezTo>
                    <a:pt x="565625" y="0"/>
                    <a:pt x="728764" y="163139"/>
                    <a:pt x="728764" y="364382"/>
                  </a:cubicBezTo>
                  <a:cubicBezTo>
                    <a:pt x="728764" y="565625"/>
                    <a:pt x="565625" y="728764"/>
                    <a:pt x="364382" y="728764"/>
                  </a:cubicBezTo>
                  <a:cubicBezTo>
                    <a:pt x="163139" y="728764"/>
                    <a:pt x="0" y="565625"/>
                    <a:pt x="0" y="364382"/>
                  </a:cubicBezTo>
                  <a:cubicBezTo>
                    <a:pt x="0" y="163139"/>
                    <a:pt x="163139" y="0"/>
                    <a:pt x="364382" y="0"/>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6" name="Oval 275"/>
            <p:cNvSpPr/>
            <p:nvPr/>
          </p:nvSpPr>
          <p:spPr>
            <a:xfrm rot="17863255">
              <a:off x="6240874" y="1420949"/>
              <a:ext cx="582993" cy="711076"/>
            </a:xfrm>
            <a:prstGeom prst="ellipse">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7" name="Oval 276"/>
            <p:cNvSpPr/>
            <p:nvPr/>
          </p:nvSpPr>
          <p:spPr>
            <a:xfrm rot="17863255">
              <a:off x="6326566" y="1395356"/>
              <a:ext cx="487439" cy="656599"/>
            </a:xfrm>
            <a:prstGeom prst="ellipse">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8" name="Oval 277"/>
            <p:cNvSpPr/>
            <p:nvPr/>
          </p:nvSpPr>
          <p:spPr>
            <a:xfrm rot="17863255">
              <a:off x="6376597" y="1415439"/>
              <a:ext cx="409459" cy="5622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9" name="Oval 278"/>
            <p:cNvSpPr/>
            <p:nvPr/>
          </p:nvSpPr>
          <p:spPr>
            <a:xfrm rot="17863255">
              <a:off x="6428672" y="1518111"/>
              <a:ext cx="277479" cy="405117"/>
            </a:xfrm>
            <a:prstGeom prst="ellipse">
              <a:avLst/>
            </a:prstGeom>
            <a:solidFill>
              <a:schemeClr val="bg1">
                <a:lumMod val="8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27" name="Group 226"/>
          <p:cNvGrpSpPr/>
          <p:nvPr/>
        </p:nvGrpSpPr>
        <p:grpSpPr>
          <a:xfrm>
            <a:off x="4099363" y="1866413"/>
            <a:ext cx="680215" cy="718287"/>
            <a:chOff x="3779010" y="2577803"/>
            <a:chExt cx="630348" cy="884752"/>
          </a:xfrm>
        </p:grpSpPr>
        <p:cxnSp>
          <p:nvCxnSpPr>
            <p:cNvPr id="272" name="Straight Arrow Connector 271"/>
            <p:cNvCxnSpPr/>
            <p:nvPr/>
          </p:nvCxnSpPr>
          <p:spPr>
            <a:xfrm flipH="1" flipV="1">
              <a:off x="3779010" y="2577803"/>
              <a:ext cx="630348" cy="884751"/>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flipV="1">
              <a:off x="3894689" y="2589137"/>
              <a:ext cx="514669" cy="873418"/>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flipV="1">
              <a:off x="3779010" y="2726306"/>
              <a:ext cx="630348" cy="736248"/>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p:nvGrpSpPr>
        <p:grpSpPr>
          <a:xfrm>
            <a:off x="4778309" y="1726845"/>
            <a:ext cx="937021" cy="845225"/>
            <a:chOff x="4830754" y="2267904"/>
            <a:chExt cx="1488031" cy="1342255"/>
          </a:xfrm>
          <a:solidFill>
            <a:schemeClr val="bg1">
              <a:lumMod val="50000"/>
            </a:schemeClr>
          </a:solidFill>
        </p:grpSpPr>
        <p:cxnSp>
          <p:nvCxnSpPr>
            <p:cNvPr id="267" name="Straight Arrow Connector 266"/>
            <p:cNvCxnSpPr/>
            <p:nvPr/>
          </p:nvCxnSpPr>
          <p:spPr>
            <a:xfrm flipH="1">
              <a:off x="4830754" y="2805270"/>
              <a:ext cx="1001659" cy="804889"/>
            </a:xfrm>
            <a:prstGeom prst="straightConnector1">
              <a:avLst/>
            </a:prstGeom>
            <a:grpFill/>
            <a:ln w="28575">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8" name="Group 267"/>
            <p:cNvGrpSpPr/>
            <p:nvPr/>
          </p:nvGrpSpPr>
          <p:grpSpPr>
            <a:xfrm rot="2956863" flipH="1">
              <a:off x="5801841" y="2199690"/>
              <a:ext cx="448730" cy="585158"/>
              <a:chOff x="1191140" y="1097744"/>
              <a:chExt cx="602481" cy="785657"/>
            </a:xfrm>
            <a:grpFill/>
          </p:grpSpPr>
          <p:sp>
            <p:nvSpPr>
              <p:cNvPr id="269" name="Rectangle 268"/>
              <p:cNvSpPr/>
              <p:nvPr/>
            </p:nvSpPr>
            <p:spPr>
              <a:xfrm>
                <a:off x="1199807" y="1130300"/>
                <a:ext cx="266700" cy="494693"/>
              </a:xfrm>
              <a:prstGeom prst="rect">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0" name="Trapezoid 269"/>
              <p:cNvSpPr/>
              <p:nvPr/>
            </p:nvSpPr>
            <p:spPr>
              <a:xfrm>
                <a:off x="1191140" y="1670289"/>
                <a:ext cx="300943" cy="213112"/>
              </a:xfrm>
              <a:prstGeom prst="trapezoid">
                <a:avLst/>
              </a:pr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1" name="Freeform 270"/>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229" name="Group 228"/>
          <p:cNvGrpSpPr/>
          <p:nvPr/>
        </p:nvGrpSpPr>
        <p:grpSpPr>
          <a:xfrm>
            <a:off x="4180337" y="2040286"/>
            <a:ext cx="1079409" cy="525892"/>
            <a:chOff x="4035938" y="3117850"/>
            <a:chExt cx="707512" cy="344703"/>
          </a:xfrm>
        </p:grpSpPr>
        <p:cxnSp>
          <p:nvCxnSpPr>
            <p:cNvPr id="261" name="Straight Arrow Connector 260"/>
            <p:cNvCxnSpPr/>
            <p:nvPr/>
          </p:nvCxnSpPr>
          <p:spPr>
            <a:xfrm flipV="1">
              <a:off x="4409359" y="3117850"/>
              <a:ext cx="51516" cy="344703"/>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p:nvPr/>
          </p:nvCxnSpPr>
          <p:spPr>
            <a:xfrm flipH="1" flipV="1">
              <a:off x="4333875" y="3130550"/>
              <a:ext cx="75485" cy="331536"/>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H="1" flipV="1">
              <a:off x="4098845" y="3278492"/>
              <a:ext cx="310514" cy="183594"/>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flipH="1" flipV="1">
              <a:off x="4035938" y="3397764"/>
              <a:ext cx="373421" cy="64322"/>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V="1">
              <a:off x="4419999" y="3143250"/>
              <a:ext cx="176571" cy="317456"/>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V="1">
              <a:off x="4400949" y="3370289"/>
              <a:ext cx="342501" cy="90417"/>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a:off x="2714688" y="1090665"/>
            <a:ext cx="3901858" cy="1950947"/>
            <a:chOff x="1553631" y="1257622"/>
            <a:chExt cx="6196324" cy="3098191"/>
          </a:xfrm>
        </p:grpSpPr>
        <p:sp>
          <p:nvSpPr>
            <p:cNvPr id="245"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246" name="Group 245"/>
            <p:cNvGrpSpPr/>
            <p:nvPr/>
          </p:nvGrpSpPr>
          <p:grpSpPr>
            <a:xfrm>
              <a:off x="1649202" y="1466823"/>
              <a:ext cx="2139617" cy="2487859"/>
              <a:chOff x="397510" y="3129372"/>
              <a:chExt cx="1136677" cy="1321681"/>
            </a:xfrm>
          </p:grpSpPr>
          <p:cxnSp>
            <p:nvCxnSpPr>
              <p:cNvPr id="255" name="Straight Arrow Connector 254"/>
              <p:cNvCxnSpPr/>
              <p:nvPr/>
            </p:nvCxnSpPr>
            <p:spPr>
              <a:xfrm>
                <a:off x="397510" y="4440358"/>
                <a:ext cx="129381" cy="10695"/>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a:off x="480980" y="4077613"/>
                <a:ext cx="141162" cy="4123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a:off x="644366" y="3758526"/>
                <a:ext cx="114363" cy="6266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a:off x="884083" y="3477539"/>
                <a:ext cx="65360" cy="8886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a:off x="1160308" y="3265607"/>
                <a:ext cx="57181" cy="103148"/>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a:off x="1505597" y="3129372"/>
                <a:ext cx="28590" cy="108092"/>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47" name="Straight Arrow Connector 246"/>
            <p:cNvCxnSpPr/>
            <p:nvPr/>
          </p:nvCxnSpPr>
          <p:spPr>
            <a:xfrm>
              <a:off x="4600094" y="1351648"/>
              <a:ext cx="0" cy="203467"/>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8" name="Group 247"/>
            <p:cNvGrpSpPr/>
            <p:nvPr/>
          </p:nvGrpSpPr>
          <p:grpSpPr>
            <a:xfrm flipH="1">
              <a:off x="5427643" y="1455211"/>
              <a:ext cx="2139617" cy="2487859"/>
              <a:chOff x="397510" y="3129372"/>
              <a:chExt cx="1136677" cy="1321681"/>
            </a:xfrm>
          </p:grpSpPr>
          <p:cxnSp>
            <p:nvCxnSpPr>
              <p:cNvPr id="249" name="Straight Arrow Connector 248"/>
              <p:cNvCxnSpPr/>
              <p:nvPr/>
            </p:nvCxnSpPr>
            <p:spPr>
              <a:xfrm>
                <a:off x="397510" y="4440358"/>
                <a:ext cx="129381" cy="10695"/>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480980" y="4077613"/>
                <a:ext cx="141162" cy="4123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644366" y="3758526"/>
                <a:ext cx="114363" cy="6266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p:nvPr/>
            </p:nvCxnSpPr>
            <p:spPr>
              <a:xfrm>
                <a:off x="884083" y="3477539"/>
                <a:ext cx="65360" cy="8886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a:off x="1160308" y="3265607"/>
                <a:ext cx="57181" cy="103148"/>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a:off x="1505597" y="3129372"/>
                <a:ext cx="28590" cy="108092"/>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4762691" y="2395102"/>
            <a:ext cx="1412586" cy="658174"/>
            <a:chOff x="5882049" y="3853711"/>
            <a:chExt cx="1412586" cy="658174"/>
          </a:xfrm>
        </p:grpSpPr>
        <p:grpSp>
          <p:nvGrpSpPr>
            <p:cNvPr id="232" name="Group 231"/>
            <p:cNvGrpSpPr/>
            <p:nvPr/>
          </p:nvGrpSpPr>
          <p:grpSpPr>
            <a:xfrm>
              <a:off x="6636461" y="3853711"/>
              <a:ext cx="658174" cy="658174"/>
              <a:chOff x="6636461" y="3853711"/>
              <a:chExt cx="658174" cy="658174"/>
            </a:xfrm>
          </p:grpSpPr>
          <p:sp>
            <p:nvSpPr>
              <p:cNvPr id="237" name="Oval 236"/>
              <p:cNvSpPr/>
              <p:nvPr/>
            </p:nvSpPr>
            <p:spPr>
              <a:xfrm>
                <a:off x="6636461" y="3853711"/>
                <a:ext cx="658174" cy="658174"/>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38" name="Freeform 237"/>
              <p:cNvSpPr/>
              <p:nvPr/>
            </p:nvSpPr>
            <p:spPr>
              <a:xfrm>
                <a:off x="7089989" y="4136961"/>
                <a:ext cx="89784" cy="232856"/>
              </a:xfrm>
              <a:custGeom>
                <a:avLst/>
                <a:gdLst>
                  <a:gd name="connsiteX0" fmla="*/ 291842 w 291842"/>
                  <a:gd name="connsiteY0" fmla="*/ 9525 h 228600"/>
                  <a:gd name="connsiteX1" fmla="*/ 248980 w 291842"/>
                  <a:gd name="connsiteY1" fmla="*/ 28575 h 228600"/>
                  <a:gd name="connsiteX2" fmla="*/ 239455 w 291842"/>
                  <a:gd name="connsiteY2" fmla="*/ 57150 h 228600"/>
                  <a:gd name="connsiteX3" fmla="*/ 248980 w 291842"/>
                  <a:gd name="connsiteY3" fmla="*/ 100012 h 228600"/>
                  <a:gd name="connsiteX4" fmla="*/ 268030 w 291842"/>
                  <a:gd name="connsiteY4" fmla="*/ 152400 h 228600"/>
                  <a:gd name="connsiteX5" fmla="*/ 282317 w 291842"/>
                  <a:gd name="connsiteY5" fmla="*/ 171450 h 228600"/>
                  <a:gd name="connsiteX6" fmla="*/ 263267 w 291842"/>
                  <a:gd name="connsiteY6" fmla="*/ 219075 h 228600"/>
                  <a:gd name="connsiteX7" fmla="*/ 234692 w 291842"/>
                  <a:gd name="connsiteY7" fmla="*/ 223837 h 228600"/>
                  <a:gd name="connsiteX8" fmla="*/ 210880 w 291842"/>
                  <a:gd name="connsiteY8" fmla="*/ 228600 h 228600"/>
                  <a:gd name="connsiteX9" fmla="*/ 196592 w 291842"/>
                  <a:gd name="connsiteY9" fmla="*/ 219075 h 228600"/>
                  <a:gd name="connsiteX10" fmla="*/ 182305 w 291842"/>
                  <a:gd name="connsiteY10" fmla="*/ 161925 h 228600"/>
                  <a:gd name="connsiteX11" fmla="*/ 163255 w 291842"/>
                  <a:gd name="connsiteY11" fmla="*/ 123825 h 228600"/>
                  <a:gd name="connsiteX12" fmla="*/ 106105 w 291842"/>
                  <a:gd name="connsiteY12" fmla="*/ 128587 h 228600"/>
                  <a:gd name="connsiteX13" fmla="*/ 87055 w 291842"/>
                  <a:gd name="connsiteY13" fmla="*/ 138112 h 228600"/>
                  <a:gd name="connsiteX14" fmla="*/ 25142 w 291842"/>
                  <a:gd name="connsiteY14" fmla="*/ 157162 h 228600"/>
                  <a:gd name="connsiteX15" fmla="*/ 1330 w 291842"/>
                  <a:gd name="connsiteY15" fmla="*/ 138112 h 228600"/>
                  <a:gd name="connsiteX16" fmla="*/ 10855 w 291842"/>
                  <a:gd name="connsiteY16" fmla="*/ 42862 h 228600"/>
                  <a:gd name="connsiteX17" fmla="*/ 15617 w 291842"/>
                  <a:gd name="connsiteY17" fmla="*/ 23812 h 228600"/>
                  <a:gd name="connsiteX18" fmla="*/ 29905 w 291842"/>
                  <a:gd name="connsiteY18" fmla="*/ 9525 h 228600"/>
                  <a:gd name="connsiteX19" fmla="*/ 34667 w 291842"/>
                  <a:gd name="connsiteY19" fmla="*/ 0 h 228600"/>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06105 w 282317"/>
                  <a:gd name="connsiteY12" fmla="*/ 138112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68017 w 282317"/>
                  <a:gd name="connsiteY12" fmla="*/ 83343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87055 w 282317"/>
                  <a:gd name="connsiteY12" fmla="*/ 147637 h 238125"/>
                  <a:gd name="connsiteX13" fmla="*/ 25142 w 282317"/>
                  <a:gd name="connsiteY13" fmla="*/ 166687 h 238125"/>
                  <a:gd name="connsiteX14" fmla="*/ 1330 w 282317"/>
                  <a:gd name="connsiteY14" fmla="*/ 147637 h 238125"/>
                  <a:gd name="connsiteX15" fmla="*/ 10855 w 282317"/>
                  <a:gd name="connsiteY15" fmla="*/ 52387 h 238125"/>
                  <a:gd name="connsiteX16" fmla="*/ 15617 w 282317"/>
                  <a:gd name="connsiteY16" fmla="*/ 33337 h 238125"/>
                  <a:gd name="connsiteX17" fmla="*/ 29905 w 282317"/>
                  <a:gd name="connsiteY17" fmla="*/ 19050 h 238125"/>
                  <a:gd name="connsiteX18" fmla="*/ 34667 w 282317"/>
                  <a:gd name="connsiteY18"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25142 w 282317"/>
                  <a:gd name="connsiteY12" fmla="*/ 166687 h 238125"/>
                  <a:gd name="connsiteX13" fmla="*/ 1330 w 282317"/>
                  <a:gd name="connsiteY13" fmla="*/ 147637 h 238125"/>
                  <a:gd name="connsiteX14" fmla="*/ 10855 w 282317"/>
                  <a:gd name="connsiteY14" fmla="*/ 52387 h 238125"/>
                  <a:gd name="connsiteX15" fmla="*/ 15617 w 282317"/>
                  <a:gd name="connsiteY15" fmla="*/ 33337 h 238125"/>
                  <a:gd name="connsiteX16" fmla="*/ 29905 w 282317"/>
                  <a:gd name="connsiteY16" fmla="*/ 19050 h 238125"/>
                  <a:gd name="connsiteX17" fmla="*/ 34667 w 282317"/>
                  <a:gd name="connsiteY17"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205912 w 291637"/>
                  <a:gd name="connsiteY9" fmla="*/ 228600 h 238125"/>
                  <a:gd name="connsiteX10" fmla="*/ 191625 w 291637"/>
                  <a:gd name="connsiteY10" fmla="*/ 171450 h 238125"/>
                  <a:gd name="connsiteX11" fmla="*/ 177337 w 291637"/>
                  <a:gd name="connsiteY11" fmla="*/ 83343 h 238125"/>
                  <a:gd name="connsiteX12" fmla="*/ 10650 w 291637"/>
                  <a:gd name="connsiteY12" fmla="*/ 147637 h 238125"/>
                  <a:gd name="connsiteX13" fmla="*/ 20175 w 291637"/>
                  <a:gd name="connsiteY13" fmla="*/ 52387 h 238125"/>
                  <a:gd name="connsiteX14" fmla="*/ 24937 w 291637"/>
                  <a:gd name="connsiteY14" fmla="*/ 33337 h 238125"/>
                  <a:gd name="connsiteX15" fmla="*/ 39225 w 291637"/>
                  <a:gd name="connsiteY15" fmla="*/ 19050 h 238125"/>
                  <a:gd name="connsiteX16" fmla="*/ 43987 w 291637"/>
                  <a:gd name="connsiteY16"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91625 w 291637"/>
                  <a:gd name="connsiteY9" fmla="*/ 171450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77337 w 291637"/>
                  <a:gd name="connsiteY9" fmla="*/ 83343 h 238125"/>
                  <a:gd name="connsiteX10" fmla="*/ 10650 w 291637"/>
                  <a:gd name="connsiteY10" fmla="*/ 147637 h 238125"/>
                  <a:gd name="connsiteX11" fmla="*/ 20175 w 291637"/>
                  <a:gd name="connsiteY11" fmla="*/ 52387 h 238125"/>
                  <a:gd name="connsiteX12" fmla="*/ 24937 w 291637"/>
                  <a:gd name="connsiteY12" fmla="*/ 33337 h 238125"/>
                  <a:gd name="connsiteX13" fmla="*/ 39225 w 291637"/>
                  <a:gd name="connsiteY13" fmla="*/ 19050 h 238125"/>
                  <a:gd name="connsiteX14" fmla="*/ 43987 w 291637"/>
                  <a:gd name="connsiteY14"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51155 w 291637"/>
                  <a:gd name="connsiteY7" fmla="*/ 230980 h 238125"/>
                  <a:gd name="connsiteX8" fmla="*/ 244012 w 291637"/>
                  <a:gd name="connsiteY8" fmla="*/ 233362 h 238125"/>
                  <a:gd name="connsiteX9" fmla="*/ 220200 w 291637"/>
                  <a:gd name="connsiteY9" fmla="*/ 238125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47747"/>
                  <a:gd name="connsiteX1" fmla="*/ 258300 w 291637"/>
                  <a:gd name="connsiteY1" fmla="*/ 38100 h 247747"/>
                  <a:gd name="connsiteX2" fmla="*/ 248775 w 291637"/>
                  <a:gd name="connsiteY2" fmla="*/ 66675 h 247747"/>
                  <a:gd name="connsiteX3" fmla="*/ 258300 w 291637"/>
                  <a:gd name="connsiteY3" fmla="*/ 109537 h 247747"/>
                  <a:gd name="connsiteX4" fmla="*/ 277350 w 291637"/>
                  <a:gd name="connsiteY4" fmla="*/ 161925 h 247747"/>
                  <a:gd name="connsiteX5" fmla="*/ 291637 w 291637"/>
                  <a:gd name="connsiteY5" fmla="*/ 180975 h 247747"/>
                  <a:gd name="connsiteX6" fmla="*/ 272587 w 291637"/>
                  <a:gd name="connsiteY6" fmla="*/ 228600 h 247747"/>
                  <a:gd name="connsiteX7" fmla="*/ 251155 w 291637"/>
                  <a:gd name="connsiteY7" fmla="*/ 230980 h 247747"/>
                  <a:gd name="connsiteX8" fmla="*/ 220200 w 291637"/>
                  <a:gd name="connsiteY8" fmla="*/ 238125 h 247747"/>
                  <a:gd name="connsiteX9" fmla="*/ 177337 w 291637"/>
                  <a:gd name="connsiteY9" fmla="*/ 83343 h 247747"/>
                  <a:gd name="connsiteX10" fmla="*/ 10650 w 291637"/>
                  <a:gd name="connsiteY10" fmla="*/ 147637 h 247747"/>
                  <a:gd name="connsiteX11" fmla="*/ 20175 w 291637"/>
                  <a:gd name="connsiteY11" fmla="*/ 52387 h 247747"/>
                  <a:gd name="connsiteX12" fmla="*/ 24937 w 291637"/>
                  <a:gd name="connsiteY12" fmla="*/ 33337 h 247747"/>
                  <a:gd name="connsiteX13" fmla="*/ 39225 w 291637"/>
                  <a:gd name="connsiteY13" fmla="*/ 19050 h 247747"/>
                  <a:gd name="connsiteX14" fmla="*/ 43987 w 291637"/>
                  <a:gd name="connsiteY14" fmla="*/ 9525 h 247747"/>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13" fmla="*/ 43987 w 291637"/>
                  <a:gd name="connsiteY13" fmla="*/ 9525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0" fmla="*/ 274013 w 281157"/>
                  <a:gd name="connsiteY0" fmla="*/ 38100 h 286662"/>
                  <a:gd name="connsiteX1" fmla="*/ 247820 w 281157"/>
                  <a:gd name="connsiteY1" fmla="*/ 76200 h 286662"/>
                  <a:gd name="connsiteX2" fmla="*/ 238295 w 281157"/>
                  <a:gd name="connsiteY2" fmla="*/ 104775 h 286662"/>
                  <a:gd name="connsiteX3" fmla="*/ 247820 w 281157"/>
                  <a:gd name="connsiteY3" fmla="*/ 147637 h 286662"/>
                  <a:gd name="connsiteX4" fmla="*/ 266870 w 281157"/>
                  <a:gd name="connsiteY4" fmla="*/ 200025 h 286662"/>
                  <a:gd name="connsiteX5" fmla="*/ 281157 w 281157"/>
                  <a:gd name="connsiteY5" fmla="*/ 219075 h 286662"/>
                  <a:gd name="connsiteX6" fmla="*/ 262107 w 281157"/>
                  <a:gd name="connsiteY6" fmla="*/ 266700 h 286662"/>
                  <a:gd name="connsiteX7" fmla="*/ 209720 w 281157"/>
                  <a:gd name="connsiteY7" fmla="*/ 276225 h 286662"/>
                  <a:gd name="connsiteX8" fmla="*/ 166857 w 281157"/>
                  <a:gd name="connsiteY8" fmla="*/ 121443 h 286662"/>
                  <a:gd name="connsiteX9" fmla="*/ 170 w 281157"/>
                  <a:gd name="connsiteY9" fmla="*/ 185737 h 286662"/>
                  <a:gd name="connsiteX10" fmla="*/ 133520 w 281157"/>
                  <a:gd name="connsiteY10" fmla="*/ 0 h 286662"/>
                  <a:gd name="connsiteX0" fmla="*/ 273969 w 281113"/>
                  <a:gd name="connsiteY0" fmla="*/ 38100 h 286662"/>
                  <a:gd name="connsiteX1" fmla="*/ 247776 w 281113"/>
                  <a:gd name="connsiteY1" fmla="*/ 76200 h 286662"/>
                  <a:gd name="connsiteX2" fmla="*/ 238251 w 281113"/>
                  <a:gd name="connsiteY2" fmla="*/ 104775 h 286662"/>
                  <a:gd name="connsiteX3" fmla="*/ 247776 w 281113"/>
                  <a:gd name="connsiteY3" fmla="*/ 147637 h 286662"/>
                  <a:gd name="connsiteX4" fmla="*/ 266826 w 281113"/>
                  <a:gd name="connsiteY4" fmla="*/ 200025 h 286662"/>
                  <a:gd name="connsiteX5" fmla="*/ 281113 w 281113"/>
                  <a:gd name="connsiteY5" fmla="*/ 219075 h 286662"/>
                  <a:gd name="connsiteX6" fmla="*/ 262063 w 281113"/>
                  <a:gd name="connsiteY6" fmla="*/ 266700 h 286662"/>
                  <a:gd name="connsiteX7" fmla="*/ 209676 w 281113"/>
                  <a:gd name="connsiteY7" fmla="*/ 276225 h 286662"/>
                  <a:gd name="connsiteX8" fmla="*/ 162050 w 281113"/>
                  <a:gd name="connsiteY8" fmla="*/ 226218 h 286662"/>
                  <a:gd name="connsiteX9" fmla="*/ 126 w 281113"/>
                  <a:gd name="connsiteY9" fmla="*/ 185737 h 286662"/>
                  <a:gd name="connsiteX10" fmla="*/ 133476 w 281113"/>
                  <a:gd name="connsiteY10" fmla="*/ 0 h 286662"/>
                  <a:gd name="connsiteX0" fmla="*/ 141021 w 148165"/>
                  <a:gd name="connsiteY0" fmla="*/ 38100 h 286662"/>
                  <a:gd name="connsiteX1" fmla="*/ 114828 w 148165"/>
                  <a:gd name="connsiteY1" fmla="*/ 76200 h 286662"/>
                  <a:gd name="connsiteX2" fmla="*/ 105303 w 148165"/>
                  <a:gd name="connsiteY2" fmla="*/ 104775 h 286662"/>
                  <a:gd name="connsiteX3" fmla="*/ 114828 w 148165"/>
                  <a:gd name="connsiteY3" fmla="*/ 147637 h 286662"/>
                  <a:gd name="connsiteX4" fmla="*/ 133878 w 148165"/>
                  <a:gd name="connsiteY4" fmla="*/ 200025 h 286662"/>
                  <a:gd name="connsiteX5" fmla="*/ 148165 w 148165"/>
                  <a:gd name="connsiteY5" fmla="*/ 219075 h 286662"/>
                  <a:gd name="connsiteX6" fmla="*/ 129115 w 148165"/>
                  <a:gd name="connsiteY6" fmla="*/ 266700 h 286662"/>
                  <a:gd name="connsiteX7" fmla="*/ 76728 w 148165"/>
                  <a:gd name="connsiteY7" fmla="*/ 276225 h 286662"/>
                  <a:gd name="connsiteX8" fmla="*/ 29102 w 148165"/>
                  <a:gd name="connsiteY8" fmla="*/ 226218 h 286662"/>
                  <a:gd name="connsiteX9" fmla="*/ 48153 w 148165"/>
                  <a:gd name="connsiteY9" fmla="*/ 83343 h 286662"/>
                  <a:gd name="connsiteX10" fmla="*/ 528 w 148165"/>
                  <a:gd name="connsiteY10" fmla="*/ 0 h 286662"/>
                  <a:gd name="connsiteX0" fmla="*/ 112568 w 119712"/>
                  <a:gd name="connsiteY0" fmla="*/ 61913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86375 w 119712"/>
                  <a:gd name="connsiteY2" fmla="*/ 171450 h 310475"/>
                  <a:gd name="connsiteX3" fmla="*/ 105425 w 119712"/>
                  <a:gd name="connsiteY3" fmla="*/ 223838 h 310475"/>
                  <a:gd name="connsiteX4" fmla="*/ 119712 w 119712"/>
                  <a:gd name="connsiteY4" fmla="*/ 242888 h 310475"/>
                  <a:gd name="connsiteX5" fmla="*/ 100662 w 119712"/>
                  <a:gd name="connsiteY5" fmla="*/ 290513 h 310475"/>
                  <a:gd name="connsiteX6" fmla="*/ 48275 w 119712"/>
                  <a:gd name="connsiteY6" fmla="*/ 300038 h 310475"/>
                  <a:gd name="connsiteX7" fmla="*/ 649 w 119712"/>
                  <a:gd name="connsiteY7" fmla="*/ 250031 h 310475"/>
                  <a:gd name="connsiteX8" fmla="*/ 19700 w 119712"/>
                  <a:gd name="connsiteY8" fmla="*/ 107156 h 310475"/>
                  <a:gd name="connsiteX9" fmla="*/ 5413 w 119712"/>
                  <a:gd name="connsiteY9" fmla="*/ 0 h 3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12" h="310475">
                    <a:moveTo>
                      <a:pt x="114950" y="38101"/>
                    </a:moveTo>
                    <a:cubicBezTo>
                      <a:pt x="100663" y="44451"/>
                      <a:pt x="91138" y="77788"/>
                      <a:pt x="86375" y="100013"/>
                    </a:cubicBezTo>
                    <a:cubicBezTo>
                      <a:pt x="81613" y="122238"/>
                      <a:pt x="83200" y="150813"/>
                      <a:pt x="86375" y="171450"/>
                    </a:cubicBezTo>
                    <a:cubicBezTo>
                      <a:pt x="89550" y="192088"/>
                      <a:pt x="100934" y="215754"/>
                      <a:pt x="105425" y="223838"/>
                    </a:cubicBezTo>
                    <a:cubicBezTo>
                      <a:pt x="109280" y="230777"/>
                      <a:pt x="114950" y="236538"/>
                      <a:pt x="119712" y="242888"/>
                    </a:cubicBezTo>
                    <a:cubicBezTo>
                      <a:pt x="113362" y="258763"/>
                      <a:pt x="112568" y="280988"/>
                      <a:pt x="100662" y="290513"/>
                    </a:cubicBezTo>
                    <a:cubicBezTo>
                      <a:pt x="88756" y="300038"/>
                      <a:pt x="64150" y="324247"/>
                      <a:pt x="48275" y="300038"/>
                    </a:cubicBezTo>
                    <a:cubicBezTo>
                      <a:pt x="32400" y="275829"/>
                      <a:pt x="5411" y="282178"/>
                      <a:pt x="649" y="250031"/>
                    </a:cubicBezTo>
                    <a:cubicBezTo>
                      <a:pt x="-4113" y="217884"/>
                      <a:pt x="18906" y="148828"/>
                      <a:pt x="19700" y="107156"/>
                    </a:cubicBezTo>
                    <a:cubicBezTo>
                      <a:pt x="20494" y="65484"/>
                      <a:pt x="-702" y="27517"/>
                      <a:pt x="5413" y="0"/>
                    </a:cubicBezTo>
                  </a:path>
                </a:pathLst>
              </a:custGeom>
              <a:ln>
                <a:solidFill>
                  <a:schemeClr val="bg1">
                    <a:lumMod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a:p>
            </p:txBody>
          </p:sp>
          <p:sp>
            <p:nvSpPr>
              <p:cNvPr id="239" name="Freeform 238"/>
              <p:cNvSpPr/>
              <p:nvPr/>
            </p:nvSpPr>
            <p:spPr>
              <a:xfrm>
                <a:off x="6701140" y="4145892"/>
                <a:ext cx="249863" cy="263480"/>
              </a:xfrm>
              <a:custGeom>
                <a:avLst/>
                <a:gdLst>
                  <a:gd name="connsiteX0" fmla="*/ 204813 w 223920"/>
                  <a:gd name="connsiteY0" fmla="*/ 29393 h 338955"/>
                  <a:gd name="connsiteX1" fmla="*/ 166713 w 223920"/>
                  <a:gd name="connsiteY1" fmla="*/ 162743 h 338955"/>
                  <a:gd name="connsiteX2" fmla="*/ 161951 w 223920"/>
                  <a:gd name="connsiteY2" fmla="*/ 196080 h 338955"/>
                  <a:gd name="connsiteX3" fmla="*/ 166713 w 223920"/>
                  <a:gd name="connsiteY3" fmla="*/ 234180 h 338955"/>
                  <a:gd name="connsiteX4" fmla="*/ 204813 w 223920"/>
                  <a:gd name="connsiteY4" fmla="*/ 277043 h 338955"/>
                  <a:gd name="connsiteX5" fmla="*/ 214338 w 223920"/>
                  <a:gd name="connsiteY5" fmla="*/ 305618 h 338955"/>
                  <a:gd name="connsiteX6" fmla="*/ 223863 w 223920"/>
                  <a:gd name="connsiteY6" fmla="*/ 319905 h 338955"/>
                  <a:gd name="connsiteX7" fmla="*/ 209576 w 223920"/>
                  <a:gd name="connsiteY7" fmla="*/ 338955 h 338955"/>
                  <a:gd name="connsiteX8" fmla="*/ 171476 w 223920"/>
                  <a:gd name="connsiteY8" fmla="*/ 334193 h 338955"/>
                  <a:gd name="connsiteX9" fmla="*/ 76226 w 223920"/>
                  <a:gd name="connsiteY9" fmla="*/ 277043 h 338955"/>
                  <a:gd name="connsiteX10" fmla="*/ 61938 w 223920"/>
                  <a:gd name="connsiteY10" fmla="*/ 257993 h 338955"/>
                  <a:gd name="connsiteX11" fmla="*/ 14313 w 223920"/>
                  <a:gd name="connsiteY11" fmla="*/ 157980 h 338955"/>
                  <a:gd name="connsiteX12" fmla="*/ 26 w 223920"/>
                  <a:gd name="connsiteY12" fmla="*/ 138930 h 338955"/>
                  <a:gd name="connsiteX13" fmla="*/ 19076 w 223920"/>
                  <a:gd name="connsiteY13" fmla="*/ 96068 h 338955"/>
                  <a:gd name="connsiteX14" fmla="*/ 33363 w 223920"/>
                  <a:gd name="connsiteY14" fmla="*/ 72255 h 338955"/>
                  <a:gd name="connsiteX15" fmla="*/ 57176 w 223920"/>
                  <a:gd name="connsiteY15" fmla="*/ 24630 h 338955"/>
                  <a:gd name="connsiteX16" fmla="*/ 76226 w 223920"/>
                  <a:gd name="connsiteY16" fmla="*/ 818 h 338955"/>
                  <a:gd name="connsiteX17" fmla="*/ 66701 w 223920"/>
                  <a:gd name="connsiteY17" fmla="*/ 10343 h 338955"/>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331019 w 331019"/>
                  <a:gd name="connsiteY0" fmla="*/ 53207 h 338956"/>
                  <a:gd name="connsiteX1" fmla="*/ 166713 w 331019"/>
                  <a:gd name="connsiteY1" fmla="*/ 162744 h 338956"/>
                  <a:gd name="connsiteX2" fmla="*/ 161951 w 331019"/>
                  <a:gd name="connsiteY2" fmla="*/ 196081 h 338956"/>
                  <a:gd name="connsiteX3" fmla="*/ 166713 w 331019"/>
                  <a:gd name="connsiteY3" fmla="*/ 234181 h 338956"/>
                  <a:gd name="connsiteX4" fmla="*/ 204813 w 331019"/>
                  <a:gd name="connsiteY4" fmla="*/ 277044 h 338956"/>
                  <a:gd name="connsiteX5" fmla="*/ 214338 w 331019"/>
                  <a:gd name="connsiteY5" fmla="*/ 305619 h 338956"/>
                  <a:gd name="connsiteX6" fmla="*/ 223863 w 331019"/>
                  <a:gd name="connsiteY6" fmla="*/ 319906 h 338956"/>
                  <a:gd name="connsiteX7" fmla="*/ 209576 w 331019"/>
                  <a:gd name="connsiteY7" fmla="*/ 338956 h 338956"/>
                  <a:gd name="connsiteX8" fmla="*/ 171476 w 331019"/>
                  <a:gd name="connsiteY8" fmla="*/ 334194 h 338956"/>
                  <a:gd name="connsiteX9" fmla="*/ 76226 w 331019"/>
                  <a:gd name="connsiteY9" fmla="*/ 277044 h 338956"/>
                  <a:gd name="connsiteX10" fmla="*/ 61938 w 331019"/>
                  <a:gd name="connsiteY10" fmla="*/ 257994 h 338956"/>
                  <a:gd name="connsiteX11" fmla="*/ 14313 w 331019"/>
                  <a:gd name="connsiteY11" fmla="*/ 157981 h 338956"/>
                  <a:gd name="connsiteX12" fmla="*/ 26 w 331019"/>
                  <a:gd name="connsiteY12" fmla="*/ 138931 h 338956"/>
                  <a:gd name="connsiteX13" fmla="*/ 19076 w 331019"/>
                  <a:gd name="connsiteY13" fmla="*/ 96069 h 338956"/>
                  <a:gd name="connsiteX14" fmla="*/ 33363 w 331019"/>
                  <a:gd name="connsiteY14" fmla="*/ 72256 h 338956"/>
                  <a:gd name="connsiteX15" fmla="*/ 57176 w 331019"/>
                  <a:gd name="connsiteY15" fmla="*/ 24631 h 338956"/>
                  <a:gd name="connsiteX16" fmla="*/ 76226 w 331019"/>
                  <a:gd name="connsiteY16" fmla="*/ 819 h 338956"/>
                  <a:gd name="connsiteX17" fmla="*/ 66701 w 331019"/>
                  <a:gd name="connsiteY17" fmla="*/ 10344 h 338956"/>
                  <a:gd name="connsiteX0" fmla="*/ 331019 w 331019"/>
                  <a:gd name="connsiteY0" fmla="*/ 53207 h 341244"/>
                  <a:gd name="connsiteX1" fmla="*/ 166713 w 331019"/>
                  <a:gd name="connsiteY1" fmla="*/ 162744 h 341244"/>
                  <a:gd name="connsiteX2" fmla="*/ 161951 w 331019"/>
                  <a:gd name="connsiteY2" fmla="*/ 196081 h 341244"/>
                  <a:gd name="connsiteX3" fmla="*/ 166713 w 331019"/>
                  <a:gd name="connsiteY3" fmla="*/ 234181 h 341244"/>
                  <a:gd name="connsiteX4" fmla="*/ 204813 w 331019"/>
                  <a:gd name="connsiteY4" fmla="*/ 277044 h 341244"/>
                  <a:gd name="connsiteX5" fmla="*/ 214338 w 331019"/>
                  <a:gd name="connsiteY5" fmla="*/ 305619 h 341244"/>
                  <a:gd name="connsiteX6" fmla="*/ 223863 w 331019"/>
                  <a:gd name="connsiteY6" fmla="*/ 319906 h 341244"/>
                  <a:gd name="connsiteX7" fmla="*/ 209576 w 331019"/>
                  <a:gd name="connsiteY7" fmla="*/ 338956 h 341244"/>
                  <a:gd name="connsiteX8" fmla="*/ 171476 w 331019"/>
                  <a:gd name="connsiteY8" fmla="*/ 334194 h 341244"/>
                  <a:gd name="connsiteX9" fmla="*/ 61938 w 331019"/>
                  <a:gd name="connsiteY9" fmla="*/ 257994 h 341244"/>
                  <a:gd name="connsiteX10" fmla="*/ 14313 w 331019"/>
                  <a:gd name="connsiteY10" fmla="*/ 157981 h 341244"/>
                  <a:gd name="connsiteX11" fmla="*/ 26 w 331019"/>
                  <a:gd name="connsiteY11" fmla="*/ 138931 h 341244"/>
                  <a:gd name="connsiteX12" fmla="*/ 19076 w 331019"/>
                  <a:gd name="connsiteY12" fmla="*/ 96069 h 341244"/>
                  <a:gd name="connsiteX13" fmla="*/ 33363 w 331019"/>
                  <a:gd name="connsiteY13" fmla="*/ 72256 h 341244"/>
                  <a:gd name="connsiteX14" fmla="*/ 57176 w 331019"/>
                  <a:gd name="connsiteY14" fmla="*/ 24631 h 341244"/>
                  <a:gd name="connsiteX15" fmla="*/ 76226 w 331019"/>
                  <a:gd name="connsiteY15" fmla="*/ 819 h 341244"/>
                  <a:gd name="connsiteX16" fmla="*/ 66701 w 331019"/>
                  <a:gd name="connsiteY16" fmla="*/ 10344 h 341244"/>
                  <a:gd name="connsiteX0" fmla="*/ 332559 w 332559"/>
                  <a:gd name="connsiteY0" fmla="*/ 53207 h 341244"/>
                  <a:gd name="connsiteX1" fmla="*/ 168253 w 332559"/>
                  <a:gd name="connsiteY1" fmla="*/ 162744 h 341244"/>
                  <a:gd name="connsiteX2" fmla="*/ 163491 w 332559"/>
                  <a:gd name="connsiteY2" fmla="*/ 196081 h 341244"/>
                  <a:gd name="connsiteX3" fmla="*/ 168253 w 332559"/>
                  <a:gd name="connsiteY3" fmla="*/ 234181 h 341244"/>
                  <a:gd name="connsiteX4" fmla="*/ 206353 w 332559"/>
                  <a:gd name="connsiteY4" fmla="*/ 277044 h 341244"/>
                  <a:gd name="connsiteX5" fmla="*/ 215878 w 332559"/>
                  <a:gd name="connsiteY5" fmla="*/ 305619 h 341244"/>
                  <a:gd name="connsiteX6" fmla="*/ 225403 w 332559"/>
                  <a:gd name="connsiteY6" fmla="*/ 319906 h 341244"/>
                  <a:gd name="connsiteX7" fmla="*/ 211116 w 332559"/>
                  <a:gd name="connsiteY7" fmla="*/ 338956 h 341244"/>
                  <a:gd name="connsiteX8" fmla="*/ 173016 w 332559"/>
                  <a:gd name="connsiteY8" fmla="*/ 334194 h 341244"/>
                  <a:gd name="connsiteX9" fmla="*/ 63478 w 332559"/>
                  <a:gd name="connsiteY9" fmla="*/ 257994 h 341244"/>
                  <a:gd name="connsiteX10" fmla="*/ 1566 w 332559"/>
                  <a:gd name="connsiteY10" fmla="*/ 138931 h 341244"/>
                  <a:gd name="connsiteX11" fmla="*/ 20616 w 332559"/>
                  <a:gd name="connsiteY11" fmla="*/ 96069 h 341244"/>
                  <a:gd name="connsiteX12" fmla="*/ 34903 w 332559"/>
                  <a:gd name="connsiteY12" fmla="*/ 72256 h 341244"/>
                  <a:gd name="connsiteX13" fmla="*/ 58716 w 332559"/>
                  <a:gd name="connsiteY13" fmla="*/ 24631 h 341244"/>
                  <a:gd name="connsiteX14" fmla="*/ 77766 w 332559"/>
                  <a:gd name="connsiteY14" fmla="*/ 819 h 341244"/>
                  <a:gd name="connsiteX15" fmla="*/ 68241 w 332559"/>
                  <a:gd name="connsiteY15" fmla="*/ 10344 h 341244"/>
                  <a:gd name="connsiteX0" fmla="*/ 312882 w 312882"/>
                  <a:gd name="connsiteY0" fmla="*/ 53207 h 341244"/>
                  <a:gd name="connsiteX1" fmla="*/ 148576 w 312882"/>
                  <a:gd name="connsiteY1" fmla="*/ 162744 h 341244"/>
                  <a:gd name="connsiteX2" fmla="*/ 143814 w 312882"/>
                  <a:gd name="connsiteY2" fmla="*/ 196081 h 341244"/>
                  <a:gd name="connsiteX3" fmla="*/ 148576 w 312882"/>
                  <a:gd name="connsiteY3" fmla="*/ 234181 h 341244"/>
                  <a:gd name="connsiteX4" fmla="*/ 186676 w 312882"/>
                  <a:gd name="connsiteY4" fmla="*/ 277044 h 341244"/>
                  <a:gd name="connsiteX5" fmla="*/ 196201 w 312882"/>
                  <a:gd name="connsiteY5" fmla="*/ 305619 h 341244"/>
                  <a:gd name="connsiteX6" fmla="*/ 205726 w 312882"/>
                  <a:gd name="connsiteY6" fmla="*/ 319906 h 341244"/>
                  <a:gd name="connsiteX7" fmla="*/ 191439 w 312882"/>
                  <a:gd name="connsiteY7" fmla="*/ 338956 h 341244"/>
                  <a:gd name="connsiteX8" fmla="*/ 153339 w 312882"/>
                  <a:gd name="connsiteY8" fmla="*/ 334194 h 341244"/>
                  <a:gd name="connsiteX9" fmla="*/ 43801 w 312882"/>
                  <a:gd name="connsiteY9" fmla="*/ 257994 h 341244"/>
                  <a:gd name="connsiteX10" fmla="*/ 939 w 312882"/>
                  <a:gd name="connsiteY10" fmla="*/ 96069 h 341244"/>
                  <a:gd name="connsiteX11" fmla="*/ 15226 w 312882"/>
                  <a:gd name="connsiteY11" fmla="*/ 72256 h 341244"/>
                  <a:gd name="connsiteX12" fmla="*/ 39039 w 312882"/>
                  <a:gd name="connsiteY12" fmla="*/ 24631 h 341244"/>
                  <a:gd name="connsiteX13" fmla="*/ 58089 w 312882"/>
                  <a:gd name="connsiteY13" fmla="*/ 819 h 341244"/>
                  <a:gd name="connsiteX14" fmla="*/ 48564 w 312882"/>
                  <a:gd name="connsiteY14" fmla="*/ 10344 h 341244"/>
                  <a:gd name="connsiteX0" fmla="*/ 313209 w 313209"/>
                  <a:gd name="connsiteY0" fmla="*/ 55717 h 343754"/>
                  <a:gd name="connsiteX1" fmla="*/ 148903 w 313209"/>
                  <a:gd name="connsiteY1" fmla="*/ 165254 h 343754"/>
                  <a:gd name="connsiteX2" fmla="*/ 144141 w 313209"/>
                  <a:gd name="connsiteY2" fmla="*/ 198591 h 343754"/>
                  <a:gd name="connsiteX3" fmla="*/ 148903 w 313209"/>
                  <a:gd name="connsiteY3" fmla="*/ 236691 h 343754"/>
                  <a:gd name="connsiteX4" fmla="*/ 187003 w 313209"/>
                  <a:gd name="connsiteY4" fmla="*/ 279554 h 343754"/>
                  <a:gd name="connsiteX5" fmla="*/ 196528 w 313209"/>
                  <a:gd name="connsiteY5" fmla="*/ 308129 h 343754"/>
                  <a:gd name="connsiteX6" fmla="*/ 206053 w 313209"/>
                  <a:gd name="connsiteY6" fmla="*/ 322416 h 343754"/>
                  <a:gd name="connsiteX7" fmla="*/ 191766 w 313209"/>
                  <a:gd name="connsiteY7" fmla="*/ 341466 h 343754"/>
                  <a:gd name="connsiteX8" fmla="*/ 153666 w 313209"/>
                  <a:gd name="connsiteY8" fmla="*/ 336704 h 343754"/>
                  <a:gd name="connsiteX9" fmla="*/ 44128 w 313209"/>
                  <a:gd name="connsiteY9" fmla="*/ 260504 h 343754"/>
                  <a:gd name="connsiteX10" fmla="*/ 1266 w 313209"/>
                  <a:gd name="connsiteY10" fmla="*/ 98579 h 343754"/>
                  <a:gd name="connsiteX11" fmla="*/ 15553 w 313209"/>
                  <a:gd name="connsiteY11" fmla="*/ 74766 h 343754"/>
                  <a:gd name="connsiteX12" fmla="*/ 58416 w 313209"/>
                  <a:gd name="connsiteY12" fmla="*/ 3329 h 343754"/>
                  <a:gd name="connsiteX13" fmla="*/ 48891 w 313209"/>
                  <a:gd name="connsiteY13" fmla="*/ 12854 h 343754"/>
                  <a:gd name="connsiteX0" fmla="*/ 313209 w 313209"/>
                  <a:gd name="connsiteY0" fmla="*/ 52388 h 340425"/>
                  <a:gd name="connsiteX1" fmla="*/ 148903 w 313209"/>
                  <a:gd name="connsiteY1" fmla="*/ 161925 h 340425"/>
                  <a:gd name="connsiteX2" fmla="*/ 144141 w 313209"/>
                  <a:gd name="connsiteY2" fmla="*/ 195262 h 340425"/>
                  <a:gd name="connsiteX3" fmla="*/ 148903 w 313209"/>
                  <a:gd name="connsiteY3" fmla="*/ 233362 h 340425"/>
                  <a:gd name="connsiteX4" fmla="*/ 187003 w 313209"/>
                  <a:gd name="connsiteY4" fmla="*/ 276225 h 340425"/>
                  <a:gd name="connsiteX5" fmla="*/ 196528 w 313209"/>
                  <a:gd name="connsiteY5" fmla="*/ 304800 h 340425"/>
                  <a:gd name="connsiteX6" fmla="*/ 206053 w 313209"/>
                  <a:gd name="connsiteY6" fmla="*/ 319087 h 340425"/>
                  <a:gd name="connsiteX7" fmla="*/ 191766 w 313209"/>
                  <a:gd name="connsiteY7" fmla="*/ 338137 h 340425"/>
                  <a:gd name="connsiteX8" fmla="*/ 153666 w 313209"/>
                  <a:gd name="connsiteY8" fmla="*/ 333375 h 340425"/>
                  <a:gd name="connsiteX9" fmla="*/ 44128 w 313209"/>
                  <a:gd name="connsiteY9" fmla="*/ 257175 h 340425"/>
                  <a:gd name="connsiteX10" fmla="*/ 1266 w 313209"/>
                  <a:gd name="connsiteY10" fmla="*/ 95250 h 340425"/>
                  <a:gd name="connsiteX11" fmla="*/ 15553 w 313209"/>
                  <a:gd name="connsiteY11" fmla="*/ 71437 h 340425"/>
                  <a:gd name="connsiteX12" fmla="*/ 58416 w 313209"/>
                  <a:gd name="connsiteY12" fmla="*/ 0 h 340425"/>
                  <a:gd name="connsiteX0" fmla="*/ 313209 w 313209"/>
                  <a:gd name="connsiteY0" fmla="*/ 0 h 288037"/>
                  <a:gd name="connsiteX1" fmla="*/ 148903 w 313209"/>
                  <a:gd name="connsiteY1" fmla="*/ 109537 h 288037"/>
                  <a:gd name="connsiteX2" fmla="*/ 144141 w 313209"/>
                  <a:gd name="connsiteY2" fmla="*/ 142874 h 288037"/>
                  <a:gd name="connsiteX3" fmla="*/ 148903 w 313209"/>
                  <a:gd name="connsiteY3" fmla="*/ 180974 h 288037"/>
                  <a:gd name="connsiteX4" fmla="*/ 187003 w 313209"/>
                  <a:gd name="connsiteY4" fmla="*/ 223837 h 288037"/>
                  <a:gd name="connsiteX5" fmla="*/ 196528 w 313209"/>
                  <a:gd name="connsiteY5" fmla="*/ 252412 h 288037"/>
                  <a:gd name="connsiteX6" fmla="*/ 206053 w 313209"/>
                  <a:gd name="connsiteY6" fmla="*/ 266699 h 288037"/>
                  <a:gd name="connsiteX7" fmla="*/ 191766 w 313209"/>
                  <a:gd name="connsiteY7" fmla="*/ 285749 h 288037"/>
                  <a:gd name="connsiteX8" fmla="*/ 153666 w 313209"/>
                  <a:gd name="connsiteY8" fmla="*/ 280987 h 288037"/>
                  <a:gd name="connsiteX9" fmla="*/ 44128 w 313209"/>
                  <a:gd name="connsiteY9" fmla="*/ 204787 h 288037"/>
                  <a:gd name="connsiteX10" fmla="*/ 1266 w 313209"/>
                  <a:gd name="connsiteY10" fmla="*/ 42862 h 288037"/>
                  <a:gd name="connsiteX11" fmla="*/ 15553 w 313209"/>
                  <a:gd name="connsiteY11" fmla="*/ 19049 h 288037"/>
                  <a:gd name="connsiteX0" fmla="*/ 297656 w 297656"/>
                  <a:gd name="connsiteY0" fmla="*/ 0 h 288037"/>
                  <a:gd name="connsiteX1" fmla="*/ 133350 w 297656"/>
                  <a:gd name="connsiteY1" fmla="*/ 109537 h 288037"/>
                  <a:gd name="connsiteX2" fmla="*/ 128588 w 297656"/>
                  <a:gd name="connsiteY2" fmla="*/ 142874 h 288037"/>
                  <a:gd name="connsiteX3" fmla="*/ 133350 w 297656"/>
                  <a:gd name="connsiteY3" fmla="*/ 180974 h 288037"/>
                  <a:gd name="connsiteX4" fmla="*/ 171450 w 297656"/>
                  <a:gd name="connsiteY4" fmla="*/ 223837 h 288037"/>
                  <a:gd name="connsiteX5" fmla="*/ 180975 w 297656"/>
                  <a:gd name="connsiteY5" fmla="*/ 252412 h 288037"/>
                  <a:gd name="connsiteX6" fmla="*/ 190500 w 297656"/>
                  <a:gd name="connsiteY6" fmla="*/ 266699 h 288037"/>
                  <a:gd name="connsiteX7" fmla="*/ 176213 w 297656"/>
                  <a:gd name="connsiteY7" fmla="*/ 285749 h 288037"/>
                  <a:gd name="connsiteX8" fmla="*/ 138113 w 297656"/>
                  <a:gd name="connsiteY8" fmla="*/ 280987 h 288037"/>
                  <a:gd name="connsiteX9" fmla="*/ 28575 w 297656"/>
                  <a:gd name="connsiteY9" fmla="*/ 204787 h 288037"/>
                  <a:gd name="connsiteX10" fmla="*/ 0 w 297656"/>
                  <a:gd name="connsiteY10" fmla="*/ 19049 h 288037"/>
                  <a:gd name="connsiteX0" fmla="*/ 297656 w 297656"/>
                  <a:gd name="connsiteY0" fmla="*/ 0 h 290217"/>
                  <a:gd name="connsiteX1" fmla="*/ 133350 w 297656"/>
                  <a:gd name="connsiteY1" fmla="*/ 109537 h 290217"/>
                  <a:gd name="connsiteX2" fmla="*/ 128588 w 297656"/>
                  <a:gd name="connsiteY2" fmla="*/ 142874 h 290217"/>
                  <a:gd name="connsiteX3" fmla="*/ 133350 w 297656"/>
                  <a:gd name="connsiteY3" fmla="*/ 180974 h 290217"/>
                  <a:gd name="connsiteX4" fmla="*/ 171450 w 297656"/>
                  <a:gd name="connsiteY4" fmla="*/ 223837 h 290217"/>
                  <a:gd name="connsiteX5" fmla="*/ 180975 w 297656"/>
                  <a:gd name="connsiteY5" fmla="*/ 252412 h 290217"/>
                  <a:gd name="connsiteX6" fmla="*/ 176213 w 297656"/>
                  <a:gd name="connsiteY6" fmla="*/ 285749 h 290217"/>
                  <a:gd name="connsiteX7" fmla="*/ 138113 w 297656"/>
                  <a:gd name="connsiteY7" fmla="*/ 280987 h 290217"/>
                  <a:gd name="connsiteX8" fmla="*/ 28575 w 297656"/>
                  <a:gd name="connsiteY8" fmla="*/ 204787 h 290217"/>
                  <a:gd name="connsiteX9" fmla="*/ 0 w 297656"/>
                  <a:gd name="connsiteY9" fmla="*/ 19049 h 290217"/>
                  <a:gd name="connsiteX0" fmla="*/ 297656 w 297656"/>
                  <a:gd name="connsiteY0" fmla="*/ 0 h 292126"/>
                  <a:gd name="connsiteX1" fmla="*/ 133350 w 297656"/>
                  <a:gd name="connsiteY1" fmla="*/ 109537 h 292126"/>
                  <a:gd name="connsiteX2" fmla="*/ 128588 w 297656"/>
                  <a:gd name="connsiteY2" fmla="*/ 142874 h 292126"/>
                  <a:gd name="connsiteX3" fmla="*/ 133350 w 297656"/>
                  <a:gd name="connsiteY3" fmla="*/ 180974 h 292126"/>
                  <a:gd name="connsiteX4" fmla="*/ 171450 w 297656"/>
                  <a:gd name="connsiteY4" fmla="*/ 223837 h 292126"/>
                  <a:gd name="connsiteX5" fmla="*/ 176213 w 297656"/>
                  <a:gd name="connsiteY5" fmla="*/ 285749 h 292126"/>
                  <a:gd name="connsiteX6" fmla="*/ 138113 w 297656"/>
                  <a:gd name="connsiteY6" fmla="*/ 280987 h 292126"/>
                  <a:gd name="connsiteX7" fmla="*/ 28575 w 297656"/>
                  <a:gd name="connsiteY7" fmla="*/ 204787 h 292126"/>
                  <a:gd name="connsiteX8" fmla="*/ 0 w 297656"/>
                  <a:gd name="connsiteY8" fmla="*/ 19049 h 292126"/>
                  <a:gd name="connsiteX0" fmla="*/ 297656 w 297656"/>
                  <a:gd name="connsiteY0" fmla="*/ 0 h 281151"/>
                  <a:gd name="connsiteX1" fmla="*/ 133350 w 297656"/>
                  <a:gd name="connsiteY1" fmla="*/ 109537 h 281151"/>
                  <a:gd name="connsiteX2" fmla="*/ 128588 w 297656"/>
                  <a:gd name="connsiteY2" fmla="*/ 142874 h 281151"/>
                  <a:gd name="connsiteX3" fmla="*/ 133350 w 297656"/>
                  <a:gd name="connsiteY3" fmla="*/ 180974 h 281151"/>
                  <a:gd name="connsiteX4" fmla="*/ 171450 w 297656"/>
                  <a:gd name="connsiteY4" fmla="*/ 223837 h 281151"/>
                  <a:gd name="connsiteX5" fmla="*/ 138113 w 297656"/>
                  <a:gd name="connsiteY5" fmla="*/ 280987 h 281151"/>
                  <a:gd name="connsiteX6" fmla="*/ 28575 w 297656"/>
                  <a:gd name="connsiteY6" fmla="*/ 204787 h 281151"/>
                  <a:gd name="connsiteX7" fmla="*/ 0 w 297656"/>
                  <a:gd name="connsiteY7" fmla="*/ 19049 h 281151"/>
                  <a:gd name="connsiteX0" fmla="*/ 297656 w 297656"/>
                  <a:gd name="connsiteY0" fmla="*/ 0 h 281151"/>
                  <a:gd name="connsiteX1" fmla="*/ 133350 w 297656"/>
                  <a:gd name="connsiteY1" fmla="*/ 109537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297656 w 297656"/>
                  <a:gd name="connsiteY0" fmla="*/ 0 h 281151"/>
                  <a:gd name="connsiteX1" fmla="*/ 254794 w 297656"/>
                  <a:gd name="connsiteY1" fmla="*/ 169068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373856 w 373856"/>
                  <a:gd name="connsiteY0" fmla="*/ 35720 h 316871"/>
                  <a:gd name="connsiteX1" fmla="*/ 330994 w 373856"/>
                  <a:gd name="connsiteY1" fmla="*/ 204788 h 316871"/>
                  <a:gd name="connsiteX2" fmla="*/ 209550 w 373856"/>
                  <a:gd name="connsiteY2" fmla="*/ 216694 h 316871"/>
                  <a:gd name="connsiteX3" fmla="*/ 247650 w 373856"/>
                  <a:gd name="connsiteY3" fmla="*/ 259557 h 316871"/>
                  <a:gd name="connsiteX4" fmla="*/ 214313 w 373856"/>
                  <a:gd name="connsiteY4" fmla="*/ 316707 h 316871"/>
                  <a:gd name="connsiteX5" fmla="*/ 104775 w 373856"/>
                  <a:gd name="connsiteY5" fmla="*/ 240507 h 316871"/>
                  <a:gd name="connsiteX6" fmla="*/ 0 w 373856"/>
                  <a:gd name="connsiteY6" fmla="*/ 0 h 316871"/>
                  <a:gd name="connsiteX0" fmla="*/ 373856 w 373856"/>
                  <a:gd name="connsiteY0" fmla="*/ 35720 h 322733"/>
                  <a:gd name="connsiteX1" fmla="*/ 330994 w 373856"/>
                  <a:gd name="connsiteY1" fmla="*/ 204788 h 322733"/>
                  <a:gd name="connsiteX2" fmla="*/ 209550 w 373856"/>
                  <a:gd name="connsiteY2" fmla="*/ 216694 h 322733"/>
                  <a:gd name="connsiteX3" fmla="*/ 247650 w 373856"/>
                  <a:gd name="connsiteY3" fmla="*/ 259557 h 322733"/>
                  <a:gd name="connsiteX4" fmla="*/ 214313 w 373856"/>
                  <a:gd name="connsiteY4" fmla="*/ 316707 h 322733"/>
                  <a:gd name="connsiteX5" fmla="*/ 114300 w 373856"/>
                  <a:gd name="connsiteY5" fmla="*/ 102395 h 322733"/>
                  <a:gd name="connsiteX6" fmla="*/ 0 w 373856"/>
                  <a:gd name="connsiteY6" fmla="*/ 0 h 322733"/>
                  <a:gd name="connsiteX0" fmla="*/ 319087 w 333151"/>
                  <a:gd name="connsiteY0" fmla="*/ 0 h 351306"/>
                  <a:gd name="connsiteX1" fmla="*/ 330994 w 333151"/>
                  <a:gd name="connsiteY1" fmla="*/ 233361 h 351306"/>
                  <a:gd name="connsiteX2" fmla="*/ 209550 w 333151"/>
                  <a:gd name="connsiteY2" fmla="*/ 245267 h 351306"/>
                  <a:gd name="connsiteX3" fmla="*/ 247650 w 333151"/>
                  <a:gd name="connsiteY3" fmla="*/ 288130 h 351306"/>
                  <a:gd name="connsiteX4" fmla="*/ 214313 w 333151"/>
                  <a:gd name="connsiteY4" fmla="*/ 345280 h 351306"/>
                  <a:gd name="connsiteX5" fmla="*/ 114300 w 333151"/>
                  <a:gd name="connsiteY5" fmla="*/ 130968 h 351306"/>
                  <a:gd name="connsiteX6" fmla="*/ 0 w 333151"/>
                  <a:gd name="connsiteY6" fmla="*/ 28573 h 35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51" h="351306">
                    <a:moveTo>
                      <a:pt x="319087" y="0"/>
                    </a:moveTo>
                    <a:cubicBezTo>
                      <a:pt x="243492" y="82363"/>
                      <a:pt x="349250" y="192483"/>
                      <a:pt x="330994" y="233361"/>
                    </a:cubicBezTo>
                    <a:cubicBezTo>
                      <a:pt x="312738" y="274239"/>
                      <a:pt x="223441" y="236139"/>
                      <a:pt x="209550" y="245267"/>
                    </a:cubicBezTo>
                    <a:cubicBezTo>
                      <a:pt x="195659" y="254395"/>
                      <a:pt x="243003" y="283482"/>
                      <a:pt x="247650" y="288130"/>
                    </a:cubicBezTo>
                    <a:cubicBezTo>
                      <a:pt x="248444" y="304799"/>
                      <a:pt x="236538" y="371474"/>
                      <a:pt x="214313" y="345280"/>
                    </a:cubicBezTo>
                    <a:cubicBezTo>
                      <a:pt x="192088" y="319086"/>
                      <a:pt x="140494" y="160337"/>
                      <a:pt x="114300" y="130968"/>
                    </a:cubicBezTo>
                    <a:cubicBezTo>
                      <a:pt x="91281" y="87312"/>
                      <a:pt x="5953" y="67268"/>
                      <a:pt x="0" y="28573"/>
                    </a:cubicBezTo>
                  </a:path>
                </a:pathLst>
              </a:custGeom>
              <a:ln>
                <a:solidFill>
                  <a:schemeClr val="bg1">
                    <a:lumMod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dirty="0"/>
              </a:p>
            </p:txBody>
          </p:sp>
          <p:cxnSp>
            <p:nvCxnSpPr>
              <p:cNvPr id="240" name="Straight Arrow Connector 239"/>
              <p:cNvCxnSpPr/>
              <p:nvPr/>
            </p:nvCxnSpPr>
            <p:spPr>
              <a:xfrm flipH="1">
                <a:off x="7168279" y="4098454"/>
                <a:ext cx="72515" cy="74147"/>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H="1" flipV="1">
                <a:off x="7041415" y="4054211"/>
                <a:ext cx="51825" cy="87026"/>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flipV="1">
                <a:off x="6698220" y="4044092"/>
                <a:ext cx="2920" cy="111755"/>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p:nvPr/>
            </p:nvCxnSpPr>
            <p:spPr>
              <a:xfrm flipH="1">
                <a:off x="6954309" y="4058152"/>
                <a:ext cx="72515" cy="74147"/>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4" name="Freeform 243"/>
              <p:cNvSpPr/>
              <p:nvPr/>
            </p:nvSpPr>
            <p:spPr>
              <a:xfrm>
                <a:off x="6648077" y="4091961"/>
                <a:ext cx="638175" cy="126206"/>
              </a:xfrm>
              <a:custGeom>
                <a:avLst/>
                <a:gdLst>
                  <a:gd name="connsiteX0" fmla="*/ 0 w 850900"/>
                  <a:gd name="connsiteY0" fmla="*/ 161925 h 168275"/>
                  <a:gd name="connsiteX1" fmla="*/ 9525 w 850900"/>
                  <a:gd name="connsiteY1" fmla="*/ 146050 h 168275"/>
                  <a:gd name="connsiteX2" fmla="*/ 19050 w 850900"/>
                  <a:gd name="connsiteY2" fmla="*/ 142875 h 168275"/>
                  <a:gd name="connsiteX3" fmla="*/ 25400 w 850900"/>
                  <a:gd name="connsiteY3" fmla="*/ 133350 h 168275"/>
                  <a:gd name="connsiteX4" fmla="*/ 44450 w 850900"/>
                  <a:gd name="connsiteY4" fmla="*/ 114300 h 168275"/>
                  <a:gd name="connsiteX5" fmla="*/ 63500 w 850900"/>
                  <a:gd name="connsiteY5" fmla="*/ 98425 h 168275"/>
                  <a:gd name="connsiteX6" fmla="*/ 76200 w 850900"/>
                  <a:gd name="connsiteY6" fmla="*/ 82550 h 168275"/>
                  <a:gd name="connsiteX7" fmla="*/ 79375 w 850900"/>
                  <a:gd name="connsiteY7" fmla="*/ 73025 h 168275"/>
                  <a:gd name="connsiteX8" fmla="*/ 95250 w 850900"/>
                  <a:gd name="connsiteY8" fmla="*/ 57150 h 168275"/>
                  <a:gd name="connsiteX9" fmla="*/ 107950 w 850900"/>
                  <a:gd name="connsiteY9" fmla="*/ 44450 h 168275"/>
                  <a:gd name="connsiteX10" fmla="*/ 111125 w 850900"/>
                  <a:gd name="connsiteY10" fmla="*/ 34925 h 168275"/>
                  <a:gd name="connsiteX11" fmla="*/ 117475 w 850900"/>
                  <a:gd name="connsiteY11" fmla="*/ 25400 h 168275"/>
                  <a:gd name="connsiteX12" fmla="*/ 127000 w 850900"/>
                  <a:gd name="connsiteY12" fmla="*/ 6350 h 168275"/>
                  <a:gd name="connsiteX13" fmla="*/ 136525 w 850900"/>
                  <a:gd name="connsiteY13" fmla="*/ 0 h 168275"/>
                  <a:gd name="connsiteX14" fmla="*/ 149225 w 850900"/>
                  <a:gd name="connsiteY14" fmla="*/ 38100 h 168275"/>
                  <a:gd name="connsiteX15" fmla="*/ 152400 w 850900"/>
                  <a:gd name="connsiteY15" fmla="*/ 47625 h 168275"/>
                  <a:gd name="connsiteX16" fmla="*/ 165100 w 850900"/>
                  <a:gd name="connsiteY16" fmla="*/ 66675 h 168275"/>
                  <a:gd name="connsiteX17" fmla="*/ 174625 w 850900"/>
                  <a:gd name="connsiteY17" fmla="*/ 73025 h 168275"/>
                  <a:gd name="connsiteX18" fmla="*/ 187325 w 850900"/>
                  <a:gd name="connsiteY18" fmla="*/ 88900 h 168275"/>
                  <a:gd name="connsiteX19" fmla="*/ 209550 w 850900"/>
                  <a:gd name="connsiteY19" fmla="*/ 111125 h 168275"/>
                  <a:gd name="connsiteX20" fmla="*/ 225425 w 850900"/>
                  <a:gd name="connsiteY20" fmla="*/ 127000 h 168275"/>
                  <a:gd name="connsiteX21" fmla="*/ 241300 w 850900"/>
                  <a:gd name="connsiteY21" fmla="*/ 142875 h 168275"/>
                  <a:gd name="connsiteX22" fmla="*/ 254000 w 850900"/>
                  <a:gd name="connsiteY22" fmla="*/ 158750 h 168275"/>
                  <a:gd name="connsiteX23" fmla="*/ 257175 w 850900"/>
                  <a:gd name="connsiteY23" fmla="*/ 168275 h 168275"/>
                  <a:gd name="connsiteX24" fmla="*/ 263525 w 850900"/>
                  <a:gd name="connsiteY24" fmla="*/ 149225 h 168275"/>
                  <a:gd name="connsiteX25" fmla="*/ 276225 w 850900"/>
                  <a:gd name="connsiteY25" fmla="*/ 117475 h 168275"/>
                  <a:gd name="connsiteX26" fmla="*/ 285750 w 850900"/>
                  <a:gd name="connsiteY26" fmla="*/ 111125 h 168275"/>
                  <a:gd name="connsiteX27" fmla="*/ 292100 w 850900"/>
                  <a:gd name="connsiteY27" fmla="*/ 101600 h 168275"/>
                  <a:gd name="connsiteX28" fmla="*/ 311150 w 850900"/>
                  <a:gd name="connsiteY28" fmla="*/ 88900 h 168275"/>
                  <a:gd name="connsiteX29" fmla="*/ 327025 w 850900"/>
                  <a:gd name="connsiteY29" fmla="*/ 76200 h 168275"/>
                  <a:gd name="connsiteX30" fmla="*/ 355600 w 850900"/>
                  <a:gd name="connsiteY30" fmla="*/ 53975 h 168275"/>
                  <a:gd name="connsiteX31" fmla="*/ 365125 w 850900"/>
                  <a:gd name="connsiteY31" fmla="*/ 34925 h 168275"/>
                  <a:gd name="connsiteX32" fmla="*/ 368300 w 850900"/>
                  <a:gd name="connsiteY32" fmla="*/ 25400 h 168275"/>
                  <a:gd name="connsiteX33" fmla="*/ 377825 w 850900"/>
                  <a:gd name="connsiteY33" fmla="*/ 22225 h 168275"/>
                  <a:gd name="connsiteX34" fmla="*/ 393700 w 850900"/>
                  <a:gd name="connsiteY34" fmla="*/ 50800 h 168275"/>
                  <a:gd name="connsiteX35" fmla="*/ 406400 w 850900"/>
                  <a:gd name="connsiteY35" fmla="*/ 69850 h 168275"/>
                  <a:gd name="connsiteX36" fmla="*/ 412750 w 850900"/>
                  <a:gd name="connsiteY36" fmla="*/ 79375 h 168275"/>
                  <a:gd name="connsiteX37" fmla="*/ 422275 w 850900"/>
                  <a:gd name="connsiteY37" fmla="*/ 85725 h 168275"/>
                  <a:gd name="connsiteX38" fmla="*/ 434975 w 850900"/>
                  <a:gd name="connsiteY38" fmla="*/ 101600 h 168275"/>
                  <a:gd name="connsiteX39" fmla="*/ 438150 w 850900"/>
                  <a:gd name="connsiteY39" fmla="*/ 111125 h 168275"/>
                  <a:gd name="connsiteX40" fmla="*/ 444500 w 850900"/>
                  <a:gd name="connsiteY40" fmla="*/ 120650 h 168275"/>
                  <a:gd name="connsiteX41" fmla="*/ 447675 w 850900"/>
                  <a:gd name="connsiteY41" fmla="*/ 130175 h 168275"/>
                  <a:gd name="connsiteX42" fmla="*/ 457200 w 850900"/>
                  <a:gd name="connsiteY42" fmla="*/ 136525 h 168275"/>
                  <a:gd name="connsiteX43" fmla="*/ 463550 w 850900"/>
                  <a:gd name="connsiteY43" fmla="*/ 146050 h 168275"/>
                  <a:gd name="connsiteX44" fmla="*/ 479425 w 850900"/>
                  <a:gd name="connsiteY44" fmla="*/ 161925 h 168275"/>
                  <a:gd name="connsiteX45" fmla="*/ 498475 w 850900"/>
                  <a:gd name="connsiteY45" fmla="*/ 158750 h 168275"/>
                  <a:gd name="connsiteX46" fmla="*/ 514350 w 850900"/>
                  <a:gd name="connsiteY46" fmla="*/ 142875 h 168275"/>
                  <a:gd name="connsiteX47" fmla="*/ 523875 w 850900"/>
                  <a:gd name="connsiteY47" fmla="*/ 133350 h 168275"/>
                  <a:gd name="connsiteX48" fmla="*/ 536575 w 850900"/>
                  <a:gd name="connsiteY48" fmla="*/ 117475 h 168275"/>
                  <a:gd name="connsiteX49" fmla="*/ 546100 w 850900"/>
                  <a:gd name="connsiteY49" fmla="*/ 98425 h 168275"/>
                  <a:gd name="connsiteX50" fmla="*/ 565150 w 850900"/>
                  <a:gd name="connsiteY50" fmla="*/ 85725 h 168275"/>
                  <a:gd name="connsiteX51" fmla="*/ 584200 w 850900"/>
                  <a:gd name="connsiteY51" fmla="*/ 69850 h 168275"/>
                  <a:gd name="connsiteX52" fmla="*/ 600075 w 850900"/>
                  <a:gd name="connsiteY52" fmla="*/ 53975 h 168275"/>
                  <a:gd name="connsiteX53" fmla="*/ 615950 w 850900"/>
                  <a:gd name="connsiteY53" fmla="*/ 41275 h 168275"/>
                  <a:gd name="connsiteX54" fmla="*/ 622300 w 850900"/>
                  <a:gd name="connsiteY54" fmla="*/ 31750 h 168275"/>
                  <a:gd name="connsiteX55" fmla="*/ 625475 w 850900"/>
                  <a:gd name="connsiteY55" fmla="*/ 22225 h 168275"/>
                  <a:gd name="connsiteX56" fmla="*/ 631825 w 850900"/>
                  <a:gd name="connsiteY56" fmla="*/ 41275 h 168275"/>
                  <a:gd name="connsiteX57" fmla="*/ 647700 w 850900"/>
                  <a:gd name="connsiteY57" fmla="*/ 60325 h 168275"/>
                  <a:gd name="connsiteX58" fmla="*/ 669925 w 850900"/>
                  <a:gd name="connsiteY58" fmla="*/ 88900 h 168275"/>
                  <a:gd name="connsiteX59" fmla="*/ 682625 w 850900"/>
                  <a:gd name="connsiteY59" fmla="*/ 107950 h 168275"/>
                  <a:gd name="connsiteX60" fmla="*/ 698500 w 850900"/>
                  <a:gd name="connsiteY60" fmla="*/ 123825 h 168275"/>
                  <a:gd name="connsiteX61" fmla="*/ 714375 w 850900"/>
                  <a:gd name="connsiteY61" fmla="*/ 142875 h 168275"/>
                  <a:gd name="connsiteX62" fmla="*/ 723900 w 850900"/>
                  <a:gd name="connsiteY62" fmla="*/ 149225 h 168275"/>
                  <a:gd name="connsiteX63" fmla="*/ 739775 w 850900"/>
                  <a:gd name="connsiteY63" fmla="*/ 165100 h 168275"/>
                  <a:gd name="connsiteX64" fmla="*/ 746125 w 850900"/>
                  <a:gd name="connsiteY64" fmla="*/ 146050 h 168275"/>
                  <a:gd name="connsiteX65" fmla="*/ 749300 w 850900"/>
                  <a:gd name="connsiteY65" fmla="*/ 136525 h 168275"/>
                  <a:gd name="connsiteX66" fmla="*/ 752475 w 850900"/>
                  <a:gd name="connsiteY66" fmla="*/ 127000 h 168275"/>
                  <a:gd name="connsiteX67" fmla="*/ 771525 w 850900"/>
                  <a:gd name="connsiteY67" fmla="*/ 114300 h 168275"/>
                  <a:gd name="connsiteX68" fmla="*/ 784225 w 850900"/>
                  <a:gd name="connsiteY68" fmla="*/ 101600 h 168275"/>
                  <a:gd name="connsiteX69" fmla="*/ 796925 w 850900"/>
                  <a:gd name="connsiteY69" fmla="*/ 82550 h 168275"/>
                  <a:gd name="connsiteX70" fmla="*/ 806450 w 850900"/>
                  <a:gd name="connsiteY70" fmla="*/ 73025 h 168275"/>
                  <a:gd name="connsiteX71" fmla="*/ 819150 w 850900"/>
                  <a:gd name="connsiteY71" fmla="*/ 53975 h 168275"/>
                  <a:gd name="connsiteX72" fmla="*/ 822325 w 850900"/>
                  <a:gd name="connsiteY72" fmla="*/ 44450 h 168275"/>
                  <a:gd name="connsiteX73" fmla="*/ 835025 w 850900"/>
                  <a:gd name="connsiteY73" fmla="*/ 25400 h 168275"/>
                  <a:gd name="connsiteX74" fmla="*/ 850900 w 850900"/>
                  <a:gd name="connsiteY74" fmla="*/ 15875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0900" h="168275">
                    <a:moveTo>
                      <a:pt x="0" y="161925"/>
                    </a:moveTo>
                    <a:cubicBezTo>
                      <a:pt x="3175" y="156633"/>
                      <a:pt x="5161" y="150414"/>
                      <a:pt x="9525" y="146050"/>
                    </a:cubicBezTo>
                    <a:cubicBezTo>
                      <a:pt x="11892" y="143683"/>
                      <a:pt x="16437" y="144966"/>
                      <a:pt x="19050" y="142875"/>
                    </a:cubicBezTo>
                    <a:cubicBezTo>
                      <a:pt x="22030" y="140491"/>
                      <a:pt x="22865" y="136202"/>
                      <a:pt x="25400" y="133350"/>
                    </a:cubicBezTo>
                    <a:cubicBezTo>
                      <a:pt x="31366" y="126638"/>
                      <a:pt x="38100" y="120650"/>
                      <a:pt x="44450" y="114300"/>
                    </a:cubicBezTo>
                    <a:cubicBezTo>
                      <a:pt x="56673" y="102077"/>
                      <a:pt x="50239" y="107266"/>
                      <a:pt x="63500" y="98425"/>
                    </a:cubicBezTo>
                    <a:cubicBezTo>
                      <a:pt x="71480" y="74484"/>
                      <a:pt x="59787" y="103066"/>
                      <a:pt x="76200" y="82550"/>
                    </a:cubicBezTo>
                    <a:cubicBezTo>
                      <a:pt x="78291" y="79937"/>
                      <a:pt x="77878" y="76018"/>
                      <a:pt x="79375" y="73025"/>
                    </a:cubicBezTo>
                    <a:cubicBezTo>
                      <a:pt x="84667" y="62442"/>
                      <a:pt x="85725" y="63500"/>
                      <a:pt x="95250" y="57150"/>
                    </a:cubicBezTo>
                    <a:cubicBezTo>
                      <a:pt x="103717" y="31750"/>
                      <a:pt x="91017" y="61383"/>
                      <a:pt x="107950" y="44450"/>
                    </a:cubicBezTo>
                    <a:cubicBezTo>
                      <a:pt x="110317" y="42083"/>
                      <a:pt x="109628" y="37918"/>
                      <a:pt x="111125" y="34925"/>
                    </a:cubicBezTo>
                    <a:cubicBezTo>
                      <a:pt x="112832" y="31512"/>
                      <a:pt x="115768" y="28813"/>
                      <a:pt x="117475" y="25400"/>
                    </a:cubicBezTo>
                    <a:cubicBezTo>
                      <a:pt x="122640" y="15071"/>
                      <a:pt x="117901" y="15449"/>
                      <a:pt x="127000" y="6350"/>
                    </a:cubicBezTo>
                    <a:cubicBezTo>
                      <a:pt x="129698" y="3652"/>
                      <a:pt x="133350" y="2117"/>
                      <a:pt x="136525" y="0"/>
                    </a:cubicBezTo>
                    <a:lnTo>
                      <a:pt x="149225" y="38100"/>
                    </a:lnTo>
                    <a:cubicBezTo>
                      <a:pt x="150283" y="41275"/>
                      <a:pt x="150544" y="44840"/>
                      <a:pt x="152400" y="47625"/>
                    </a:cubicBezTo>
                    <a:cubicBezTo>
                      <a:pt x="156633" y="53975"/>
                      <a:pt x="158750" y="62442"/>
                      <a:pt x="165100" y="66675"/>
                    </a:cubicBezTo>
                    <a:lnTo>
                      <a:pt x="174625" y="73025"/>
                    </a:lnTo>
                    <a:cubicBezTo>
                      <a:pt x="181775" y="94475"/>
                      <a:pt x="171859" y="71225"/>
                      <a:pt x="187325" y="88900"/>
                    </a:cubicBezTo>
                    <a:cubicBezTo>
                      <a:pt x="208303" y="112875"/>
                      <a:pt x="189969" y="104598"/>
                      <a:pt x="209550" y="111125"/>
                    </a:cubicBezTo>
                    <a:cubicBezTo>
                      <a:pt x="226483" y="136525"/>
                      <a:pt x="204258" y="105833"/>
                      <a:pt x="225425" y="127000"/>
                    </a:cubicBezTo>
                    <a:cubicBezTo>
                      <a:pt x="246592" y="148167"/>
                      <a:pt x="215900" y="125942"/>
                      <a:pt x="241300" y="142875"/>
                    </a:cubicBezTo>
                    <a:cubicBezTo>
                      <a:pt x="249280" y="166816"/>
                      <a:pt x="237587" y="138234"/>
                      <a:pt x="254000" y="158750"/>
                    </a:cubicBezTo>
                    <a:cubicBezTo>
                      <a:pt x="256091" y="161363"/>
                      <a:pt x="256117" y="165100"/>
                      <a:pt x="257175" y="168275"/>
                    </a:cubicBezTo>
                    <a:cubicBezTo>
                      <a:pt x="259292" y="161925"/>
                      <a:pt x="261902" y="155719"/>
                      <a:pt x="263525" y="149225"/>
                    </a:cubicBezTo>
                    <a:cubicBezTo>
                      <a:pt x="266153" y="138712"/>
                      <a:pt x="268137" y="125563"/>
                      <a:pt x="276225" y="117475"/>
                    </a:cubicBezTo>
                    <a:cubicBezTo>
                      <a:pt x="278923" y="114777"/>
                      <a:pt x="282575" y="113242"/>
                      <a:pt x="285750" y="111125"/>
                    </a:cubicBezTo>
                    <a:cubicBezTo>
                      <a:pt x="287867" y="107950"/>
                      <a:pt x="289228" y="104113"/>
                      <a:pt x="292100" y="101600"/>
                    </a:cubicBezTo>
                    <a:cubicBezTo>
                      <a:pt x="297843" y="96574"/>
                      <a:pt x="311150" y="88900"/>
                      <a:pt x="311150" y="88900"/>
                    </a:cubicBezTo>
                    <a:cubicBezTo>
                      <a:pt x="322883" y="71301"/>
                      <a:pt x="310787" y="85221"/>
                      <a:pt x="327025" y="76200"/>
                    </a:cubicBezTo>
                    <a:cubicBezTo>
                      <a:pt x="344115" y="66706"/>
                      <a:pt x="344030" y="65545"/>
                      <a:pt x="355600" y="53975"/>
                    </a:cubicBezTo>
                    <a:cubicBezTo>
                      <a:pt x="363580" y="30034"/>
                      <a:pt x="352815" y="59544"/>
                      <a:pt x="365125" y="34925"/>
                    </a:cubicBezTo>
                    <a:cubicBezTo>
                      <a:pt x="366622" y="31932"/>
                      <a:pt x="365933" y="27767"/>
                      <a:pt x="368300" y="25400"/>
                    </a:cubicBezTo>
                    <a:cubicBezTo>
                      <a:pt x="370667" y="23033"/>
                      <a:pt x="374650" y="23283"/>
                      <a:pt x="377825" y="22225"/>
                    </a:cubicBezTo>
                    <a:cubicBezTo>
                      <a:pt x="383413" y="38990"/>
                      <a:pt x="379144" y="28965"/>
                      <a:pt x="393700" y="50800"/>
                    </a:cubicBezTo>
                    <a:lnTo>
                      <a:pt x="406400" y="69850"/>
                    </a:lnTo>
                    <a:cubicBezTo>
                      <a:pt x="408517" y="73025"/>
                      <a:pt x="409575" y="77258"/>
                      <a:pt x="412750" y="79375"/>
                    </a:cubicBezTo>
                    <a:lnTo>
                      <a:pt x="422275" y="85725"/>
                    </a:lnTo>
                    <a:cubicBezTo>
                      <a:pt x="430255" y="109666"/>
                      <a:pt x="418562" y="81084"/>
                      <a:pt x="434975" y="101600"/>
                    </a:cubicBezTo>
                    <a:cubicBezTo>
                      <a:pt x="437066" y="104213"/>
                      <a:pt x="436653" y="108132"/>
                      <a:pt x="438150" y="111125"/>
                    </a:cubicBezTo>
                    <a:cubicBezTo>
                      <a:pt x="439857" y="114538"/>
                      <a:pt x="442793" y="117237"/>
                      <a:pt x="444500" y="120650"/>
                    </a:cubicBezTo>
                    <a:cubicBezTo>
                      <a:pt x="445997" y="123643"/>
                      <a:pt x="445584" y="127562"/>
                      <a:pt x="447675" y="130175"/>
                    </a:cubicBezTo>
                    <a:cubicBezTo>
                      <a:pt x="450059" y="133155"/>
                      <a:pt x="454025" y="134408"/>
                      <a:pt x="457200" y="136525"/>
                    </a:cubicBezTo>
                    <a:cubicBezTo>
                      <a:pt x="459317" y="139700"/>
                      <a:pt x="460852" y="143352"/>
                      <a:pt x="463550" y="146050"/>
                    </a:cubicBezTo>
                    <a:cubicBezTo>
                      <a:pt x="484717" y="167217"/>
                      <a:pt x="462492" y="136525"/>
                      <a:pt x="479425" y="161925"/>
                    </a:cubicBezTo>
                    <a:cubicBezTo>
                      <a:pt x="485775" y="160867"/>
                      <a:pt x="492368" y="160786"/>
                      <a:pt x="498475" y="158750"/>
                    </a:cubicBezTo>
                    <a:cubicBezTo>
                      <a:pt x="509221" y="155168"/>
                      <a:pt x="507837" y="150690"/>
                      <a:pt x="514350" y="142875"/>
                    </a:cubicBezTo>
                    <a:cubicBezTo>
                      <a:pt x="517225" y="139426"/>
                      <a:pt x="520700" y="136525"/>
                      <a:pt x="523875" y="133350"/>
                    </a:cubicBezTo>
                    <a:cubicBezTo>
                      <a:pt x="531855" y="109409"/>
                      <a:pt x="520162" y="137991"/>
                      <a:pt x="536575" y="117475"/>
                    </a:cubicBezTo>
                    <a:cubicBezTo>
                      <a:pt x="549409" y="101433"/>
                      <a:pt x="528257" y="114038"/>
                      <a:pt x="546100" y="98425"/>
                    </a:cubicBezTo>
                    <a:cubicBezTo>
                      <a:pt x="551843" y="93399"/>
                      <a:pt x="559754" y="91121"/>
                      <a:pt x="565150" y="85725"/>
                    </a:cubicBezTo>
                    <a:cubicBezTo>
                      <a:pt x="577373" y="73502"/>
                      <a:pt x="570939" y="78691"/>
                      <a:pt x="584200" y="69850"/>
                    </a:cubicBezTo>
                    <a:cubicBezTo>
                      <a:pt x="601133" y="44450"/>
                      <a:pt x="578908" y="75142"/>
                      <a:pt x="600075" y="53975"/>
                    </a:cubicBezTo>
                    <a:cubicBezTo>
                      <a:pt x="614436" y="39614"/>
                      <a:pt x="597407" y="47456"/>
                      <a:pt x="615950" y="41275"/>
                    </a:cubicBezTo>
                    <a:cubicBezTo>
                      <a:pt x="618067" y="38100"/>
                      <a:pt x="620593" y="35163"/>
                      <a:pt x="622300" y="31750"/>
                    </a:cubicBezTo>
                    <a:cubicBezTo>
                      <a:pt x="623797" y="28757"/>
                      <a:pt x="623108" y="19858"/>
                      <a:pt x="625475" y="22225"/>
                    </a:cubicBezTo>
                    <a:cubicBezTo>
                      <a:pt x="630208" y="26958"/>
                      <a:pt x="628112" y="35706"/>
                      <a:pt x="631825" y="41275"/>
                    </a:cubicBezTo>
                    <a:cubicBezTo>
                      <a:pt x="654516" y="75312"/>
                      <a:pt x="619179" y="23655"/>
                      <a:pt x="647700" y="60325"/>
                    </a:cubicBezTo>
                    <a:cubicBezTo>
                      <a:pt x="674284" y="94504"/>
                      <a:pt x="648300" y="67275"/>
                      <a:pt x="669925" y="88900"/>
                    </a:cubicBezTo>
                    <a:cubicBezTo>
                      <a:pt x="675505" y="105639"/>
                      <a:pt x="669412" y="92095"/>
                      <a:pt x="682625" y="107950"/>
                    </a:cubicBezTo>
                    <a:cubicBezTo>
                      <a:pt x="695854" y="123825"/>
                      <a:pt x="681038" y="112183"/>
                      <a:pt x="698500" y="123825"/>
                    </a:cubicBezTo>
                    <a:cubicBezTo>
                      <a:pt x="704744" y="133191"/>
                      <a:pt x="705208" y="135235"/>
                      <a:pt x="714375" y="142875"/>
                    </a:cubicBezTo>
                    <a:cubicBezTo>
                      <a:pt x="717306" y="145318"/>
                      <a:pt x="720725" y="147108"/>
                      <a:pt x="723900" y="149225"/>
                    </a:cubicBezTo>
                    <a:cubicBezTo>
                      <a:pt x="724268" y="149777"/>
                      <a:pt x="735174" y="168781"/>
                      <a:pt x="739775" y="165100"/>
                    </a:cubicBezTo>
                    <a:cubicBezTo>
                      <a:pt x="745002" y="160919"/>
                      <a:pt x="744008" y="152400"/>
                      <a:pt x="746125" y="146050"/>
                    </a:cubicBezTo>
                    <a:lnTo>
                      <a:pt x="749300" y="136525"/>
                    </a:lnTo>
                    <a:cubicBezTo>
                      <a:pt x="750358" y="133350"/>
                      <a:pt x="749690" y="128856"/>
                      <a:pt x="752475" y="127000"/>
                    </a:cubicBezTo>
                    <a:lnTo>
                      <a:pt x="771525" y="114300"/>
                    </a:lnTo>
                    <a:cubicBezTo>
                      <a:pt x="779992" y="88900"/>
                      <a:pt x="767292" y="118533"/>
                      <a:pt x="784225" y="101600"/>
                    </a:cubicBezTo>
                    <a:cubicBezTo>
                      <a:pt x="789621" y="96204"/>
                      <a:pt x="791529" y="87946"/>
                      <a:pt x="796925" y="82550"/>
                    </a:cubicBezTo>
                    <a:cubicBezTo>
                      <a:pt x="800100" y="79375"/>
                      <a:pt x="803693" y="76569"/>
                      <a:pt x="806450" y="73025"/>
                    </a:cubicBezTo>
                    <a:cubicBezTo>
                      <a:pt x="811135" y="67001"/>
                      <a:pt x="816737" y="61215"/>
                      <a:pt x="819150" y="53975"/>
                    </a:cubicBezTo>
                    <a:cubicBezTo>
                      <a:pt x="820208" y="50800"/>
                      <a:pt x="820700" y="47376"/>
                      <a:pt x="822325" y="44450"/>
                    </a:cubicBezTo>
                    <a:cubicBezTo>
                      <a:pt x="826031" y="37779"/>
                      <a:pt x="827785" y="27813"/>
                      <a:pt x="835025" y="25400"/>
                    </a:cubicBezTo>
                    <a:cubicBezTo>
                      <a:pt x="847390" y="21278"/>
                      <a:pt x="842183" y="24592"/>
                      <a:pt x="850900" y="15875"/>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nvGrpSpPr>
            <p:cNvPr id="233" name="Group 232"/>
            <p:cNvGrpSpPr/>
            <p:nvPr/>
          </p:nvGrpSpPr>
          <p:grpSpPr>
            <a:xfrm>
              <a:off x="5882049" y="3853711"/>
              <a:ext cx="1083499" cy="561787"/>
              <a:chOff x="4805953" y="3329126"/>
              <a:chExt cx="1720646" cy="892143"/>
            </a:xfrm>
          </p:grpSpPr>
          <p:cxnSp>
            <p:nvCxnSpPr>
              <p:cNvPr id="234" name="Straight Connector 233"/>
              <p:cNvCxnSpPr>
                <a:stCxn id="237" idx="3"/>
              </p:cNvCxnSpPr>
              <p:nvPr/>
            </p:nvCxnSpPr>
            <p:spPr>
              <a:xfrm flipH="1" flipV="1">
                <a:off x="4840271" y="3610161"/>
                <a:ext cx="1316790" cy="61110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37" idx="0"/>
              </p:cNvCxnSpPr>
              <p:nvPr/>
            </p:nvCxnSpPr>
            <p:spPr>
              <a:xfrm flipH="1">
                <a:off x="4840272" y="3329126"/>
                <a:ext cx="1686327" cy="27184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4805953" y="3588600"/>
                <a:ext cx="41615" cy="41615"/>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sp>
        <p:nvSpPr>
          <p:cNvPr id="88" name="Title 3"/>
          <p:cNvSpPr>
            <a:spLocks noGrp="1"/>
          </p:cNvSpPr>
          <p:nvPr>
            <p:ph type="title" idx="4294967295"/>
          </p:nvPr>
        </p:nvSpPr>
        <p:spPr>
          <a:xfrm>
            <a:off x="1526771" y="3305175"/>
            <a:ext cx="6331354" cy="1020763"/>
          </a:xfrm>
        </p:spPr>
        <p:txBody>
          <a:bodyPr>
            <a:normAutofit/>
          </a:bodyPr>
          <a:lstStyle/>
          <a:p>
            <a:pPr algn="ctr"/>
            <a:r>
              <a:rPr lang="en-US" sz="3500" dirty="0" smtClean="0">
                <a:solidFill>
                  <a:schemeClr val="accent6">
                    <a:lumMod val="75000"/>
                  </a:schemeClr>
                </a:solidFill>
              </a:rPr>
              <a:t>Lighting</a:t>
            </a:r>
            <a:endParaRPr lang="sv-SE" sz="3500" dirty="0">
              <a:solidFill>
                <a:schemeClr val="accent6">
                  <a:lumMod val="75000"/>
                </a:schemeClr>
              </a:solidFill>
            </a:endParaRPr>
          </a:p>
        </p:txBody>
      </p:sp>
    </p:spTree>
    <p:extLst>
      <p:ext uri="{BB962C8B-B14F-4D97-AF65-F5344CB8AC3E}">
        <p14:creationId xmlns:p14="http://schemas.microsoft.com/office/powerpoint/2010/main" val="42181234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75000"/>
                  </a:schemeClr>
                </a:solidFill>
              </a:rPr>
              <a:t>Disclaimer</a:t>
            </a:r>
            <a:endParaRPr lang="sv-SE" dirty="0">
              <a:solidFill>
                <a:schemeClr val="accent6">
                  <a:lumMod val="75000"/>
                </a:schemeClr>
              </a:solidFill>
            </a:endParaRPr>
          </a:p>
        </p:txBody>
      </p:sp>
      <p:sp>
        <p:nvSpPr>
          <p:cNvPr id="3" name="Content Placeholder 2"/>
          <p:cNvSpPr>
            <a:spLocks noGrp="1"/>
          </p:cNvSpPr>
          <p:nvPr>
            <p:ph idx="1"/>
          </p:nvPr>
        </p:nvSpPr>
        <p:spPr>
          <a:xfrm>
            <a:off x="457200" y="1200151"/>
            <a:ext cx="4625163" cy="3394472"/>
          </a:xfrm>
        </p:spPr>
        <p:txBody>
          <a:bodyPr/>
          <a:lstStyle/>
          <a:p>
            <a:r>
              <a:rPr lang="fr-FR" dirty="0" smtClean="0"/>
              <a:t>This </a:t>
            </a:r>
            <a:r>
              <a:rPr lang="en-US" noProof="0" smtClean="0">
                <a:solidFill>
                  <a:schemeClr val="accent6">
                    <a:lumMod val="75000"/>
                  </a:schemeClr>
                </a:solidFill>
              </a:rPr>
              <a:t>presentation</a:t>
            </a:r>
            <a:r>
              <a:rPr lang="fr-FR" smtClean="0">
                <a:solidFill>
                  <a:schemeClr val="accent6">
                    <a:lumMod val="75000"/>
                  </a:schemeClr>
                </a:solidFill>
              </a:rPr>
              <a:t> </a:t>
            </a:r>
            <a:r>
              <a:rPr lang="fr-FR" smtClean="0"/>
              <a:t>is about:</a:t>
            </a:r>
            <a:endParaRPr lang="en-US" dirty="0" smtClean="0"/>
          </a:p>
          <a:p>
            <a:pPr lvl="1"/>
            <a:r>
              <a:rPr lang="en-US" dirty="0"/>
              <a:t>A high level </a:t>
            </a:r>
            <a:r>
              <a:rPr lang="en-US" dirty="0" smtClean="0">
                <a:solidFill>
                  <a:schemeClr val="accent6">
                    <a:lumMod val="75000"/>
                  </a:schemeClr>
                </a:solidFill>
              </a:rPr>
              <a:t>overview</a:t>
            </a:r>
            <a:endParaRPr lang="fr-FR" dirty="0" smtClean="0">
              <a:solidFill>
                <a:schemeClr val="accent6">
                  <a:lumMod val="75000"/>
                </a:schemeClr>
              </a:solidFill>
            </a:endParaRPr>
          </a:p>
          <a:p>
            <a:pPr lvl="1"/>
            <a:r>
              <a:rPr lang="fr-FR" dirty="0" err="1" smtClean="0">
                <a:solidFill>
                  <a:schemeClr val="accent6">
                    <a:lumMod val="75000"/>
                  </a:schemeClr>
                </a:solidFill>
              </a:rPr>
              <a:t>Steps</a:t>
            </a:r>
            <a:r>
              <a:rPr lang="fr-FR" dirty="0" smtClean="0">
                <a:solidFill>
                  <a:schemeClr val="accent6">
                    <a:lumMod val="75000"/>
                  </a:schemeClr>
                </a:solidFill>
              </a:rPr>
              <a:t> </a:t>
            </a:r>
            <a:r>
              <a:rPr lang="fr-FR" dirty="0" smtClean="0"/>
              <a:t>to move to PBR</a:t>
            </a:r>
            <a:endParaRPr lang="en-US" dirty="0" smtClean="0"/>
          </a:p>
          <a:p>
            <a:endParaRPr lang="fr-FR" dirty="0" smtClean="0"/>
          </a:p>
          <a:p>
            <a:r>
              <a:rPr lang="fr-FR" dirty="0" smtClean="0"/>
              <a:t>Courses notes come </a:t>
            </a:r>
            <a:r>
              <a:rPr lang="fr-FR" dirty="0" err="1" smtClean="0"/>
              <a:t>with</a:t>
            </a:r>
            <a:r>
              <a:rPr lang="fr-FR" dirty="0" smtClean="0"/>
              <a:t> </a:t>
            </a:r>
            <a:r>
              <a:rPr lang="fr-FR" dirty="0" smtClean="0">
                <a:solidFill>
                  <a:schemeClr val="accent6">
                    <a:lumMod val="75000"/>
                  </a:schemeClr>
                </a:solidFill>
              </a:rPr>
              <a:t>full </a:t>
            </a:r>
            <a:r>
              <a:rPr lang="fr-FR" dirty="0" err="1" smtClean="0">
                <a:solidFill>
                  <a:schemeClr val="accent6">
                    <a:lumMod val="75000"/>
                  </a:schemeClr>
                </a:solidFill>
              </a:rPr>
              <a:t>details</a:t>
            </a:r>
            <a:r>
              <a:rPr lang="fr-FR" dirty="0" smtClean="0"/>
              <a:t> and </a:t>
            </a:r>
            <a:r>
              <a:rPr lang="fr-FR" dirty="0" smtClean="0">
                <a:solidFill>
                  <a:schemeClr val="accent6">
                    <a:lumMod val="75000"/>
                  </a:schemeClr>
                </a:solidFill>
              </a:rPr>
              <a:t>code</a:t>
            </a:r>
            <a:endParaRPr lang="sv-SE" dirty="0">
              <a:solidFill>
                <a:schemeClr val="accent6">
                  <a:lumMod val="75000"/>
                </a:schemeClr>
              </a:solidFill>
            </a:endParaRPr>
          </a:p>
        </p:txBody>
      </p:sp>
      <p:grpSp>
        <p:nvGrpSpPr>
          <p:cNvPr id="19" name="Group 18"/>
          <p:cNvGrpSpPr/>
          <p:nvPr/>
        </p:nvGrpSpPr>
        <p:grpSpPr>
          <a:xfrm>
            <a:off x="5223857" y="910348"/>
            <a:ext cx="3762752" cy="3414367"/>
            <a:chOff x="3771900" y="539044"/>
            <a:chExt cx="4438830" cy="4027848"/>
          </a:xfrm>
        </p:grpSpPr>
        <p:pic>
          <p:nvPicPr>
            <p:cNvPr id="20" name="Picture 19"/>
            <p:cNvPicPr>
              <a:picLocks noChangeAspect="1"/>
            </p:cNvPicPr>
            <p:nvPr/>
          </p:nvPicPr>
          <p:blipFill>
            <a:blip r:embed="rId3"/>
            <a:stretch>
              <a:fillRect/>
            </a:stretch>
          </p:blipFill>
          <p:spPr>
            <a:xfrm>
              <a:off x="3771900" y="542314"/>
              <a:ext cx="1437779" cy="1968629"/>
            </a:xfrm>
            <a:prstGeom prst="rect">
              <a:avLst/>
            </a:prstGeom>
          </p:spPr>
        </p:pic>
        <p:pic>
          <p:nvPicPr>
            <p:cNvPr id="21" name="Picture 20"/>
            <p:cNvPicPr>
              <a:picLocks noChangeAspect="1"/>
            </p:cNvPicPr>
            <p:nvPr/>
          </p:nvPicPr>
          <p:blipFill>
            <a:blip r:embed="rId4"/>
            <a:stretch>
              <a:fillRect/>
            </a:stretch>
          </p:blipFill>
          <p:spPr>
            <a:xfrm>
              <a:off x="5288525" y="542314"/>
              <a:ext cx="1425490" cy="1962089"/>
            </a:xfrm>
            <a:prstGeom prst="rect">
              <a:avLst/>
            </a:prstGeom>
          </p:spPr>
        </p:pic>
        <p:pic>
          <p:nvPicPr>
            <p:cNvPr id="22" name="Picture 21"/>
            <p:cNvPicPr>
              <a:picLocks noChangeAspect="1"/>
            </p:cNvPicPr>
            <p:nvPr/>
          </p:nvPicPr>
          <p:blipFill>
            <a:blip r:embed="rId5"/>
            <a:stretch>
              <a:fillRect/>
            </a:stretch>
          </p:blipFill>
          <p:spPr>
            <a:xfrm>
              <a:off x="6785240" y="539044"/>
              <a:ext cx="1425490" cy="1965359"/>
            </a:xfrm>
            <a:prstGeom prst="rect">
              <a:avLst/>
            </a:prstGeom>
          </p:spPr>
        </p:pic>
        <p:pic>
          <p:nvPicPr>
            <p:cNvPr id="23" name="Picture 22"/>
            <p:cNvPicPr>
              <a:picLocks noChangeAspect="1"/>
            </p:cNvPicPr>
            <p:nvPr/>
          </p:nvPicPr>
          <p:blipFill>
            <a:blip r:embed="rId6"/>
            <a:stretch>
              <a:fillRect/>
            </a:stretch>
          </p:blipFill>
          <p:spPr>
            <a:xfrm>
              <a:off x="3784190" y="2604803"/>
              <a:ext cx="1425490" cy="1962089"/>
            </a:xfrm>
            <a:prstGeom prst="rect">
              <a:avLst/>
            </a:prstGeom>
          </p:spPr>
        </p:pic>
        <p:pic>
          <p:nvPicPr>
            <p:cNvPr id="24" name="Picture 23"/>
            <p:cNvPicPr>
              <a:picLocks noChangeAspect="1"/>
            </p:cNvPicPr>
            <p:nvPr/>
          </p:nvPicPr>
          <p:blipFill>
            <a:blip r:embed="rId7"/>
            <a:stretch>
              <a:fillRect/>
            </a:stretch>
          </p:blipFill>
          <p:spPr>
            <a:xfrm>
              <a:off x="5288525" y="2605489"/>
              <a:ext cx="1425490" cy="1949008"/>
            </a:xfrm>
            <a:prstGeom prst="rect">
              <a:avLst/>
            </a:prstGeom>
          </p:spPr>
        </p:pic>
        <p:sp>
          <p:nvSpPr>
            <p:cNvPr id="25" name="Rectangle 24"/>
            <p:cNvSpPr/>
            <p:nvPr/>
          </p:nvSpPr>
          <p:spPr>
            <a:xfrm>
              <a:off x="7290236" y="3364847"/>
              <a:ext cx="415498"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a:t>
              </a:r>
            </a:p>
          </p:txBody>
        </p:sp>
      </p:grpSp>
    </p:spTree>
    <p:extLst>
      <p:ext uri="{BB962C8B-B14F-4D97-AF65-F5344CB8AC3E}">
        <p14:creationId xmlns:p14="http://schemas.microsoft.com/office/powerpoint/2010/main" val="282925436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Lighting</a:t>
            </a:r>
            <a:endParaRPr lang="sv-SE" dirty="0"/>
          </a:p>
        </p:txBody>
      </p:sp>
      <p:pic>
        <p:nvPicPr>
          <p:cNvPr id="1026" name="Picture 2" descr="https://lh4.googleusercontent.com/jGe_H0hvWVCWpKsJ5J9aD5dBqHvjgVGIYGKBlIWHEhPXN4qmQLNyDyfuZlQCvPjTzE8C9J0_RuGQkV171gea9mjPuKEfFKc6MVih0uxCLxz8zIGuotM8I9XY8qpZytPLkVGf"/>
          <p:cNvPicPr>
            <a:picLocks noChangeAspect="1" noChangeArrowheads="1"/>
          </p:cNvPicPr>
          <p:nvPr/>
        </p:nvPicPr>
        <p:blipFill rotWithShape="1">
          <a:blip r:embed="rId3">
            <a:extLst>
              <a:ext uri="{28A0092B-C50C-407E-A947-70E740481C1C}">
                <a14:useLocalDpi xmlns:a14="http://schemas.microsoft.com/office/drawing/2010/main" val="0"/>
              </a:ext>
            </a:extLst>
          </a:blip>
          <a:srcRect l="35" t="5553" r="-35" b="35167"/>
          <a:stretch/>
        </p:blipFill>
        <p:spPr bwMode="auto">
          <a:xfrm>
            <a:off x="0" y="1063229"/>
            <a:ext cx="9145929" cy="4067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76106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Lighting</a:t>
            </a:r>
            <a:endParaRPr lang="sv-SE" dirty="0"/>
          </a:p>
        </p:txBody>
      </p:sp>
      <p:pic>
        <p:nvPicPr>
          <p:cNvPr id="1026" name="Picture 2" descr="https://lh4.googleusercontent.com/jGe_H0hvWVCWpKsJ5J9aD5dBqHvjgVGIYGKBlIWHEhPXN4qmQLNyDyfuZlQCvPjTzE8C9J0_RuGQkV171gea9mjPuKEfFKc6MVih0uxCLxz8zIGuotM8I9XY8qpZytPLkVGf"/>
          <p:cNvPicPr>
            <a:picLocks noChangeAspect="1" noChangeArrowheads="1"/>
          </p:cNvPicPr>
          <p:nvPr/>
        </p:nvPicPr>
        <p:blipFill rotWithShape="1">
          <a:blip r:embed="rId3">
            <a:extLst>
              <a:ext uri="{28A0092B-C50C-407E-A947-70E740481C1C}">
                <a14:useLocalDpi xmlns:a14="http://schemas.microsoft.com/office/drawing/2010/main" val="0"/>
              </a:ext>
            </a:extLst>
          </a:blip>
          <a:srcRect l="35" t="5553" r="-35" b="35167"/>
          <a:stretch/>
        </p:blipFill>
        <p:spPr bwMode="auto">
          <a:xfrm>
            <a:off x="0" y="1063229"/>
            <a:ext cx="9145929" cy="4067571"/>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p:cNvGrpSpPr/>
          <p:nvPr/>
        </p:nvGrpSpPr>
        <p:grpSpPr>
          <a:xfrm>
            <a:off x="129540" y="1283516"/>
            <a:ext cx="9031109" cy="2596929"/>
            <a:chOff x="129540" y="1283516"/>
            <a:chExt cx="9031109" cy="2596929"/>
          </a:xfrm>
        </p:grpSpPr>
        <p:sp>
          <p:nvSpPr>
            <p:cNvPr id="5" name="Oval 4"/>
            <p:cNvSpPr/>
            <p:nvPr/>
          </p:nvSpPr>
          <p:spPr>
            <a:xfrm>
              <a:off x="3124200" y="2506980"/>
              <a:ext cx="1455420" cy="187387"/>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6" name="Oval 5"/>
            <p:cNvSpPr/>
            <p:nvPr/>
          </p:nvSpPr>
          <p:spPr>
            <a:xfrm rot="21324994">
              <a:off x="5273074" y="1283516"/>
              <a:ext cx="2873600" cy="673084"/>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8" name="Oval 7"/>
            <p:cNvSpPr/>
            <p:nvPr/>
          </p:nvSpPr>
          <p:spPr>
            <a:xfrm>
              <a:off x="2381250" y="2914650"/>
              <a:ext cx="979169" cy="72571"/>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3" name="Rectangle 2"/>
            <p:cNvSpPr/>
            <p:nvPr/>
          </p:nvSpPr>
          <p:spPr>
            <a:xfrm rot="21134515">
              <a:off x="6077185" y="2871205"/>
              <a:ext cx="1005805" cy="120104"/>
            </a:xfrm>
            <a:prstGeom prst="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0" name="Rectangle 9"/>
            <p:cNvSpPr/>
            <p:nvPr/>
          </p:nvSpPr>
          <p:spPr>
            <a:xfrm rot="21134515">
              <a:off x="7705312" y="2604662"/>
              <a:ext cx="1455337" cy="119413"/>
            </a:xfrm>
            <a:prstGeom prst="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9" name="Rounded Rectangle 8"/>
            <p:cNvSpPr/>
            <p:nvPr/>
          </p:nvSpPr>
          <p:spPr>
            <a:xfrm>
              <a:off x="160020" y="3023981"/>
              <a:ext cx="59436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3" name="Rounded Rectangle 12"/>
            <p:cNvSpPr/>
            <p:nvPr/>
          </p:nvSpPr>
          <p:spPr>
            <a:xfrm>
              <a:off x="1464057" y="3058647"/>
              <a:ext cx="59436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4" name="Rounded Rectangle 13"/>
            <p:cNvSpPr/>
            <p:nvPr/>
          </p:nvSpPr>
          <p:spPr>
            <a:xfrm>
              <a:off x="2645157" y="3092936"/>
              <a:ext cx="410463"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5" name="Rounded Rectangle 14"/>
            <p:cNvSpPr/>
            <p:nvPr/>
          </p:nvSpPr>
          <p:spPr>
            <a:xfrm>
              <a:off x="129540" y="3834726"/>
              <a:ext cx="103632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6" name="Rounded Rectangle 15"/>
            <p:cNvSpPr/>
            <p:nvPr/>
          </p:nvSpPr>
          <p:spPr>
            <a:xfrm>
              <a:off x="2019300" y="3789007"/>
              <a:ext cx="103632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spTree>
    <p:extLst>
      <p:ext uri="{BB962C8B-B14F-4D97-AF65-F5344CB8AC3E}">
        <p14:creationId xmlns:p14="http://schemas.microsoft.com/office/powerpoint/2010/main" val="18338187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Lighting</a:t>
            </a:r>
            <a:endParaRPr lang="sv-SE" dirty="0"/>
          </a:p>
        </p:txBody>
      </p:sp>
      <p:pic>
        <p:nvPicPr>
          <p:cNvPr id="1026" name="Picture 2" descr="https://lh4.googleusercontent.com/jGe_H0hvWVCWpKsJ5J9aD5dBqHvjgVGIYGKBlIWHEhPXN4qmQLNyDyfuZlQCvPjTzE8C9J0_RuGQkV171gea9mjPuKEfFKc6MVih0uxCLxz8zIGuotM8I9XY8qpZytPLkVGf"/>
          <p:cNvPicPr>
            <a:picLocks noChangeAspect="1" noChangeArrowheads="1"/>
          </p:cNvPicPr>
          <p:nvPr/>
        </p:nvPicPr>
        <p:blipFill rotWithShape="1">
          <a:blip r:embed="rId3">
            <a:extLst>
              <a:ext uri="{28A0092B-C50C-407E-A947-70E740481C1C}">
                <a14:useLocalDpi xmlns:a14="http://schemas.microsoft.com/office/drawing/2010/main" val="0"/>
              </a:ext>
            </a:extLst>
          </a:blip>
          <a:srcRect l="35" t="5553" r="-35" b="35167"/>
          <a:stretch/>
        </p:blipFill>
        <p:spPr bwMode="auto">
          <a:xfrm>
            <a:off x="0" y="1063229"/>
            <a:ext cx="9145929" cy="4067571"/>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p:cNvGrpSpPr/>
          <p:nvPr/>
        </p:nvGrpSpPr>
        <p:grpSpPr>
          <a:xfrm>
            <a:off x="129540" y="1283516"/>
            <a:ext cx="9031109" cy="2596929"/>
            <a:chOff x="129540" y="1283516"/>
            <a:chExt cx="9031109" cy="2596929"/>
          </a:xfrm>
        </p:grpSpPr>
        <p:sp>
          <p:nvSpPr>
            <p:cNvPr id="5" name="Oval 4"/>
            <p:cNvSpPr/>
            <p:nvPr/>
          </p:nvSpPr>
          <p:spPr>
            <a:xfrm>
              <a:off x="3124200" y="2506980"/>
              <a:ext cx="1455420" cy="187387"/>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6" name="Oval 5"/>
            <p:cNvSpPr/>
            <p:nvPr/>
          </p:nvSpPr>
          <p:spPr>
            <a:xfrm rot="21324994">
              <a:off x="5273074" y="1283516"/>
              <a:ext cx="2873600" cy="673084"/>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8" name="Oval 7"/>
            <p:cNvSpPr/>
            <p:nvPr/>
          </p:nvSpPr>
          <p:spPr>
            <a:xfrm>
              <a:off x="2381250" y="2914650"/>
              <a:ext cx="979169" cy="72571"/>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3" name="Rectangle 2"/>
            <p:cNvSpPr/>
            <p:nvPr/>
          </p:nvSpPr>
          <p:spPr>
            <a:xfrm rot="21134515">
              <a:off x="6077185" y="2871205"/>
              <a:ext cx="1005805" cy="120104"/>
            </a:xfrm>
            <a:prstGeom prst="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0" name="Rectangle 9"/>
            <p:cNvSpPr/>
            <p:nvPr/>
          </p:nvSpPr>
          <p:spPr>
            <a:xfrm rot="21134515">
              <a:off x="7705312" y="2604662"/>
              <a:ext cx="1455337" cy="119413"/>
            </a:xfrm>
            <a:prstGeom prst="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9" name="Rounded Rectangle 8"/>
            <p:cNvSpPr/>
            <p:nvPr/>
          </p:nvSpPr>
          <p:spPr>
            <a:xfrm>
              <a:off x="160020" y="3023981"/>
              <a:ext cx="59436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3" name="Rounded Rectangle 12"/>
            <p:cNvSpPr/>
            <p:nvPr/>
          </p:nvSpPr>
          <p:spPr>
            <a:xfrm>
              <a:off x="1464057" y="3058647"/>
              <a:ext cx="59436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4" name="Rounded Rectangle 13"/>
            <p:cNvSpPr/>
            <p:nvPr/>
          </p:nvSpPr>
          <p:spPr>
            <a:xfrm>
              <a:off x="2645157" y="3092936"/>
              <a:ext cx="410463"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5" name="Rounded Rectangle 14"/>
            <p:cNvSpPr/>
            <p:nvPr/>
          </p:nvSpPr>
          <p:spPr>
            <a:xfrm>
              <a:off x="129540" y="3834726"/>
              <a:ext cx="103632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6" name="Rounded Rectangle 15"/>
            <p:cNvSpPr/>
            <p:nvPr/>
          </p:nvSpPr>
          <p:spPr>
            <a:xfrm>
              <a:off x="2019300" y="3789007"/>
              <a:ext cx="103632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grpSp>
        <p:nvGrpSpPr>
          <p:cNvPr id="50" name="Group 49"/>
          <p:cNvGrpSpPr/>
          <p:nvPr/>
        </p:nvGrpSpPr>
        <p:grpSpPr>
          <a:xfrm>
            <a:off x="4026256" y="2663158"/>
            <a:ext cx="3515078" cy="1688984"/>
            <a:chOff x="4026256" y="2663158"/>
            <a:chExt cx="3515078" cy="1688984"/>
          </a:xfrm>
        </p:grpSpPr>
        <p:grpSp>
          <p:nvGrpSpPr>
            <p:cNvPr id="31" name="Group 30"/>
            <p:cNvGrpSpPr/>
            <p:nvPr/>
          </p:nvGrpSpPr>
          <p:grpSpPr>
            <a:xfrm>
              <a:off x="6876511" y="2663158"/>
              <a:ext cx="664823" cy="1377985"/>
              <a:chOff x="6876511" y="2663158"/>
              <a:chExt cx="664823" cy="1377985"/>
            </a:xfrm>
          </p:grpSpPr>
          <p:cxnSp>
            <p:nvCxnSpPr>
              <p:cNvPr id="21" name="Straight Arrow Connector 20"/>
              <p:cNvCxnSpPr/>
              <p:nvPr/>
            </p:nvCxnSpPr>
            <p:spPr>
              <a:xfrm flipV="1">
                <a:off x="6892631" y="2663158"/>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6876511" y="3050861"/>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919775" y="3393018"/>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766035" y="2758116"/>
              <a:ext cx="664823" cy="1377985"/>
              <a:chOff x="4766035" y="2758116"/>
              <a:chExt cx="664823" cy="1377985"/>
            </a:xfrm>
          </p:grpSpPr>
          <p:cxnSp>
            <p:nvCxnSpPr>
              <p:cNvPr id="27" name="Straight Arrow Connector 26"/>
              <p:cNvCxnSpPr/>
              <p:nvPr/>
            </p:nvCxnSpPr>
            <p:spPr>
              <a:xfrm flipV="1">
                <a:off x="4782155" y="2758116"/>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766035" y="3145819"/>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09299" y="3487976"/>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026256" y="2974157"/>
              <a:ext cx="664823" cy="1377985"/>
              <a:chOff x="3873856" y="2821757"/>
              <a:chExt cx="664823" cy="1377985"/>
            </a:xfrm>
          </p:grpSpPr>
          <p:cxnSp>
            <p:nvCxnSpPr>
              <p:cNvPr id="34" name="Straight Arrow Connector 33"/>
              <p:cNvCxnSpPr/>
              <p:nvPr/>
            </p:nvCxnSpPr>
            <p:spPr>
              <a:xfrm flipV="1">
                <a:off x="3889976" y="2821757"/>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873856" y="3209460"/>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917120" y="3551617"/>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5984496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Lighting</a:t>
            </a:r>
            <a:endParaRPr lang="sv-SE" dirty="0"/>
          </a:p>
        </p:txBody>
      </p:sp>
      <p:pic>
        <p:nvPicPr>
          <p:cNvPr id="1026" name="Picture 2" descr="https://lh4.googleusercontent.com/jGe_H0hvWVCWpKsJ5J9aD5dBqHvjgVGIYGKBlIWHEhPXN4qmQLNyDyfuZlQCvPjTzE8C9J0_RuGQkV171gea9mjPuKEfFKc6MVih0uxCLxz8zIGuotM8I9XY8qpZytPLkVGf"/>
          <p:cNvPicPr>
            <a:picLocks noChangeAspect="1" noChangeArrowheads="1"/>
          </p:cNvPicPr>
          <p:nvPr/>
        </p:nvPicPr>
        <p:blipFill rotWithShape="1">
          <a:blip r:embed="rId3">
            <a:extLst>
              <a:ext uri="{28A0092B-C50C-407E-A947-70E740481C1C}">
                <a14:useLocalDpi xmlns:a14="http://schemas.microsoft.com/office/drawing/2010/main" val="0"/>
              </a:ext>
            </a:extLst>
          </a:blip>
          <a:srcRect l="35" t="5553" r="-35" b="35167"/>
          <a:stretch/>
        </p:blipFill>
        <p:spPr bwMode="auto">
          <a:xfrm>
            <a:off x="0" y="1063229"/>
            <a:ext cx="9145929" cy="4067571"/>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p:cNvGrpSpPr/>
          <p:nvPr/>
        </p:nvGrpSpPr>
        <p:grpSpPr>
          <a:xfrm>
            <a:off x="129540" y="1283516"/>
            <a:ext cx="9031109" cy="2596929"/>
            <a:chOff x="129540" y="1283516"/>
            <a:chExt cx="9031109" cy="2596929"/>
          </a:xfrm>
        </p:grpSpPr>
        <p:sp>
          <p:nvSpPr>
            <p:cNvPr id="5" name="Oval 4"/>
            <p:cNvSpPr/>
            <p:nvPr/>
          </p:nvSpPr>
          <p:spPr>
            <a:xfrm>
              <a:off x="3124200" y="2506980"/>
              <a:ext cx="1455420" cy="187387"/>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6" name="Oval 5"/>
            <p:cNvSpPr/>
            <p:nvPr/>
          </p:nvSpPr>
          <p:spPr>
            <a:xfrm rot="21324994">
              <a:off x="5273074" y="1283516"/>
              <a:ext cx="2873600" cy="673084"/>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8" name="Oval 7"/>
            <p:cNvSpPr/>
            <p:nvPr/>
          </p:nvSpPr>
          <p:spPr>
            <a:xfrm>
              <a:off x="2381250" y="2914650"/>
              <a:ext cx="979169" cy="72571"/>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3" name="Rectangle 2"/>
            <p:cNvSpPr/>
            <p:nvPr/>
          </p:nvSpPr>
          <p:spPr>
            <a:xfrm rot="21134515">
              <a:off x="6077185" y="2871205"/>
              <a:ext cx="1005805" cy="120104"/>
            </a:xfrm>
            <a:prstGeom prst="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0" name="Rectangle 9"/>
            <p:cNvSpPr/>
            <p:nvPr/>
          </p:nvSpPr>
          <p:spPr>
            <a:xfrm rot="21134515">
              <a:off x="7705312" y="2604662"/>
              <a:ext cx="1455337" cy="119413"/>
            </a:xfrm>
            <a:prstGeom prst="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9" name="Rounded Rectangle 8"/>
            <p:cNvSpPr/>
            <p:nvPr/>
          </p:nvSpPr>
          <p:spPr>
            <a:xfrm>
              <a:off x="160020" y="3023981"/>
              <a:ext cx="59436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3" name="Rounded Rectangle 12"/>
            <p:cNvSpPr/>
            <p:nvPr/>
          </p:nvSpPr>
          <p:spPr>
            <a:xfrm>
              <a:off x="1464057" y="3058647"/>
              <a:ext cx="59436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4" name="Rounded Rectangle 13"/>
            <p:cNvSpPr/>
            <p:nvPr/>
          </p:nvSpPr>
          <p:spPr>
            <a:xfrm>
              <a:off x="2645157" y="3092936"/>
              <a:ext cx="410463"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5" name="Rounded Rectangle 14"/>
            <p:cNvSpPr/>
            <p:nvPr/>
          </p:nvSpPr>
          <p:spPr>
            <a:xfrm>
              <a:off x="129540" y="3834726"/>
              <a:ext cx="103632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6" name="Rounded Rectangle 15"/>
            <p:cNvSpPr/>
            <p:nvPr/>
          </p:nvSpPr>
          <p:spPr>
            <a:xfrm>
              <a:off x="2019300" y="3789007"/>
              <a:ext cx="1036320" cy="45719"/>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grpSp>
        <p:nvGrpSpPr>
          <p:cNvPr id="50" name="Group 49"/>
          <p:cNvGrpSpPr/>
          <p:nvPr/>
        </p:nvGrpSpPr>
        <p:grpSpPr>
          <a:xfrm>
            <a:off x="4026256" y="2663158"/>
            <a:ext cx="3515078" cy="1688984"/>
            <a:chOff x="4026256" y="2663158"/>
            <a:chExt cx="3515078" cy="1688984"/>
          </a:xfrm>
        </p:grpSpPr>
        <p:grpSp>
          <p:nvGrpSpPr>
            <p:cNvPr id="31" name="Group 30"/>
            <p:cNvGrpSpPr/>
            <p:nvPr/>
          </p:nvGrpSpPr>
          <p:grpSpPr>
            <a:xfrm>
              <a:off x="6876511" y="2663158"/>
              <a:ext cx="664823" cy="1377985"/>
              <a:chOff x="6876511" y="2663158"/>
              <a:chExt cx="664823" cy="1377985"/>
            </a:xfrm>
          </p:grpSpPr>
          <p:cxnSp>
            <p:nvCxnSpPr>
              <p:cNvPr id="21" name="Straight Arrow Connector 20"/>
              <p:cNvCxnSpPr/>
              <p:nvPr/>
            </p:nvCxnSpPr>
            <p:spPr>
              <a:xfrm flipV="1">
                <a:off x="6892631" y="2663158"/>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6876511" y="3050861"/>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919775" y="3393018"/>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4766035" y="2758116"/>
              <a:ext cx="664823" cy="1377985"/>
              <a:chOff x="4766035" y="2758116"/>
              <a:chExt cx="664823" cy="1377985"/>
            </a:xfrm>
          </p:grpSpPr>
          <p:cxnSp>
            <p:nvCxnSpPr>
              <p:cNvPr id="27" name="Straight Arrow Connector 26"/>
              <p:cNvCxnSpPr/>
              <p:nvPr/>
            </p:nvCxnSpPr>
            <p:spPr>
              <a:xfrm flipV="1">
                <a:off x="4782155" y="2758116"/>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766035" y="3145819"/>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809299" y="3487976"/>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4026256" y="2974157"/>
              <a:ext cx="664823" cy="1377985"/>
              <a:chOff x="3873856" y="2821757"/>
              <a:chExt cx="664823" cy="1377985"/>
            </a:xfrm>
          </p:grpSpPr>
          <p:cxnSp>
            <p:nvCxnSpPr>
              <p:cNvPr id="34" name="Straight Arrow Connector 33"/>
              <p:cNvCxnSpPr/>
              <p:nvPr/>
            </p:nvCxnSpPr>
            <p:spPr>
              <a:xfrm flipV="1">
                <a:off x="3889976" y="2821757"/>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873856" y="3209460"/>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3917120" y="3551617"/>
                <a:ext cx="621559" cy="64812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47" name="Group 46"/>
          <p:cNvGrpSpPr/>
          <p:nvPr/>
        </p:nvGrpSpPr>
        <p:grpSpPr>
          <a:xfrm>
            <a:off x="1249538" y="1089759"/>
            <a:ext cx="6728516" cy="3744766"/>
            <a:chOff x="1249538" y="1089759"/>
            <a:chExt cx="6728516" cy="3744766"/>
          </a:xfrm>
        </p:grpSpPr>
        <p:cxnSp>
          <p:nvCxnSpPr>
            <p:cNvPr id="17" name="Straight Arrow Connector 16"/>
            <p:cNvCxnSpPr/>
            <p:nvPr/>
          </p:nvCxnSpPr>
          <p:spPr>
            <a:xfrm flipH="1" flipV="1">
              <a:off x="1249538" y="1912961"/>
              <a:ext cx="411622" cy="890906"/>
            </a:xfrm>
            <a:prstGeom prst="straightConnector1">
              <a:avLst/>
            </a:prstGeom>
            <a:ln w="38100">
              <a:solidFill>
                <a:srgbClr val="FFECA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1455349" y="1535212"/>
              <a:ext cx="411622" cy="890906"/>
            </a:xfrm>
            <a:prstGeom prst="straightConnector1">
              <a:avLst/>
            </a:prstGeom>
            <a:ln w="38100">
              <a:solidFill>
                <a:srgbClr val="FFECA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1738016" y="1089759"/>
              <a:ext cx="411622" cy="890906"/>
            </a:xfrm>
            <a:prstGeom prst="straightConnector1">
              <a:avLst/>
            </a:prstGeom>
            <a:ln w="38100">
              <a:solidFill>
                <a:srgbClr val="FFECA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4026256" y="1569304"/>
              <a:ext cx="468961" cy="789110"/>
            </a:xfrm>
            <a:prstGeom prst="straightConnector1">
              <a:avLst/>
            </a:prstGeom>
            <a:ln w="38100">
              <a:solidFill>
                <a:srgbClr val="FFECA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4623973" y="1206160"/>
              <a:ext cx="468961" cy="789110"/>
            </a:xfrm>
            <a:prstGeom prst="straightConnector1">
              <a:avLst/>
            </a:prstGeom>
            <a:ln w="38100">
              <a:solidFill>
                <a:srgbClr val="FFECA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028229" y="2060384"/>
              <a:ext cx="234849" cy="442123"/>
            </a:xfrm>
            <a:prstGeom prst="straightConnector1">
              <a:avLst/>
            </a:prstGeom>
            <a:ln w="38100">
              <a:solidFill>
                <a:srgbClr val="FFECA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2822418" y="2166767"/>
              <a:ext cx="234849" cy="442123"/>
            </a:xfrm>
            <a:prstGeom prst="straightConnector1">
              <a:avLst/>
            </a:prstGeom>
            <a:ln w="38100">
              <a:solidFill>
                <a:srgbClr val="FFECA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943600" y="4352142"/>
              <a:ext cx="521289" cy="277812"/>
            </a:xfrm>
            <a:prstGeom prst="straightConnector1">
              <a:avLst/>
            </a:prstGeom>
            <a:ln w="38100">
              <a:solidFill>
                <a:srgbClr val="FFECA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6565205" y="4447065"/>
              <a:ext cx="521289" cy="277812"/>
            </a:xfrm>
            <a:prstGeom prst="straightConnector1">
              <a:avLst/>
            </a:prstGeom>
            <a:ln w="38100">
              <a:solidFill>
                <a:srgbClr val="FFECA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456765" y="4556713"/>
              <a:ext cx="521289" cy="277812"/>
            </a:xfrm>
            <a:prstGeom prst="straightConnector1">
              <a:avLst/>
            </a:prstGeom>
            <a:ln w="38100">
              <a:solidFill>
                <a:srgbClr val="FFECA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51753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a:t>
            </a:r>
            <a:endParaRPr lang="sv-SE" dirty="0"/>
          </a:p>
        </p:txBody>
      </p:sp>
      <p:sp>
        <p:nvSpPr>
          <p:cNvPr id="3" name="Content Placeholder 2"/>
          <p:cNvSpPr>
            <a:spLocks noGrp="1"/>
          </p:cNvSpPr>
          <p:nvPr>
            <p:ph idx="1"/>
          </p:nvPr>
        </p:nvSpPr>
        <p:spPr/>
        <p:txBody>
          <a:bodyPr/>
          <a:lstStyle/>
          <a:p>
            <a:r>
              <a:rPr lang="en-US" dirty="0" smtClean="0"/>
              <a:t>Lighting </a:t>
            </a:r>
            <a:r>
              <a:rPr lang="en-US" b="1" dirty="0" smtClean="0">
                <a:solidFill>
                  <a:schemeClr val="accent6">
                    <a:lumMod val="75000"/>
                  </a:schemeClr>
                </a:solidFill>
              </a:rPr>
              <a:t>coherence</a:t>
            </a:r>
          </a:p>
          <a:p>
            <a:pPr lvl="1"/>
            <a:r>
              <a:rPr lang="en-US" dirty="0" smtClean="0"/>
              <a:t>All </a:t>
            </a:r>
            <a:r>
              <a:rPr lang="en-US" dirty="0" smtClean="0">
                <a:solidFill>
                  <a:schemeClr val="accent6">
                    <a:lumMod val="75000"/>
                  </a:schemeClr>
                </a:solidFill>
              </a:rPr>
              <a:t>BRDFs</a:t>
            </a:r>
            <a:r>
              <a:rPr lang="en-US" dirty="0" smtClean="0"/>
              <a:t> must be integrated properly with </a:t>
            </a:r>
            <a:r>
              <a:rPr lang="en-US" dirty="0" smtClean="0">
                <a:solidFill>
                  <a:schemeClr val="accent6">
                    <a:lumMod val="75000"/>
                  </a:schemeClr>
                </a:solidFill>
              </a:rPr>
              <a:t>all light</a:t>
            </a:r>
            <a:r>
              <a:rPr lang="en-US" dirty="0" smtClean="0"/>
              <a:t> types</a:t>
            </a:r>
          </a:p>
          <a:p>
            <a:pPr lvl="1"/>
            <a:r>
              <a:rPr lang="en-US" dirty="0" smtClean="0"/>
              <a:t>All lights need to manage both </a:t>
            </a:r>
            <a:r>
              <a:rPr lang="en-US" dirty="0" smtClean="0">
                <a:solidFill>
                  <a:schemeClr val="accent6">
                    <a:lumMod val="75000"/>
                  </a:schemeClr>
                </a:solidFill>
              </a:rPr>
              <a:t>direct </a:t>
            </a:r>
            <a:r>
              <a:rPr lang="en-US" dirty="0" smtClean="0"/>
              <a:t>and </a:t>
            </a:r>
            <a:r>
              <a:rPr lang="en-US" dirty="0" smtClean="0">
                <a:solidFill>
                  <a:schemeClr val="accent6">
                    <a:lumMod val="75000"/>
                  </a:schemeClr>
                </a:solidFill>
              </a:rPr>
              <a:t>indirect</a:t>
            </a:r>
            <a:r>
              <a:rPr lang="en-US" dirty="0" smtClean="0"/>
              <a:t> lighting</a:t>
            </a:r>
          </a:p>
          <a:p>
            <a:pPr lvl="1"/>
            <a:r>
              <a:rPr lang="en-US" dirty="0" smtClean="0"/>
              <a:t>All lighting is </a:t>
            </a:r>
            <a:r>
              <a:rPr lang="en-US" dirty="0" smtClean="0">
                <a:solidFill>
                  <a:schemeClr val="accent6">
                    <a:lumMod val="75000"/>
                  </a:schemeClr>
                </a:solidFill>
              </a:rPr>
              <a:t>composed</a:t>
            </a:r>
            <a:r>
              <a:rPr lang="en-US" dirty="0" smtClean="0"/>
              <a:t> properly (SSR/local IBL/…)</a:t>
            </a:r>
          </a:p>
          <a:p>
            <a:pPr lvl="1"/>
            <a:r>
              <a:rPr lang="en-US" dirty="0" smtClean="0"/>
              <a:t>All lights have the </a:t>
            </a:r>
            <a:r>
              <a:rPr lang="en-US" dirty="0" smtClean="0">
                <a:solidFill>
                  <a:schemeClr val="accent6">
                    <a:lumMod val="75000"/>
                  </a:schemeClr>
                </a:solidFill>
              </a:rPr>
              <a:t>correct ratio </a:t>
            </a:r>
            <a:r>
              <a:rPr lang="en-US" dirty="0" smtClean="0"/>
              <a:t>between each other</a:t>
            </a:r>
            <a:endParaRPr lang="en-US" dirty="0"/>
          </a:p>
        </p:txBody>
      </p:sp>
    </p:spTree>
    <p:extLst>
      <p:ext uri="{BB962C8B-B14F-4D97-AF65-F5344CB8AC3E}">
        <p14:creationId xmlns:p14="http://schemas.microsoft.com/office/powerpoint/2010/main" val="234035512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Units &amp; </a:t>
            </a:r>
            <a:r>
              <a:rPr lang="en-US" dirty="0" smtClean="0">
                <a:solidFill>
                  <a:schemeClr val="accent6">
                    <a:lumMod val="75000"/>
                  </a:schemeClr>
                </a:solidFill>
              </a:rPr>
              <a:t>Frame of Reference</a:t>
            </a:r>
            <a:endParaRPr lang="sv-SE" dirty="0"/>
          </a:p>
        </p:txBody>
      </p:sp>
      <p:pic>
        <p:nvPicPr>
          <p:cNvPr id="3" name="Picture 2" descr="https://encrypted-tbn1.gstatic.com/images?q=tbn:ANd9GcR59ZLWQfGhL8h6D3plzzepq5QekJ3hWn0ic7D22PVpjEYLFUSA"/>
          <p:cNvPicPr>
            <a:picLocks noChangeAspect="1" noChangeArrowheads="1"/>
          </p:cNvPicPr>
          <p:nvPr/>
        </p:nvPicPr>
        <p:blipFill rotWithShape="1">
          <a:blip r:embed="rId3">
            <a:extLst>
              <a:ext uri="{28A0092B-C50C-407E-A947-70E740481C1C}">
                <a14:useLocalDpi xmlns:a14="http://schemas.microsoft.com/office/drawing/2010/main" val="0"/>
              </a:ext>
            </a:extLst>
          </a:blip>
          <a:srcRect l="25117" r="27783"/>
          <a:stretch/>
        </p:blipFill>
        <p:spPr bwMode="auto">
          <a:xfrm>
            <a:off x="1574065" y="1823293"/>
            <a:ext cx="1415141" cy="19994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087" t="6809" r="26154" b="6809"/>
          <a:stretch/>
        </p:blipFill>
        <p:spPr bwMode="auto">
          <a:xfrm>
            <a:off x="3054525" y="1813342"/>
            <a:ext cx="1415141" cy="1999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9711" r="32945"/>
          <a:stretch/>
        </p:blipFill>
        <p:spPr bwMode="auto">
          <a:xfrm>
            <a:off x="4524097" y="1823293"/>
            <a:ext cx="1415143" cy="1999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41502" r="4990"/>
          <a:stretch/>
        </p:blipFill>
        <p:spPr bwMode="auto">
          <a:xfrm>
            <a:off x="5993671" y="1823293"/>
            <a:ext cx="1415143" cy="1993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23827" t="500" r="26661" b="-500"/>
          <a:stretch/>
        </p:blipFill>
        <p:spPr bwMode="auto">
          <a:xfrm>
            <a:off x="4524097" y="1823293"/>
            <a:ext cx="1415144" cy="1989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1623960" y="3950318"/>
            <a:ext cx="5740200" cy="0"/>
          </a:xfrm>
          <a:prstGeom prst="straightConnector1">
            <a:avLst/>
          </a:prstGeom>
          <a:ln w="381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317296" y="4004982"/>
            <a:ext cx="2353529" cy="523220"/>
          </a:xfrm>
          <a:prstGeom prst="rect">
            <a:avLst/>
          </a:prstGeom>
        </p:spPr>
        <p:txBody>
          <a:bodyPr wrap="none">
            <a:spAutoFit/>
          </a:bodyPr>
          <a:lstStyle/>
          <a:p>
            <a:pPr algn="ctr">
              <a:spcBef>
                <a:spcPct val="20000"/>
              </a:spcBef>
              <a:defRPr/>
            </a:pPr>
            <a:r>
              <a:rPr lang="en-US" sz="2800" b="1" dirty="0">
                <a:solidFill>
                  <a:schemeClr val="accent6">
                    <a:lumMod val="75000"/>
                  </a:schemeClr>
                </a:solidFill>
                <a:latin typeface="+mj-lt"/>
                <a:cs typeface="Calibri" panose="020F0502020204030204" pitchFamily="34" charset="0"/>
              </a:rPr>
              <a:t>Light Power</a:t>
            </a:r>
          </a:p>
        </p:txBody>
      </p:sp>
    </p:spTree>
    <p:extLst>
      <p:ext uri="{BB962C8B-B14F-4D97-AF65-F5344CB8AC3E}">
        <p14:creationId xmlns:p14="http://schemas.microsoft.com/office/powerpoint/2010/main" val="378833312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Units &amp; </a:t>
            </a:r>
            <a:r>
              <a:rPr lang="en-US" dirty="0" smtClean="0">
                <a:solidFill>
                  <a:schemeClr val="accent6">
                    <a:lumMod val="75000"/>
                  </a:schemeClr>
                </a:solidFill>
              </a:rPr>
              <a:t>Frame of Reference</a:t>
            </a:r>
            <a:endParaRPr lang="sv-SE" dirty="0"/>
          </a:p>
        </p:txBody>
      </p:sp>
      <p:pic>
        <p:nvPicPr>
          <p:cNvPr id="3" name="Picture 2" descr="https://encrypted-tbn1.gstatic.com/images?q=tbn:ANd9GcR59ZLWQfGhL8h6D3plzzepq5QekJ3hWn0ic7D22PVpjEYLFUSA"/>
          <p:cNvPicPr>
            <a:picLocks noChangeAspect="1" noChangeArrowheads="1"/>
          </p:cNvPicPr>
          <p:nvPr/>
        </p:nvPicPr>
        <p:blipFill rotWithShape="1">
          <a:blip r:embed="rId3">
            <a:extLst>
              <a:ext uri="{28A0092B-C50C-407E-A947-70E740481C1C}">
                <a14:useLocalDpi xmlns:a14="http://schemas.microsoft.com/office/drawing/2010/main" val="0"/>
              </a:ext>
            </a:extLst>
          </a:blip>
          <a:srcRect l="25117" r="27783"/>
          <a:stretch/>
        </p:blipFill>
        <p:spPr bwMode="auto">
          <a:xfrm>
            <a:off x="1574065" y="1823293"/>
            <a:ext cx="1415141" cy="19994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3087" t="6809" r="26154" b="6809"/>
          <a:stretch/>
        </p:blipFill>
        <p:spPr bwMode="auto">
          <a:xfrm>
            <a:off x="3054525" y="1813342"/>
            <a:ext cx="1415141" cy="1999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19711" r="32945"/>
          <a:stretch/>
        </p:blipFill>
        <p:spPr bwMode="auto">
          <a:xfrm>
            <a:off x="4524097" y="1823293"/>
            <a:ext cx="1415143" cy="1999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6"/>
          <p:cNvPicPr>
            <a:picLocks noChangeAspect="1" noChangeArrowheads="1"/>
          </p:cNvPicPr>
          <p:nvPr/>
        </p:nvPicPr>
        <p:blipFill rotWithShape="1">
          <a:blip r:embed="rId6">
            <a:extLst>
              <a:ext uri="{28A0092B-C50C-407E-A947-70E740481C1C}">
                <a14:useLocalDpi xmlns:a14="http://schemas.microsoft.com/office/drawing/2010/main" val="0"/>
              </a:ext>
            </a:extLst>
          </a:blip>
          <a:srcRect l="41502" r="4990"/>
          <a:stretch/>
        </p:blipFill>
        <p:spPr bwMode="auto">
          <a:xfrm>
            <a:off x="5993671" y="1823293"/>
            <a:ext cx="1415143" cy="1993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p:cNvPicPr>
            <a:picLocks noChangeAspect="1" noChangeArrowheads="1"/>
          </p:cNvPicPr>
          <p:nvPr/>
        </p:nvPicPr>
        <p:blipFill rotWithShape="1">
          <a:blip r:embed="rId7">
            <a:extLst>
              <a:ext uri="{28A0092B-C50C-407E-A947-70E740481C1C}">
                <a14:useLocalDpi xmlns:a14="http://schemas.microsoft.com/office/drawing/2010/main" val="0"/>
              </a:ext>
            </a:extLst>
          </a:blip>
          <a:srcRect l="23827" t="500" r="26661" b="-500"/>
          <a:stretch/>
        </p:blipFill>
        <p:spPr bwMode="auto">
          <a:xfrm>
            <a:off x="4524097" y="1823293"/>
            <a:ext cx="1415144" cy="1989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a:off x="1623960" y="3950318"/>
            <a:ext cx="5740200" cy="0"/>
          </a:xfrm>
          <a:prstGeom prst="straightConnector1">
            <a:avLst/>
          </a:prstGeom>
          <a:ln w="381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317296" y="4004982"/>
            <a:ext cx="2353529" cy="523220"/>
          </a:xfrm>
          <a:prstGeom prst="rect">
            <a:avLst/>
          </a:prstGeom>
        </p:spPr>
        <p:txBody>
          <a:bodyPr wrap="none">
            <a:spAutoFit/>
          </a:bodyPr>
          <a:lstStyle/>
          <a:p>
            <a:pPr algn="ctr">
              <a:spcBef>
                <a:spcPct val="20000"/>
              </a:spcBef>
              <a:defRPr/>
            </a:pPr>
            <a:r>
              <a:rPr lang="en-US" sz="2800" b="1" dirty="0">
                <a:solidFill>
                  <a:schemeClr val="accent6">
                    <a:lumMod val="75000"/>
                  </a:schemeClr>
                </a:solidFill>
                <a:latin typeface="+mj-lt"/>
                <a:cs typeface="Calibri" panose="020F0502020204030204" pitchFamily="34" charset="0"/>
              </a:rPr>
              <a:t>Light Power</a:t>
            </a:r>
          </a:p>
        </p:txBody>
      </p:sp>
      <p:sp>
        <p:nvSpPr>
          <p:cNvPr id="10" name="Rectangle 9"/>
          <p:cNvSpPr/>
          <p:nvPr/>
        </p:nvSpPr>
        <p:spPr>
          <a:xfrm>
            <a:off x="2198981" y="3500490"/>
            <a:ext cx="835485"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15 lm</a:t>
            </a:r>
            <a:endParaRPr lang="en-US" b="1" dirty="0">
              <a:solidFill>
                <a:schemeClr val="bg1"/>
              </a:solidFill>
              <a:latin typeface="+mj-lt"/>
              <a:cs typeface="Calibri" panose="020F0502020204030204" pitchFamily="34" charset="0"/>
            </a:endParaRPr>
          </a:p>
        </p:txBody>
      </p:sp>
      <p:sp>
        <p:nvSpPr>
          <p:cNvPr id="11" name="Rectangle 10"/>
          <p:cNvSpPr/>
          <p:nvPr/>
        </p:nvSpPr>
        <p:spPr>
          <a:xfrm>
            <a:off x="3319527" y="3500490"/>
            <a:ext cx="1197764" cy="369332"/>
          </a:xfrm>
          <a:prstGeom prst="rect">
            <a:avLst/>
          </a:prstGeom>
        </p:spPr>
        <p:txBody>
          <a:bodyPr wrap="none">
            <a:spAutoFit/>
          </a:bodyPr>
          <a:lstStyle/>
          <a:p>
            <a:pPr algn="r">
              <a:spcBef>
                <a:spcPct val="20000"/>
              </a:spcBef>
              <a:defRPr/>
            </a:pPr>
            <a:r>
              <a:rPr lang="en-US" b="1" dirty="0" smtClean="0">
                <a:solidFill>
                  <a:schemeClr val="bg1"/>
                </a:solidFill>
                <a:latin typeface="+mj-lt"/>
                <a:cs typeface="Calibri" panose="020F0502020204030204" pitchFamily="34" charset="0"/>
              </a:rPr>
              <a:t>1 200 lm</a:t>
            </a:r>
            <a:endParaRPr lang="en-US" b="1" dirty="0">
              <a:solidFill>
                <a:schemeClr val="bg1"/>
              </a:solidFill>
              <a:latin typeface="+mj-lt"/>
              <a:cs typeface="Calibri" panose="020F0502020204030204" pitchFamily="34" charset="0"/>
            </a:endParaRPr>
          </a:p>
        </p:txBody>
      </p:sp>
      <p:sp>
        <p:nvSpPr>
          <p:cNvPr id="12" name="Rectangle 11"/>
          <p:cNvSpPr/>
          <p:nvPr/>
        </p:nvSpPr>
        <p:spPr>
          <a:xfrm>
            <a:off x="4807316" y="3500490"/>
            <a:ext cx="1197764" cy="369332"/>
          </a:xfrm>
          <a:prstGeom prst="rect">
            <a:avLst/>
          </a:prstGeom>
        </p:spPr>
        <p:txBody>
          <a:bodyPr wrap="none">
            <a:spAutoFit/>
          </a:bodyPr>
          <a:lstStyle/>
          <a:p>
            <a:pPr algn="r">
              <a:spcBef>
                <a:spcPct val="20000"/>
              </a:spcBef>
              <a:defRPr/>
            </a:pPr>
            <a:r>
              <a:rPr lang="en-US" b="1" dirty="0" smtClean="0">
                <a:solidFill>
                  <a:schemeClr val="bg1"/>
                </a:solidFill>
                <a:latin typeface="+mj-lt"/>
                <a:cs typeface="Calibri" panose="020F0502020204030204" pitchFamily="34" charset="0"/>
              </a:rPr>
              <a:t>2 600 lm</a:t>
            </a:r>
            <a:endParaRPr lang="en-US" b="1" dirty="0">
              <a:solidFill>
                <a:schemeClr val="bg1"/>
              </a:solidFill>
              <a:latin typeface="+mj-lt"/>
              <a:cs typeface="Calibri" panose="020F0502020204030204" pitchFamily="34" charset="0"/>
            </a:endParaRPr>
          </a:p>
        </p:txBody>
      </p:sp>
      <p:sp>
        <p:nvSpPr>
          <p:cNvPr id="13" name="Rectangle 12"/>
          <p:cNvSpPr/>
          <p:nvPr/>
        </p:nvSpPr>
        <p:spPr>
          <a:xfrm>
            <a:off x="6043873" y="3510015"/>
            <a:ext cx="1412566" cy="369332"/>
          </a:xfrm>
          <a:prstGeom prst="rect">
            <a:avLst/>
          </a:prstGeom>
        </p:spPr>
        <p:txBody>
          <a:bodyPr wrap="none">
            <a:spAutoFit/>
          </a:bodyPr>
          <a:lstStyle/>
          <a:p>
            <a:pPr algn="r">
              <a:spcBef>
                <a:spcPct val="20000"/>
              </a:spcBef>
              <a:defRPr/>
            </a:pPr>
            <a:r>
              <a:rPr lang="en-US" b="1" dirty="0" smtClean="0">
                <a:solidFill>
                  <a:schemeClr val="bg1"/>
                </a:solidFill>
                <a:latin typeface="+mj-lt"/>
                <a:cs typeface="Calibri" panose="020F0502020204030204" pitchFamily="34" charset="0"/>
              </a:rPr>
              <a:t>64 000 lux</a:t>
            </a:r>
            <a:endParaRPr lang="en-US" b="1" dirty="0">
              <a:solidFill>
                <a:schemeClr val="bg1"/>
              </a:solidFill>
              <a:latin typeface="+mj-lt"/>
              <a:cs typeface="Calibri" panose="020F0502020204030204" pitchFamily="34" charset="0"/>
            </a:endParaRPr>
          </a:p>
        </p:txBody>
      </p:sp>
    </p:spTree>
    <p:extLst>
      <p:ext uri="{BB962C8B-B14F-4D97-AF65-F5344CB8AC3E}">
        <p14:creationId xmlns:p14="http://schemas.microsoft.com/office/powerpoint/2010/main" val="21304236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Lighting – </a:t>
            </a:r>
            <a:r>
              <a:rPr lang="en-US" dirty="0" smtClean="0">
                <a:solidFill>
                  <a:schemeClr val="accent6">
                    <a:lumMod val="75000"/>
                  </a:schemeClr>
                </a:solidFill>
              </a:rPr>
              <a:t>Units &amp; Frame of Reference</a:t>
            </a:r>
            <a:endParaRPr lang="sv-SE" dirty="0"/>
          </a:p>
        </p:txBody>
      </p:sp>
      <p:sp>
        <p:nvSpPr>
          <p:cNvPr id="4" name="Oval 3"/>
          <p:cNvSpPr/>
          <p:nvPr/>
        </p:nvSpPr>
        <p:spPr>
          <a:xfrm rot="5400000">
            <a:off x="1135942" y="1725947"/>
            <a:ext cx="586516" cy="586516"/>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6" name="Straight Arrow Connector 5"/>
          <p:cNvCxnSpPr/>
          <p:nvPr/>
        </p:nvCxnSpPr>
        <p:spPr>
          <a:xfrm flipH="1" flipV="1">
            <a:off x="946459" y="1545161"/>
            <a:ext cx="207366" cy="2073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781949" y="2008627"/>
            <a:ext cx="293258"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946460" y="2301881"/>
            <a:ext cx="207364" cy="2073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429201" y="2362620"/>
            <a:ext cx="0" cy="293258"/>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679511" y="2301882"/>
            <a:ext cx="207363" cy="2073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783193" y="1995685"/>
            <a:ext cx="293257"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695574" y="1554253"/>
            <a:ext cx="207363" cy="2073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375867" y="3138419"/>
            <a:ext cx="2106667" cy="658428"/>
            <a:chOff x="375867" y="3014594"/>
            <a:chExt cx="2106667" cy="658428"/>
          </a:xfrm>
        </p:grpSpPr>
        <p:sp>
          <p:nvSpPr>
            <p:cNvPr id="19" name="Rectangle 18"/>
            <p:cNvSpPr/>
            <p:nvPr/>
          </p:nvSpPr>
          <p:spPr>
            <a:xfrm>
              <a:off x="375867" y="3014594"/>
              <a:ext cx="2106667" cy="369332"/>
            </a:xfrm>
            <a:prstGeom prst="rect">
              <a:avLst/>
            </a:prstGeom>
          </p:spPr>
          <p:txBody>
            <a:bodyPr wrap="none">
              <a:spAutoFit/>
            </a:bodyPr>
            <a:lstStyle/>
            <a:p>
              <a:pPr algn="ctr">
                <a:spcBef>
                  <a:spcPct val="20000"/>
                </a:spcBef>
                <a:defRPr/>
              </a:pPr>
              <a:r>
                <a:rPr lang="en-US" b="1" dirty="0">
                  <a:solidFill>
                    <a:schemeClr val="bg1"/>
                  </a:solidFill>
                  <a:latin typeface="+mj-lt"/>
                  <a:cs typeface="Calibri" panose="020F0502020204030204" pitchFamily="34" charset="0"/>
                </a:rPr>
                <a:t>Luminous power</a:t>
              </a:r>
            </a:p>
          </p:txBody>
        </p:sp>
        <p:sp>
          <p:nvSpPr>
            <p:cNvPr id="21" name="Rectangle 20"/>
            <p:cNvSpPr/>
            <p:nvPr/>
          </p:nvSpPr>
          <p:spPr>
            <a:xfrm>
              <a:off x="853635" y="3303690"/>
              <a:ext cx="1087157"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Lumens</a:t>
              </a:r>
              <a:endParaRPr lang="en-US" b="1" dirty="0">
                <a:solidFill>
                  <a:schemeClr val="accent6">
                    <a:lumMod val="75000"/>
                  </a:schemeClr>
                </a:solidFill>
                <a:latin typeface="+mj-lt"/>
                <a:cs typeface="Calibri" panose="020F0502020204030204" pitchFamily="34" charset="0"/>
              </a:endParaRPr>
            </a:p>
          </p:txBody>
        </p:sp>
      </p:grpSp>
      <p:grpSp>
        <p:nvGrpSpPr>
          <p:cNvPr id="46" name="Group 45"/>
          <p:cNvGrpSpPr/>
          <p:nvPr/>
        </p:nvGrpSpPr>
        <p:grpSpPr>
          <a:xfrm>
            <a:off x="4803292" y="1134322"/>
            <a:ext cx="1294501" cy="1500686"/>
            <a:chOff x="3685979" y="1103039"/>
            <a:chExt cx="861929" cy="999215"/>
          </a:xfrm>
        </p:grpSpPr>
        <p:sp>
          <p:nvSpPr>
            <p:cNvPr id="15" name="Oval 14"/>
            <p:cNvSpPr/>
            <p:nvPr/>
          </p:nvSpPr>
          <p:spPr>
            <a:xfrm rot="5400000">
              <a:off x="3915211" y="1489124"/>
              <a:ext cx="390525" cy="390525"/>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41" name="Group 40"/>
            <p:cNvGrpSpPr/>
            <p:nvPr/>
          </p:nvGrpSpPr>
          <p:grpSpPr>
            <a:xfrm>
              <a:off x="3938723" y="1103039"/>
              <a:ext cx="329158" cy="366740"/>
              <a:chOff x="4021740" y="1288969"/>
              <a:chExt cx="149952" cy="167073"/>
            </a:xfrm>
          </p:grpSpPr>
          <p:cxnSp>
            <p:nvCxnSpPr>
              <p:cNvPr id="16" name="Straight Arrow Connector 15"/>
              <p:cNvCxnSpPr/>
              <p:nvPr/>
            </p:nvCxnSpPr>
            <p:spPr>
              <a:xfrm flipV="1">
                <a:off x="4098588" y="1288969"/>
                <a:ext cx="0" cy="163629"/>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107420" y="1330925"/>
                <a:ext cx="64272" cy="12511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4021740" y="1328657"/>
                <a:ext cx="69080" cy="125117"/>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p:cNvCxnSpPr/>
            <p:nvPr/>
          </p:nvCxnSpPr>
          <p:spPr>
            <a:xfrm flipH="1" flipV="1">
              <a:off x="3795516" y="1362695"/>
              <a:ext cx="138072" cy="138071"/>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3685979" y="1671288"/>
              <a:ext cx="195263" cy="0"/>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3795517" y="1866549"/>
              <a:ext cx="138071" cy="138071"/>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116944" y="1906991"/>
              <a:ext cx="0" cy="195263"/>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283610" y="1866550"/>
              <a:ext cx="138071" cy="138071"/>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352646" y="1662671"/>
              <a:ext cx="195262" cy="0"/>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294305" y="1368749"/>
              <a:ext cx="138071" cy="138071"/>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2" name="Group 81"/>
          <p:cNvGrpSpPr/>
          <p:nvPr/>
        </p:nvGrpSpPr>
        <p:grpSpPr>
          <a:xfrm>
            <a:off x="6871441" y="1212001"/>
            <a:ext cx="1538303" cy="1543926"/>
            <a:chOff x="6700465" y="1155067"/>
            <a:chExt cx="1024262" cy="1028006"/>
          </a:xfrm>
        </p:grpSpPr>
        <p:sp>
          <p:nvSpPr>
            <p:cNvPr id="60" name="Oval 59"/>
            <p:cNvSpPr/>
            <p:nvPr/>
          </p:nvSpPr>
          <p:spPr>
            <a:xfrm rot="5400000">
              <a:off x="7192222" y="1658937"/>
              <a:ext cx="40748" cy="40748"/>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61" name="Straight Arrow Connector 60"/>
            <p:cNvCxnSpPr/>
            <p:nvPr/>
          </p:nvCxnSpPr>
          <p:spPr>
            <a:xfrm flipH="1" flipV="1">
              <a:off x="6830632" y="1304228"/>
              <a:ext cx="164076" cy="164075"/>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7212598" y="1155067"/>
              <a:ext cx="0" cy="232038"/>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6700465" y="1670941"/>
              <a:ext cx="232038" cy="0"/>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6830633" y="1902976"/>
              <a:ext cx="164075" cy="164075"/>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212597" y="1951035"/>
              <a:ext cx="0" cy="232038"/>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7410653" y="1902977"/>
              <a:ext cx="164074" cy="164075"/>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7492690" y="1660701"/>
              <a:ext cx="232037" cy="0"/>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7423362" y="1311422"/>
              <a:ext cx="164074" cy="16407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2686433" y="3138419"/>
            <a:ext cx="1563248" cy="658428"/>
            <a:chOff x="2686433" y="3014594"/>
            <a:chExt cx="1563248" cy="658428"/>
          </a:xfrm>
        </p:grpSpPr>
        <p:sp>
          <p:nvSpPr>
            <p:cNvPr id="22" name="Rectangle 21"/>
            <p:cNvSpPr/>
            <p:nvPr/>
          </p:nvSpPr>
          <p:spPr>
            <a:xfrm>
              <a:off x="3166532" y="3303690"/>
              <a:ext cx="603050"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Lux</a:t>
              </a:r>
              <a:endParaRPr lang="en-US" b="1" dirty="0">
                <a:solidFill>
                  <a:schemeClr val="accent6">
                    <a:lumMod val="75000"/>
                  </a:schemeClr>
                </a:solidFill>
                <a:latin typeface="+mj-lt"/>
                <a:cs typeface="Calibri" panose="020F0502020204030204" pitchFamily="34" charset="0"/>
              </a:endParaRPr>
            </a:p>
          </p:txBody>
        </p:sp>
        <p:sp>
          <p:nvSpPr>
            <p:cNvPr id="79" name="Rectangle 78"/>
            <p:cNvSpPr/>
            <p:nvPr/>
          </p:nvSpPr>
          <p:spPr>
            <a:xfrm>
              <a:off x="2686433" y="3014594"/>
              <a:ext cx="1563248" cy="369332"/>
            </a:xfrm>
            <a:prstGeom prst="rect">
              <a:avLst/>
            </a:prstGeom>
          </p:spPr>
          <p:txBody>
            <a:bodyPr wrap="none">
              <a:spAutoFit/>
            </a:bodyPr>
            <a:lstStyle/>
            <a:p>
              <a:pPr algn="ctr">
                <a:spcBef>
                  <a:spcPct val="20000"/>
                </a:spcBef>
                <a:defRPr/>
              </a:pPr>
              <a:r>
                <a:rPr lang="en-US" b="1" dirty="0" err="1" smtClean="0">
                  <a:solidFill>
                    <a:schemeClr val="bg1"/>
                  </a:solidFill>
                  <a:latin typeface="+mj-lt"/>
                  <a:cs typeface="Calibri" panose="020F0502020204030204" pitchFamily="34" charset="0"/>
                </a:rPr>
                <a:t>Illuminance</a:t>
              </a:r>
              <a:endParaRPr lang="en-US" b="1" dirty="0">
                <a:solidFill>
                  <a:schemeClr val="bg1"/>
                </a:solidFill>
                <a:latin typeface="+mj-lt"/>
                <a:cs typeface="Calibri" panose="020F0502020204030204" pitchFamily="34" charset="0"/>
              </a:endParaRPr>
            </a:p>
          </p:txBody>
        </p:sp>
      </p:grpSp>
      <p:cxnSp>
        <p:nvCxnSpPr>
          <p:cNvPr id="86" name="Straight Arrow Connector 85"/>
          <p:cNvCxnSpPr/>
          <p:nvPr/>
        </p:nvCxnSpPr>
        <p:spPr>
          <a:xfrm flipV="1">
            <a:off x="1422823" y="1147022"/>
            <a:ext cx="0" cy="53944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1448364" y="1278187"/>
            <a:ext cx="211888" cy="41247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flipV="1">
            <a:off x="1169476" y="1277863"/>
            <a:ext cx="227738" cy="41247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6445394" y="3138419"/>
            <a:ext cx="2390398" cy="658428"/>
            <a:chOff x="6445394" y="3014594"/>
            <a:chExt cx="2390398" cy="658428"/>
          </a:xfrm>
        </p:grpSpPr>
        <p:sp>
          <p:nvSpPr>
            <p:cNvPr id="80" name="Rectangle 79"/>
            <p:cNvSpPr/>
            <p:nvPr/>
          </p:nvSpPr>
          <p:spPr>
            <a:xfrm>
              <a:off x="6445394" y="3014594"/>
              <a:ext cx="2390398"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Luminous intensity</a:t>
              </a:r>
              <a:endParaRPr lang="en-US" b="1" dirty="0">
                <a:solidFill>
                  <a:schemeClr val="bg1"/>
                </a:solidFill>
                <a:latin typeface="+mj-lt"/>
                <a:cs typeface="Calibri" panose="020F0502020204030204" pitchFamily="34" charset="0"/>
              </a:endParaRPr>
            </a:p>
          </p:txBody>
        </p:sp>
        <p:sp>
          <p:nvSpPr>
            <p:cNvPr id="90" name="Rectangle 89"/>
            <p:cNvSpPr/>
            <p:nvPr/>
          </p:nvSpPr>
          <p:spPr>
            <a:xfrm>
              <a:off x="7090318" y="3303690"/>
              <a:ext cx="1114408"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Candela</a:t>
              </a:r>
              <a:endParaRPr lang="en-US" b="1" dirty="0">
                <a:solidFill>
                  <a:schemeClr val="accent6">
                    <a:lumMod val="75000"/>
                  </a:schemeClr>
                </a:solidFill>
                <a:latin typeface="+mj-lt"/>
                <a:cs typeface="Calibri" panose="020F0502020204030204" pitchFamily="34" charset="0"/>
              </a:endParaRPr>
            </a:p>
          </p:txBody>
        </p:sp>
      </p:grpSp>
      <p:grpSp>
        <p:nvGrpSpPr>
          <p:cNvPr id="94" name="Group 93"/>
          <p:cNvGrpSpPr/>
          <p:nvPr/>
        </p:nvGrpSpPr>
        <p:grpSpPr>
          <a:xfrm>
            <a:off x="4715560" y="3138419"/>
            <a:ext cx="1548597" cy="658428"/>
            <a:chOff x="4715560" y="3014594"/>
            <a:chExt cx="1548597" cy="658428"/>
          </a:xfrm>
        </p:grpSpPr>
        <p:sp>
          <p:nvSpPr>
            <p:cNvPr id="20" name="Rectangle 19"/>
            <p:cNvSpPr/>
            <p:nvPr/>
          </p:nvSpPr>
          <p:spPr>
            <a:xfrm>
              <a:off x="4728230" y="3014594"/>
              <a:ext cx="1444626"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Luminance</a:t>
              </a:r>
              <a:endParaRPr lang="en-US" b="1" dirty="0">
                <a:solidFill>
                  <a:schemeClr val="bg1"/>
                </a:solidFill>
                <a:latin typeface="+mj-lt"/>
                <a:cs typeface="Calibri" panose="020F0502020204030204" pitchFamily="34" charset="0"/>
              </a:endParaRPr>
            </a:p>
          </p:txBody>
        </p:sp>
        <p:sp>
          <p:nvSpPr>
            <p:cNvPr id="89" name="Rectangle 88"/>
            <p:cNvSpPr/>
            <p:nvPr/>
          </p:nvSpPr>
          <p:spPr>
            <a:xfrm>
              <a:off x="4715560" y="3303690"/>
              <a:ext cx="1467069"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Candela/m</a:t>
              </a:r>
              <a:endParaRPr lang="en-US" b="1" dirty="0">
                <a:solidFill>
                  <a:schemeClr val="accent6">
                    <a:lumMod val="75000"/>
                  </a:schemeClr>
                </a:solidFill>
                <a:latin typeface="+mj-lt"/>
                <a:cs typeface="Calibri" panose="020F0502020204030204" pitchFamily="34" charset="0"/>
              </a:endParaRPr>
            </a:p>
          </p:txBody>
        </p:sp>
        <p:sp>
          <p:nvSpPr>
            <p:cNvPr id="91" name="Rectangle 90"/>
            <p:cNvSpPr/>
            <p:nvPr/>
          </p:nvSpPr>
          <p:spPr>
            <a:xfrm>
              <a:off x="5981707" y="3303690"/>
              <a:ext cx="282450" cy="276999"/>
            </a:xfrm>
            <a:prstGeom prst="rect">
              <a:avLst/>
            </a:prstGeom>
          </p:spPr>
          <p:txBody>
            <a:bodyPr wrap="none">
              <a:spAutoFit/>
            </a:bodyPr>
            <a:lstStyle/>
            <a:p>
              <a:pPr algn="ctr">
                <a:spcBef>
                  <a:spcPct val="20000"/>
                </a:spcBef>
                <a:defRPr/>
              </a:pPr>
              <a:r>
                <a:rPr lang="en-US" sz="1200" b="1" dirty="0" smtClean="0">
                  <a:solidFill>
                    <a:schemeClr val="accent6">
                      <a:lumMod val="75000"/>
                    </a:schemeClr>
                  </a:solidFill>
                  <a:latin typeface="+mj-lt"/>
                  <a:cs typeface="Calibri" panose="020F0502020204030204" pitchFamily="34" charset="0"/>
                </a:rPr>
                <a:t>2</a:t>
              </a:r>
              <a:endParaRPr lang="en-US" sz="1200" b="1" dirty="0">
                <a:solidFill>
                  <a:schemeClr val="accent6">
                    <a:lumMod val="75000"/>
                  </a:schemeClr>
                </a:solidFill>
                <a:latin typeface="+mj-lt"/>
                <a:cs typeface="Calibri" panose="020F0502020204030204" pitchFamily="34" charset="0"/>
              </a:endParaRPr>
            </a:p>
          </p:txBody>
        </p:sp>
      </p:grpSp>
      <p:sp>
        <p:nvSpPr>
          <p:cNvPr id="96" name="Left Brace 95"/>
          <p:cNvSpPr/>
          <p:nvPr/>
        </p:nvSpPr>
        <p:spPr>
          <a:xfrm rot="5400000" flipH="1" flipV="1">
            <a:off x="4479212" y="-111604"/>
            <a:ext cx="200259" cy="8214916"/>
          </a:xfrm>
          <a:prstGeom prst="leftBrac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sv-SE" sz="1350" dirty="0"/>
          </a:p>
        </p:txBody>
      </p:sp>
      <p:sp>
        <p:nvSpPr>
          <p:cNvPr id="97" name="Rectangle 96"/>
          <p:cNvSpPr/>
          <p:nvPr/>
        </p:nvSpPr>
        <p:spPr>
          <a:xfrm>
            <a:off x="2708349" y="4137153"/>
            <a:ext cx="3727302" cy="430887"/>
          </a:xfrm>
          <a:prstGeom prst="rect">
            <a:avLst/>
          </a:prstGeom>
        </p:spPr>
        <p:txBody>
          <a:bodyPr wrap="none">
            <a:spAutoFit/>
          </a:bodyPr>
          <a:lstStyle/>
          <a:p>
            <a:r>
              <a:rPr lang="en-GB" sz="2200" b="1" dirty="0" smtClean="0">
                <a:solidFill>
                  <a:schemeClr val="accent6">
                    <a:lumMod val="75000"/>
                  </a:schemeClr>
                </a:solidFill>
              </a:rPr>
              <a:t>Photometric </a:t>
            </a:r>
            <a:r>
              <a:rPr lang="en-GB" sz="2200" b="1" dirty="0" smtClean="0">
                <a:solidFill>
                  <a:schemeClr val="bg1">
                    <a:lumMod val="95000"/>
                  </a:schemeClr>
                </a:solidFill>
              </a:rPr>
              <a:t>Unit System</a:t>
            </a:r>
            <a:endParaRPr lang="sv-SE" sz="2200" b="1" dirty="0">
              <a:solidFill>
                <a:schemeClr val="bg1">
                  <a:lumMod val="95000"/>
                </a:schemeClr>
              </a:solidFill>
            </a:endParaRPr>
          </a:p>
        </p:txBody>
      </p:sp>
      <p:sp>
        <p:nvSpPr>
          <p:cNvPr id="162" name="Oval 161"/>
          <p:cNvSpPr/>
          <p:nvPr/>
        </p:nvSpPr>
        <p:spPr>
          <a:xfrm rot="5400000">
            <a:off x="3291735" y="1718145"/>
            <a:ext cx="586516" cy="586516"/>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163" name="Straight Arrow Connector 162"/>
          <p:cNvCxnSpPr/>
          <p:nvPr/>
        </p:nvCxnSpPr>
        <p:spPr>
          <a:xfrm flipH="1" flipV="1">
            <a:off x="3111970" y="1528266"/>
            <a:ext cx="207366" cy="207364"/>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H="1">
            <a:off x="2947460" y="1991731"/>
            <a:ext cx="293259" cy="0"/>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a:off x="3111971" y="2284987"/>
            <a:ext cx="207364" cy="207364"/>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a:off x="3594711" y="2345725"/>
            <a:ext cx="0" cy="293259"/>
          </a:xfrm>
          <a:prstGeom prst="straightConnector1">
            <a:avLst/>
          </a:prstGeom>
          <a:ln>
            <a:solidFill>
              <a:schemeClr val="tx1">
                <a:lumMod val="65000"/>
                <a:lumOff val="35000"/>
              </a:schemeClr>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a:off x="3845021" y="2284988"/>
            <a:ext cx="207364" cy="207364"/>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p:cNvCxnSpPr/>
          <p:nvPr/>
        </p:nvCxnSpPr>
        <p:spPr>
          <a:xfrm>
            <a:off x="3948704" y="1978790"/>
            <a:ext cx="293257" cy="0"/>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a:xfrm flipV="1">
            <a:off x="3861084" y="1537358"/>
            <a:ext cx="207364" cy="207364"/>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790521" y="2948768"/>
            <a:ext cx="1521973" cy="197822"/>
            <a:chOff x="2790521" y="2987990"/>
            <a:chExt cx="1521973" cy="197822"/>
          </a:xfrm>
        </p:grpSpPr>
        <p:cxnSp>
          <p:nvCxnSpPr>
            <p:cNvPr id="151" name="Straight Connector 150"/>
            <p:cNvCxnSpPr/>
            <p:nvPr/>
          </p:nvCxnSpPr>
          <p:spPr>
            <a:xfrm>
              <a:off x="2790521" y="2988287"/>
              <a:ext cx="1521973"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2790521" y="2987990"/>
              <a:ext cx="142875" cy="19782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flipV="1">
              <a:off x="2938158" y="2987990"/>
              <a:ext cx="142875" cy="19782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3090558" y="2987990"/>
              <a:ext cx="142875" cy="19782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V="1">
              <a:off x="3233433" y="2987990"/>
              <a:ext cx="142875" cy="19782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V="1">
              <a:off x="3381071" y="2987990"/>
              <a:ext cx="142875" cy="19782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flipV="1">
              <a:off x="3523946" y="2987990"/>
              <a:ext cx="142875" cy="19782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flipV="1">
              <a:off x="3666821" y="2987990"/>
              <a:ext cx="142875" cy="19782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flipV="1">
              <a:off x="3814458" y="2987990"/>
              <a:ext cx="142875" cy="19782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3965514" y="2987990"/>
              <a:ext cx="142875" cy="19782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4108389" y="2987990"/>
              <a:ext cx="142875" cy="19782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70" name="Straight Arrow Connector 169"/>
          <p:cNvCxnSpPr/>
          <p:nvPr/>
        </p:nvCxnSpPr>
        <p:spPr>
          <a:xfrm flipV="1">
            <a:off x="3594711" y="2350715"/>
            <a:ext cx="0" cy="602190"/>
          </a:xfrm>
          <a:prstGeom prst="straightConnector1">
            <a:avLst/>
          </a:prstGeom>
          <a:ln>
            <a:solidFill>
              <a:schemeClr val="accent6">
                <a:lumMod val="20000"/>
                <a:lumOff val="80000"/>
              </a:schemeClr>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3369958" y="2387600"/>
            <a:ext cx="218403" cy="442914"/>
            <a:chOff x="3376308" y="2381250"/>
            <a:chExt cx="218403" cy="442914"/>
          </a:xfrm>
        </p:grpSpPr>
        <p:cxnSp>
          <p:nvCxnSpPr>
            <p:cNvPr id="174" name="Straight Arrow Connector 173"/>
            <p:cNvCxnSpPr/>
            <p:nvPr/>
          </p:nvCxnSpPr>
          <p:spPr>
            <a:xfrm flipH="1" flipV="1">
              <a:off x="3376308" y="2444456"/>
              <a:ext cx="206806" cy="379707"/>
            </a:xfrm>
            <a:prstGeom prst="straightConnector1">
              <a:avLst/>
            </a:prstGeom>
            <a:ln>
              <a:solidFill>
                <a:schemeClr val="accent6">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p:nvPr/>
          </p:nvCxnSpPr>
          <p:spPr>
            <a:xfrm flipH="1" flipV="1">
              <a:off x="3476625" y="2381250"/>
              <a:ext cx="118086" cy="442914"/>
            </a:xfrm>
            <a:prstGeom prst="straightConnector1">
              <a:avLst/>
            </a:prstGeom>
            <a:ln>
              <a:solidFill>
                <a:schemeClr val="accent6">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p:nvGrpSpPr>
        <p:grpSpPr>
          <a:xfrm flipH="1">
            <a:off x="3603595" y="2388577"/>
            <a:ext cx="218403" cy="442914"/>
            <a:chOff x="3376308" y="2381250"/>
            <a:chExt cx="218403" cy="442914"/>
          </a:xfrm>
        </p:grpSpPr>
        <p:cxnSp>
          <p:nvCxnSpPr>
            <p:cNvPr id="188" name="Straight Arrow Connector 187"/>
            <p:cNvCxnSpPr/>
            <p:nvPr/>
          </p:nvCxnSpPr>
          <p:spPr>
            <a:xfrm flipH="1" flipV="1">
              <a:off x="3376308" y="2444456"/>
              <a:ext cx="206806" cy="379707"/>
            </a:xfrm>
            <a:prstGeom prst="straightConnector1">
              <a:avLst/>
            </a:prstGeom>
            <a:ln>
              <a:solidFill>
                <a:schemeClr val="accent6">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p:nvPr/>
          </p:nvCxnSpPr>
          <p:spPr>
            <a:xfrm flipH="1" flipV="1">
              <a:off x="3476625" y="2381250"/>
              <a:ext cx="118086" cy="442914"/>
            </a:xfrm>
            <a:prstGeom prst="straightConnector1">
              <a:avLst/>
            </a:prstGeom>
            <a:ln>
              <a:solidFill>
                <a:schemeClr val="accent6">
                  <a:lumMod val="20000"/>
                  <a:lumOff val="8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85" name="Straight Arrow Connector 84"/>
          <p:cNvCxnSpPr/>
          <p:nvPr/>
        </p:nvCxnSpPr>
        <p:spPr>
          <a:xfrm flipV="1">
            <a:off x="3583371" y="1117169"/>
            <a:ext cx="0" cy="539440"/>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flipV="1">
            <a:off x="3612488" y="1255486"/>
            <a:ext cx="211887" cy="412477"/>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flipV="1">
            <a:off x="3330024" y="1248009"/>
            <a:ext cx="227738" cy="412477"/>
          </a:xfrm>
          <a:prstGeom prst="straightConnector1">
            <a:avLst/>
          </a:prstGeom>
          <a:ln>
            <a:solidFill>
              <a:schemeClr val="tx1">
                <a:lumMod val="65000"/>
                <a:lumOff val="3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81951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Lighting – </a:t>
            </a:r>
            <a:r>
              <a:rPr lang="en-US" dirty="0" smtClean="0">
                <a:solidFill>
                  <a:schemeClr val="accent6">
                    <a:lumMod val="75000"/>
                  </a:schemeClr>
                </a:solidFill>
              </a:rPr>
              <a:t>Units &amp; Frame of Reference</a:t>
            </a:r>
            <a:endParaRPr lang="sv-SE" dirty="0"/>
          </a:p>
        </p:txBody>
      </p:sp>
      <p:sp>
        <p:nvSpPr>
          <p:cNvPr id="3" name="Rectangle 2"/>
          <p:cNvSpPr/>
          <p:nvPr/>
        </p:nvSpPr>
        <p:spPr>
          <a:xfrm>
            <a:off x="2692400" y="2410255"/>
            <a:ext cx="6299200" cy="430887"/>
          </a:xfrm>
          <a:prstGeom prst="rect">
            <a:avLst/>
          </a:prstGeom>
        </p:spPr>
        <p:txBody>
          <a:bodyPr wrap="square">
            <a:spAutoFit/>
          </a:bodyPr>
          <a:lstStyle/>
          <a:p>
            <a:pPr marL="0" lvl="1"/>
            <a:r>
              <a:rPr lang="en-US" sz="2200" dirty="0" smtClean="0">
                <a:solidFill>
                  <a:srgbClr val="92D050"/>
                </a:solidFill>
              </a:rPr>
              <a:t>Luminous power (lm), Luminance</a:t>
            </a:r>
            <a:r>
              <a:rPr lang="en-US" sz="2200" dirty="0" smtClean="0"/>
              <a:t> </a:t>
            </a:r>
            <a:r>
              <a:rPr lang="en-US" sz="2200" dirty="0" smtClean="0">
                <a:solidFill>
                  <a:srgbClr val="92D050"/>
                </a:solidFill>
              </a:rPr>
              <a:t>(cd/m</a:t>
            </a:r>
            <a:r>
              <a:rPr lang="en-US" sz="2200" baseline="30000" dirty="0" smtClean="0">
                <a:solidFill>
                  <a:srgbClr val="92D050"/>
                </a:solidFill>
              </a:rPr>
              <a:t>2</a:t>
            </a:r>
            <a:r>
              <a:rPr lang="en-US" sz="2200" dirty="0" smtClean="0">
                <a:solidFill>
                  <a:srgbClr val="92D050"/>
                </a:solidFill>
              </a:rPr>
              <a:t>), or EV</a:t>
            </a:r>
            <a:endParaRPr lang="en-US" sz="2200" dirty="0">
              <a:solidFill>
                <a:srgbClr val="92D050"/>
              </a:solidFill>
            </a:endParaRPr>
          </a:p>
        </p:txBody>
      </p:sp>
      <p:sp>
        <p:nvSpPr>
          <p:cNvPr id="5" name="Rectangle 4"/>
          <p:cNvSpPr/>
          <p:nvPr/>
        </p:nvSpPr>
        <p:spPr>
          <a:xfrm>
            <a:off x="-355600" y="2410255"/>
            <a:ext cx="3073400" cy="430887"/>
          </a:xfrm>
          <a:prstGeom prst="rect">
            <a:avLst/>
          </a:prstGeom>
        </p:spPr>
        <p:txBody>
          <a:bodyPr wrap="square">
            <a:spAutoFit/>
          </a:bodyPr>
          <a:lstStyle/>
          <a:p>
            <a:pPr marL="0" lvl="1" algn="r"/>
            <a:r>
              <a:rPr lang="en-US" sz="2200" b="1" dirty="0" smtClean="0">
                <a:solidFill>
                  <a:schemeClr val="bg1"/>
                </a:solidFill>
              </a:rPr>
              <a:t>Area</a:t>
            </a:r>
            <a:endParaRPr lang="en-US" sz="2200" b="1" dirty="0">
              <a:solidFill>
                <a:schemeClr val="bg1"/>
              </a:solidFill>
            </a:endParaRPr>
          </a:p>
        </p:txBody>
      </p:sp>
      <p:sp>
        <p:nvSpPr>
          <p:cNvPr id="8" name="Rectangle 7"/>
          <p:cNvSpPr/>
          <p:nvPr/>
        </p:nvSpPr>
        <p:spPr>
          <a:xfrm>
            <a:off x="2692400" y="1265758"/>
            <a:ext cx="6299200" cy="430887"/>
          </a:xfrm>
          <a:prstGeom prst="rect">
            <a:avLst/>
          </a:prstGeom>
        </p:spPr>
        <p:txBody>
          <a:bodyPr wrap="square">
            <a:spAutoFit/>
          </a:bodyPr>
          <a:lstStyle/>
          <a:p>
            <a:pPr marL="0" lvl="1"/>
            <a:r>
              <a:rPr lang="en-US" sz="2200" dirty="0" smtClean="0">
                <a:solidFill>
                  <a:srgbClr val="92D050"/>
                </a:solidFill>
              </a:rPr>
              <a:t>Luminous power (lm)</a:t>
            </a:r>
            <a:endParaRPr lang="en-US" sz="2200" dirty="0">
              <a:solidFill>
                <a:srgbClr val="92D050"/>
              </a:solidFill>
            </a:endParaRPr>
          </a:p>
        </p:txBody>
      </p:sp>
      <p:sp>
        <p:nvSpPr>
          <p:cNvPr id="9" name="Rectangle 8"/>
          <p:cNvSpPr/>
          <p:nvPr/>
        </p:nvSpPr>
        <p:spPr>
          <a:xfrm>
            <a:off x="-355600" y="1265758"/>
            <a:ext cx="3073400" cy="430887"/>
          </a:xfrm>
          <a:prstGeom prst="rect">
            <a:avLst/>
          </a:prstGeom>
        </p:spPr>
        <p:txBody>
          <a:bodyPr wrap="square">
            <a:spAutoFit/>
          </a:bodyPr>
          <a:lstStyle/>
          <a:p>
            <a:pPr marL="0" lvl="1" algn="r"/>
            <a:r>
              <a:rPr lang="en-US" sz="2200" b="1" dirty="0" smtClean="0">
                <a:solidFill>
                  <a:schemeClr val="bg1"/>
                </a:solidFill>
              </a:rPr>
              <a:t>Punctual</a:t>
            </a:r>
            <a:endParaRPr lang="en-US" sz="2200" b="1" dirty="0">
              <a:solidFill>
                <a:schemeClr val="bg1"/>
              </a:solidFill>
            </a:endParaRPr>
          </a:p>
        </p:txBody>
      </p:sp>
      <p:sp>
        <p:nvSpPr>
          <p:cNvPr id="10" name="Rectangle 9"/>
          <p:cNvSpPr/>
          <p:nvPr/>
        </p:nvSpPr>
        <p:spPr>
          <a:xfrm>
            <a:off x="-355600" y="1835122"/>
            <a:ext cx="3073400" cy="430887"/>
          </a:xfrm>
          <a:prstGeom prst="rect">
            <a:avLst/>
          </a:prstGeom>
        </p:spPr>
        <p:txBody>
          <a:bodyPr wrap="square">
            <a:spAutoFit/>
          </a:bodyPr>
          <a:lstStyle/>
          <a:p>
            <a:pPr marL="0" lvl="1" algn="r"/>
            <a:r>
              <a:rPr lang="en-US" sz="2200" b="1" dirty="0" smtClean="0">
                <a:solidFill>
                  <a:schemeClr val="bg1"/>
                </a:solidFill>
              </a:rPr>
              <a:t>Photometric</a:t>
            </a:r>
            <a:endParaRPr lang="en-US" sz="2200" b="1" dirty="0">
              <a:solidFill>
                <a:schemeClr val="bg1"/>
              </a:solidFill>
            </a:endParaRPr>
          </a:p>
        </p:txBody>
      </p:sp>
      <p:sp>
        <p:nvSpPr>
          <p:cNvPr id="11" name="Rectangle 10"/>
          <p:cNvSpPr/>
          <p:nvPr/>
        </p:nvSpPr>
        <p:spPr>
          <a:xfrm>
            <a:off x="-330200" y="3047574"/>
            <a:ext cx="3073400" cy="430887"/>
          </a:xfrm>
          <a:prstGeom prst="rect">
            <a:avLst/>
          </a:prstGeom>
        </p:spPr>
        <p:txBody>
          <a:bodyPr wrap="square">
            <a:spAutoFit/>
          </a:bodyPr>
          <a:lstStyle/>
          <a:p>
            <a:pPr marL="0" lvl="1" algn="r"/>
            <a:r>
              <a:rPr lang="en-US" sz="2200" b="1" dirty="0" smtClean="0">
                <a:solidFill>
                  <a:schemeClr val="bg1"/>
                </a:solidFill>
              </a:rPr>
              <a:t>Emissive</a:t>
            </a:r>
            <a:endParaRPr lang="en-US" sz="2200" b="1" dirty="0">
              <a:solidFill>
                <a:schemeClr val="bg1"/>
              </a:solidFill>
            </a:endParaRPr>
          </a:p>
        </p:txBody>
      </p:sp>
      <p:sp>
        <p:nvSpPr>
          <p:cNvPr id="12" name="Rectangle 11"/>
          <p:cNvSpPr/>
          <p:nvPr/>
        </p:nvSpPr>
        <p:spPr>
          <a:xfrm>
            <a:off x="-330200" y="3631376"/>
            <a:ext cx="3073400" cy="430887"/>
          </a:xfrm>
          <a:prstGeom prst="rect">
            <a:avLst/>
          </a:prstGeom>
        </p:spPr>
        <p:txBody>
          <a:bodyPr wrap="square">
            <a:spAutoFit/>
          </a:bodyPr>
          <a:lstStyle/>
          <a:p>
            <a:pPr marL="0" lvl="1" algn="r"/>
            <a:r>
              <a:rPr lang="en-US" sz="2200" b="1" dirty="0" smtClean="0">
                <a:solidFill>
                  <a:schemeClr val="bg1"/>
                </a:solidFill>
              </a:rPr>
              <a:t>Sun</a:t>
            </a:r>
            <a:endParaRPr lang="en-US" sz="2200" b="1" dirty="0">
              <a:solidFill>
                <a:schemeClr val="bg1"/>
              </a:solidFill>
            </a:endParaRPr>
          </a:p>
        </p:txBody>
      </p:sp>
      <p:sp>
        <p:nvSpPr>
          <p:cNvPr id="14" name="Rectangle 13"/>
          <p:cNvSpPr/>
          <p:nvPr/>
        </p:nvSpPr>
        <p:spPr>
          <a:xfrm>
            <a:off x="2692400" y="1835122"/>
            <a:ext cx="6299200" cy="430887"/>
          </a:xfrm>
          <a:prstGeom prst="rect">
            <a:avLst/>
          </a:prstGeom>
        </p:spPr>
        <p:txBody>
          <a:bodyPr wrap="square">
            <a:spAutoFit/>
          </a:bodyPr>
          <a:lstStyle/>
          <a:p>
            <a:pPr marL="0" lvl="1"/>
            <a:r>
              <a:rPr lang="en-US" sz="2200" dirty="0" smtClean="0">
                <a:solidFill>
                  <a:srgbClr val="92D050"/>
                </a:solidFill>
              </a:rPr>
              <a:t>Luminous intensity (cd)</a:t>
            </a:r>
            <a:endParaRPr lang="en-US" sz="2200" dirty="0">
              <a:solidFill>
                <a:srgbClr val="92D050"/>
              </a:solidFill>
            </a:endParaRPr>
          </a:p>
        </p:txBody>
      </p:sp>
      <p:sp>
        <p:nvSpPr>
          <p:cNvPr id="15" name="Rectangle 14"/>
          <p:cNvSpPr/>
          <p:nvPr/>
        </p:nvSpPr>
        <p:spPr>
          <a:xfrm>
            <a:off x="2717800" y="3047574"/>
            <a:ext cx="6299200" cy="430887"/>
          </a:xfrm>
          <a:prstGeom prst="rect">
            <a:avLst/>
          </a:prstGeom>
        </p:spPr>
        <p:txBody>
          <a:bodyPr wrap="square">
            <a:spAutoFit/>
          </a:bodyPr>
          <a:lstStyle/>
          <a:p>
            <a:pPr marL="0" lvl="1"/>
            <a:r>
              <a:rPr lang="en-US" sz="2200" dirty="0" smtClean="0">
                <a:solidFill>
                  <a:srgbClr val="92D050"/>
                </a:solidFill>
              </a:rPr>
              <a:t>Luminance </a:t>
            </a:r>
            <a:r>
              <a:rPr lang="en-US" sz="2200" dirty="0">
                <a:solidFill>
                  <a:srgbClr val="92D050"/>
                </a:solidFill>
              </a:rPr>
              <a:t>(cd/m</a:t>
            </a:r>
            <a:r>
              <a:rPr lang="en-US" sz="2200" baseline="30000" dirty="0">
                <a:solidFill>
                  <a:srgbClr val="92D050"/>
                </a:solidFill>
              </a:rPr>
              <a:t>2</a:t>
            </a:r>
            <a:r>
              <a:rPr lang="en-US" sz="2200" dirty="0" smtClean="0">
                <a:solidFill>
                  <a:srgbClr val="92D050"/>
                </a:solidFill>
              </a:rPr>
              <a:t>) or EV</a:t>
            </a:r>
            <a:endParaRPr lang="en-US" sz="2200" dirty="0">
              <a:solidFill>
                <a:srgbClr val="92D050"/>
              </a:solidFill>
            </a:endParaRPr>
          </a:p>
        </p:txBody>
      </p:sp>
      <p:sp>
        <p:nvSpPr>
          <p:cNvPr id="16" name="Rectangle 15"/>
          <p:cNvSpPr/>
          <p:nvPr/>
        </p:nvSpPr>
        <p:spPr>
          <a:xfrm>
            <a:off x="2717800" y="3631376"/>
            <a:ext cx="6299200" cy="430887"/>
          </a:xfrm>
          <a:prstGeom prst="rect">
            <a:avLst/>
          </a:prstGeom>
        </p:spPr>
        <p:txBody>
          <a:bodyPr wrap="square">
            <a:spAutoFit/>
          </a:bodyPr>
          <a:lstStyle/>
          <a:p>
            <a:pPr marL="0" lvl="1"/>
            <a:r>
              <a:rPr lang="en-US" sz="2200" dirty="0" err="1" smtClean="0">
                <a:solidFill>
                  <a:srgbClr val="92D050"/>
                </a:solidFill>
              </a:rPr>
              <a:t>Illuminance</a:t>
            </a:r>
            <a:r>
              <a:rPr lang="en-US" sz="2200" dirty="0" smtClean="0">
                <a:solidFill>
                  <a:srgbClr val="92D050"/>
                </a:solidFill>
              </a:rPr>
              <a:t> (lux)</a:t>
            </a:r>
            <a:endParaRPr lang="en-US" sz="2200" dirty="0">
              <a:solidFill>
                <a:srgbClr val="92D050"/>
              </a:solidFill>
            </a:endParaRPr>
          </a:p>
        </p:txBody>
      </p:sp>
    </p:spTree>
    <p:extLst>
      <p:ext uri="{BB962C8B-B14F-4D97-AF65-F5344CB8AC3E}">
        <p14:creationId xmlns:p14="http://schemas.microsoft.com/office/powerpoint/2010/main" val="161734431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Lighting – </a:t>
            </a:r>
            <a:r>
              <a:rPr lang="en-US" dirty="0">
                <a:solidFill>
                  <a:schemeClr val="accent6">
                    <a:lumMod val="75000"/>
                  </a:schemeClr>
                </a:solidFill>
              </a:rPr>
              <a:t>Analytical </a:t>
            </a:r>
            <a:r>
              <a:rPr lang="en-US" dirty="0" smtClean="0">
                <a:solidFill>
                  <a:schemeClr val="accent6">
                    <a:lumMod val="75000"/>
                  </a:schemeClr>
                </a:solidFill>
              </a:rPr>
              <a:t>Lights</a:t>
            </a:r>
            <a:endParaRPr lang="sv-SE" dirty="0"/>
          </a:p>
        </p:txBody>
      </p:sp>
      <p:sp>
        <p:nvSpPr>
          <p:cNvPr id="36" name="Content Placeholder 35"/>
          <p:cNvSpPr>
            <a:spLocks noGrp="1"/>
          </p:cNvSpPr>
          <p:nvPr>
            <p:ph idx="1"/>
          </p:nvPr>
        </p:nvSpPr>
        <p:spPr/>
        <p:txBody>
          <a:bodyPr/>
          <a:lstStyle/>
          <a:p>
            <a:r>
              <a:rPr lang="en-US" dirty="0" smtClean="0"/>
              <a:t>Parameterization</a:t>
            </a:r>
            <a:endParaRPr lang="sv-SE" dirty="0"/>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9689" y="1169908"/>
            <a:ext cx="5185710" cy="25973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8" name="Rectangle 37"/>
          <p:cNvSpPr/>
          <p:nvPr/>
        </p:nvSpPr>
        <p:spPr>
          <a:xfrm>
            <a:off x="3729689" y="1863886"/>
            <a:ext cx="5185710" cy="1937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Rectangle 38"/>
          <p:cNvSpPr/>
          <p:nvPr/>
        </p:nvSpPr>
        <p:spPr>
          <a:xfrm>
            <a:off x="3729689" y="2529636"/>
            <a:ext cx="5185710" cy="1937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1" name="Straight Connector 40"/>
          <p:cNvCxnSpPr/>
          <p:nvPr/>
        </p:nvCxnSpPr>
        <p:spPr>
          <a:xfrm flipV="1">
            <a:off x="3547532" y="1959742"/>
            <a:ext cx="0" cy="6683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3547532" y="1960995"/>
            <a:ext cx="183881" cy="0"/>
          </a:xfrm>
          <a:prstGeom prst="line">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3545808" y="2630017"/>
            <a:ext cx="1838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8" t="69519" r="-208" b="8666"/>
          <a:stretch/>
        </p:blipFill>
        <p:spPr bwMode="auto">
          <a:xfrm>
            <a:off x="0" y="4029074"/>
            <a:ext cx="9143999" cy="1122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rot="16200000">
            <a:off x="7382650" y="-555730"/>
            <a:ext cx="270879" cy="2794619"/>
          </a:xfrm>
          <a:prstGeom prst="rect">
            <a:avLst/>
          </a:prstGeom>
          <a:gradFill>
            <a:gsLst>
              <a:gs pos="16250">
                <a:srgbClr val="FCCD04"/>
              </a:gs>
              <a:gs pos="0">
                <a:srgbClr val="FF6E01"/>
              </a:gs>
              <a:gs pos="50000">
                <a:schemeClr val="bg1"/>
              </a:gs>
              <a:gs pos="67100">
                <a:srgbClr val="C8EEFC"/>
              </a:gs>
              <a:gs pos="100000">
                <a:srgbClr val="00B0F0"/>
              </a:gs>
            </a:gsLst>
            <a:lin ang="5400000" scaled="0"/>
          </a:gra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4" name="Rectangle 13"/>
          <p:cNvSpPr/>
          <p:nvPr/>
        </p:nvSpPr>
        <p:spPr>
          <a:xfrm>
            <a:off x="6029273" y="363299"/>
            <a:ext cx="1053494"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1,000 </a:t>
            </a:r>
            <a:r>
              <a:rPr lang="en-US" b="1" dirty="0">
                <a:solidFill>
                  <a:schemeClr val="bg1"/>
                </a:solidFill>
                <a:latin typeface="+mj-lt"/>
                <a:cs typeface="Calibri" panose="020F0502020204030204" pitchFamily="34" charset="0"/>
              </a:rPr>
              <a:t>k</a:t>
            </a:r>
          </a:p>
        </p:txBody>
      </p:sp>
      <p:sp>
        <p:nvSpPr>
          <p:cNvPr id="15" name="Rectangle 14"/>
          <p:cNvSpPr/>
          <p:nvPr/>
        </p:nvSpPr>
        <p:spPr>
          <a:xfrm>
            <a:off x="7811588" y="349158"/>
            <a:ext cx="1200970" cy="369332"/>
          </a:xfrm>
          <a:prstGeom prst="rect">
            <a:avLst/>
          </a:prstGeom>
        </p:spPr>
        <p:txBody>
          <a:bodyPr wrap="none">
            <a:spAutoFit/>
          </a:bodyPr>
          <a:lstStyle/>
          <a:p>
            <a:pPr algn="ctr">
              <a:spcBef>
                <a:spcPct val="20000"/>
              </a:spcBef>
              <a:defRPr/>
            </a:pPr>
            <a:r>
              <a:rPr lang="en-US" b="1" dirty="0">
                <a:solidFill>
                  <a:schemeClr val="bg1"/>
                </a:solidFill>
                <a:latin typeface="+mj-lt"/>
                <a:cs typeface="Calibri" panose="020F0502020204030204" pitchFamily="34" charset="0"/>
              </a:rPr>
              <a:t>10,000 k</a:t>
            </a:r>
          </a:p>
        </p:txBody>
      </p:sp>
      <p:cxnSp>
        <p:nvCxnSpPr>
          <p:cNvPr id="5" name="Straight Connector 4"/>
          <p:cNvCxnSpPr/>
          <p:nvPr/>
        </p:nvCxnSpPr>
        <p:spPr>
          <a:xfrm flipH="1" flipV="1">
            <a:off x="6120780" y="977019"/>
            <a:ext cx="680070" cy="79462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37" idx="3"/>
          </p:cNvCxnSpPr>
          <p:nvPr/>
        </p:nvCxnSpPr>
        <p:spPr>
          <a:xfrm flipH="1" flipV="1">
            <a:off x="8903112" y="977019"/>
            <a:ext cx="12287" cy="794626"/>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flipH="1">
            <a:off x="6768985" y="1731695"/>
            <a:ext cx="63730" cy="637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Oval 22"/>
          <p:cNvSpPr/>
          <p:nvPr/>
        </p:nvSpPr>
        <p:spPr>
          <a:xfrm flipH="1">
            <a:off x="8877390" y="1731695"/>
            <a:ext cx="63730" cy="637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ectangle 36"/>
          <p:cNvSpPr/>
          <p:nvPr/>
        </p:nvSpPr>
        <p:spPr>
          <a:xfrm>
            <a:off x="3729689" y="1674786"/>
            <a:ext cx="5185710" cy="1937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407311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a:t>
            </a:r>
            <a:r>
              <a:rPr lang="en-US" dirty="0">
                <a:solidFill>
                  <a:schemeClr val="accent6">
                    <a:lumMod val="75000"/>
                  </a:schemeClr>
                </a:solidFill>
              </a:rPr>
              <a:t>scope of PBR</a:t>
            </a:r>
            <a:r>
              <a:rPr lang="en-US" dirty="0"/>
              <a:t>?</a:t>
            </a:r>
            <a:endParaRPr lang="sv-SE" dirty="0"/>
          </a:p>
        </p:txBody>
      </p:sp>
      <p:cxnSp>
        <p:nvCxnSpPr>
          <p:cNvPr id="30" name="Straight Connector 29"/>
          <p:cNvCxnSpPr/>
          <p:nvPr/>
        </p:nvCxnSpPr>
        <p:spPr>
          <a:xfrm flipV="1">
            <a:off x="155322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23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8975" y="4500782"/>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823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409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1147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939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5255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12309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48168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402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10808"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8992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94851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3190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776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3622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06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4162976" y="3227527"/>
            <a:ext cx="1098507" cy="1247773"/>
            <a:chOff x="6144966" y="1455114"/>
            <a:chExt cx="753619" cy="856021"/>
          </a:xfrm>
        </p:grpSpPr>
        <p:sp>
          <p:nvSpPr>
            <p:cNvPr id="100" name="Freeform 99"/>
            <p:cNvSpPr/>
            <p:nvPr/>
          </p:nvSpPr>
          <p:spPr>
            <a:xfrm>
              <a:off x="6144966" y="1455114"/>
              <a:ext cx="745904" cy="856021"/>
            </a:xfrm>
            <a:custGeom>
              <a:avLst/>
              <a:gdLst>
                <a:gd name="connsiteX0" fmla="*/ 321322 w 745904"/>
                <a:gd name="connsiteY0" fmla="*/ 734776 h 856021"/>
                <a:gd name="connsiteX1" fmla="*/ 386168 w 745904"/>
                <a:gd name="connsiteY1" fmla="*/ 734776 h 856021"/>
                <a:gd name="connsiteX2" fmla="*/ 386168 w 745904"/>
                <a:gd name="connsiteY2" fmla="*/ 778617 h 856021"/>
                <a:gd name="connsiteX3" fmla="*/ 445580 w 745904"/>
                <a:gd name="connsiteY3" fmla="*/ 783127 h 856021"/>
                <a:gd name="connsiteX4" fmla="*/ 544357 w 745904"/>
                <a:gd name="connsiteY4" fmla="*/ 809679 h 856021"/>
                <a:gd name="connsiteX5" fmla="*/ 545470 w 745904"/>
                <a:gd name="connsiteY5" fmla="*/ 810302 h 856021"/>
                <a:gd name="connsiteX6" fmla="*/ 745904 w 745904"/>
                <a:gd name="connsiteY6" fmla="*/ 810302 h 856021"/>
                <a:gd name="connsiteX7" fmla="*/ 745904 w 745904"/>
                <a:gd name="connsiteY7" fmla="*/ 856021 h 856021"/>
                <a:gd name="connsiteX8" fmla="*/ 11429 w 745904"/>
                <a:gd name="connsiteY8" fmla="*/ 856021 h 856021"/>
                <a:gd name="connsiteX9" fmla="*/ 11429 w 745904"/>
                <a:gd name="connsiteY9" fmla="*/ 810302 h 856021"/>
                <a:gd name="connsiteX10" fmla="*/ 167492 w 745904"/>
                <a:gd name="connsiteY10" fmla="*/ 810302 h 856021"/>
                <a:gd name="connsiteX11" fmla="*/ 172304 w 745904"/>
                <a:gd name="connsiteY11" fmla="*/ 808602 h 856021"/>
                <a:gd name="connsiteX12" fmla="*/ 266608 w 745904"/>
                <a:gd name="connsiteY12" fmla="*/ 785998 h 856021"/>
                <a:gd name="connsiteX13" fmla="*/ 321322 w 745904"/>
                <a:gd name="connsiteY13" fmla="*/ 779072 h 856021"/>
                <a:gd name="connsiteX14" fmla="*/ 364382 w 745904"/>
                <a:gd name="connsiteY14" fmla="*/ 0 h 856021"/>
                <a:gd name="connsiteX15" fmla="*/ 728764 w 745904"/>
                <a:gd name="connsiteY15" fmla="*/ 364382 h 856021"/>
                <a:gd name="connsiteX16" fmla="*/ 364382 w 745904"/>
                <a:gd name="connsiteY16" fmla="*/ 728764 h 856021"/>
                <a:gd name="connsiteX17" fmla="*/ 0 w 745904"/>
                <a:gd name="connsiteY17" fmla="*/ 364382 h 856021"/>
                <a:gd name="connsiteX18" fmla="*/ 364382 w 745904"/>
                <a:gd name="connsiteY18" fmla="*/ 0 h 8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5904" h="856021">
                  <a:moveTo>
                    <a:pt x="321322" y="734776"/>
                  </a:moveTo>
                  <a:lnTo>
                    <a:pt x="386168" y="734776"/>
                  </a:lnTo>
                  <a:lnTo>
                    <a:pt x="386168" y="778617"/>
                  </a:lnTo>
                  <a:lnTo>
                    <a:pt x="445580" y="783127"/>
                  </a:lnTo>
                  <a:cubicBezTo>
                    <a:pt x="479464" y="788430"/>
                    <a:pt x="513527" y="796922"/>
                    <a:pt x="544357" y="809679"/>
                  </a:cubicBezTo>
                  <a:lnTo>
                    <a:pt x="545470" y="810302"/>
                  </a:lnTo>
                  <a:lnTo>
                    <a:pt x="745904" y="810302"/>
                  </a:lnTo>
                  <a:lnTo>
                    <a:pt x="745904" y="856021"/>
                  </a:lnTo>
                  <a:lnTo>
                    <a:pt x="11429" y="856021"/>
                  </a:lnTo>
                  <a:lnTo>
                    <a:pt x="11429" y="810302"/>
                  </a:lnTo>
                  <a:lnTo>
                    <a:pt x="167492" y="810302"/>
                  </a:lnTo>
                  <a:lnTo>
                    <a:pt x="172304" y="808602"/>
                  </a:lnTo>
                  <a:cubicBezTo>
                    <a:pt x="201070" y="800392"/>
                    <a:pt x="234925" y="792169"/>
                    <a:pt x="266608" y="785998"/>
                  </a:cubicBezTo>
                  <a:lnTo>
                    <a:pt x="321322" y="779072"/>
                  </a:lnTo>
                  <a:close/>
                  <a:moveTo>
                    <a:pt x="364382" y="0"/>
                  </a:moveTo>
                  <a:cubicBezTo>
                    <a:pt x="565625" y="0"/>
                    <a:pt x="728764" y="163139"/>
                    <a:pt x="728764" y="364382"/>
                  </a:cubicBezTo>
                  <a:cubicBezTo>
                    <a:pt x="728764" y="565625"/>
                    <a:pt x="565625" y="728764"/>
                    <a:pt x="364382" y="728764"/>
                  </a:cubicBezTo>
                  <a:cubicBezTo>
                    <a:pt x="163139" y="728764"/>
                    <a:pt x="0" y="565625"/>
                    <a:pt x="0" y="364382"/>
                  </a:cubicBezTo>
                  <a:cubicBezTo>
                    <a:pt x="0" y="163139"/>
                    <a:pt x="163139" y="0"/>
                    <a:pt x="364382" y="0"/>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7863255">
              <a:off x="6240874" y="1420949"/>
              <a:ext cx="582993" cy="711076"/>
            </a:xfrm>
            <a:prstGeom prst="ellipse">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7863255">
              <a:off x="6326566" y="1395356"/>
              <a:ext cx="487439" cy="656599"/>
            </a:xfrm>
            <a:prstGeom prst="ellipse">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7863255">
              <a:off x="6376597" y="1415439"/>
              <a:ext cx="409459" cy="5622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7863255">
              <a:off x="6428672" y="1518111"/>
              <a:ext cx="277479" cy="405117"/>
            </a:xfrm>
            <a:prstGeom prst="ellipse">
              <a:avLst/>
            </a:prstGeom>
            <a:solidFill>
              <a:schemeClr val="bg1">
                <a:lumMod val="8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71" name="Group 170"/>
          <p:cNvGrpSpPr/>
          <p:nvPr/>
        </p:nvGrpSpPr>
        <p:grpSpPr>
          <a:xfrm>
            <a:off x="4805953" y="3516015"/>
            <a:ext cx="1765801" cy="658174"/>
            <a:chOff x="4805953" y="3516015"/>
            <a:chExt cx="1765801" cy="658174"/>
          </a:xfrm>
        </p:grpSpPr>
        <p:sp>
          <p:nvSpPr>
            <p:cNvPr id="158" name="Oval 157"/>
            <p:cNvSpPr/>
            <p:nvPr/>
          </p:nvSpPr>
          <p:spPr>
            <a:xfrm>
              <a:off x="5913580" y="3516015"/>
              <a:ext cx="658174" cy="6581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59" name="Straight Connector 158"/>
            <p:cNvCxnSpPr>
              <a:stCxn id="158" idx="3"/>
            </p:cNvCxnSpPr>
            <p:nvPr/>
          </p:nvCxnSpPr>
          <p:spPr>
            <a:xfrm flipH="1" flipV="1">
              <a:off x="4840270" y="3610160"/>
              <a:ext cx="1169697" cy="46764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8" idx="0"/>
            </p:cNvCxnSpPr>
            <p:nvPr/>
          </p:nvCxnSpPr>
          <p:spPr>
            <a:xfrm flipH="1">
              <a:off x="4840270" y="3516015"/>
              <a:ext cx="1402397" cy="8495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4805953" y="3588600"/>
              <a:ext cx="41615" cy="416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
        <p:nvSpPr>
          <p:cNvPr id="162" name="Freeform 161"/>
          <p:cNvSpPr/>
          <p:nvPr/>
        </p:nvSpPr>
        <p:spPr>
          <a:xfrm>
            <a:off x="6367108" y="3799265"/>
            <a:ext cx="89784" cy="232856"/>
          </a:xfrm>
          <a:custGeom>
            <a:avLst/>
            <a:gdLst>
              <a:gd name="connsiteX0" fmla="*/ 291842 w 291842"/>
              <a:gd name="connsiteY0" fmla="*/ 9525 h 228600"/>
              <a:gd name="connsiteX1" fmla="*/ 248980 w 291842"/>
              <a:gd name="connsiteY1" fmla="*/ 28575 h 228600"/>
              <a:gd name="connsiteX2" fmla="*/ 239455 w 291842"/>
              <a:gd name="connsiteY2" fmla="*/ 57150 h 228600"/>
              <a:gd name="connsiteX3" fmla="*/ 248980 w 291842"/>
              <a:gd name="connsiteY3" fmla="*/ 100012 h 228600"/>
              <a:gd name="connsiteX4" fmla="*/ 268030 w 291842"/>
              <a:gd name="connsiteY4" fmla="*/ 152400 h 228600"/>
              <a:gd name="connsiteX5" fmla="*/ 282317 w 291842"/>
              <a:gd name="connsiteY5" fmla="*/ 171450 h 228600"/>
              <a:gd name="connsiteX6" fmla="*/ 263267 w 291842"/>
              <a:gd name="connsiteY6" fmla="*/ 219075 h 228600"/>
              <a:gd name="connsiteX7" fmla="*/ 234692 w 291842"/>
              <a:gd name="connsiteY7" fmla="*/ 223837 h 228600"/>
              <a:gd name="connsiteX8" fmla="*/ 210880 w 291842"/>
              <a:gd name="connsiteY8" fmla="*/ 228600 h 228600"/>
              <a:gd name="connsiteX9" fmla="*/ 196592 w 291842"/>
              <a:gd name="connsiteY9" fmla="*/ 219075 h 228600"/>
              <a:gd name="connsiteX10" fmla="*/ 182305 w 291842"/>
              <a:gd name="connsiteY10" fmla="*/ 161925 h 228600"/>
              <a:gd name="connsiteX11" fmla="*/ 163255 w 291842"/>
              <a:gd name="connsiteY11" fmla="*/ 123825 h 228600"/>
              <a:gd name="connsiteX12" fmla="*/ 106105 w 291842"/>
              <a:gd name="connsiteY12" fmla="*/ 128587 h 228600"/>
              <a:gd name="connsiteX13" fmla="*/ 87055 w 291842"/>
              <a:gd name="connsiteY13" fmla="*/ 138112 h 228600"/>
              <a:gd name="connsiteX14" fmla="*/ 25142 w 291842"/>
              <a:gd name="connsiteY14" fmla="*/ 157162 h 228600"/>
              <a:gd name="connsiteX15" fmla="*/ 1330 w 291842"/>
              <a:gd name="connsiteY15" fmla="*/ 138112 h 228600"/>
              <a:gd name="connsiteX16" fmla="*/ 10855 w 291842"/>
              <a:gd name="connsiteY16" fmla="*/ 42862 h 228600"/>
              <a:gd name="connsiteX17" fmla="*/ 15617 w 291842"/>
              <a:gd name="connsiteY17" fmla="*/ 23812 h 228600"/>
              <a:gd name="connsiteX18" fmla="*/ 29905 w 291842"/>
              <a:gd name="connsiteY18" fmla="*/ 9525 h 228600"/>
              <a:gd name="connsiteX19" fmla="*/ 34667 w 291842"/>
              <a:gd name="connsiteY19" fmla="*/ 0 h 228600"/>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06105 w 282317"/>
              <a:gd name="connsiteY12" fmla="*/ 138112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68017 w 282317"/>
              <a:gd name="connsiteY12" fmla="*/ 83343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87055 w 282317"/>
              <a:gd name="connsiteY12" fmla="*/ 147637 h 238125"/>
              <a:gd name="connsiteX13" fmla="*/ 25142 w 282317"/>
              <a:gd name="connsiteY13" fmla="*/ 166687 h 238125"/>
              <a:gd name="connsiteX14" fmla="*/ 1330 w 282317"/>
              <a:gd name="connsiteY14" fmla="*/ 147637 h 238125"/>
              <a:gd name="connsiteX15" fmla="*/ 10855 w 282317"/>
              <a:gd name="connsiteY15" fmla="*/ 52387 h 238125"/>
              <a:gd name="connsiteX16" fmla="*/ 15617 w 282317"/>
              <a:gd name="connsiteY16" fmla="*/ 33337 h 238125"/>
              <a:gd name="connsiteX17" fmla="*/ 29905 w 282317"/>
              <a:gd name="connsiteY17" fmla="*/ 19050 h 238125"/>
              <a:gd name="connsiteX18" fmla="*/ 34667 w 282317"/>
              <a:gd name="connsiteY18"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25142 w 282317"/>
              <a:gd name="connsiteY12" fmla="*/ 166687 h 238125"/>
              <a:gd name="connsiteX13" fmla="*/ 1330 w 282317"/>
              <a:gd name="connsiteY13" fmla="*/ 147637 h 238125"/>
              <a:gd name="connsiteX14" fmla="*/ 10855 w 282317"/>
              <a:gd name="connsiteY14" fmla="*/ 52387 h 238125"/>
              <a:gd name="connsiteX15" fmla="*/ 15617 w 282317"/>
              <a:gd name="connsiteY15" fmla="*/ 33337 h 238125"/>
              <a:gd name="connsiteX16" fmla="*/ 29905 w 282317"/>
              <a:gd name="connsiteY16" fmla="*/ 19050 h 238125"/>
              <a:gd name="connsiteX17" fmla="*/ 34667 w 282317"/>
              <a:gd name="connsiteY17"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205912 w 291637"/>
              <a:gd name="connsiteY9" fmla="*/ 228600 h 238125"/>
              <a:gd name="connsiteX10" fmla="*/ 191625 w 291637"/>
              <a:gd name="connsiteY10" fmla="*/ 171450 h 238125"/>
              <a:gd name="connsiteX11" fmla="*/ 177337 w 291637"/>
              <a:gd name="connsiteY11" fmla="*/ 83343 h 238125"/>
              <a:gd name="connsiteX12" fmla="*/ 10650 w 291637"/>
              <a:gd name="connsiteY12" fmla="*/ 147637 h 238125"/>
              <a:gd name="connsiteX13" fmla="*/ 20175 w 291637"/>
              <a:gd name="connsiteY13" fmla="*/ 52387 h 238125"/>
              <a:gd name="connsiteX14" fmla="*/ 24937 w 291637"/>
              <a:gd name="connsiteY14" fmla="*/ 33337 h 238125"/>
              <a:gd name="connsiteX15" fmla="*/ 39225 w 291637"/>
              <a:gd name="connsiteY15" fmla="*/ 19050 h 238125"/>
              <a:gd name="connsiteX16" fmla="*/ 43987 w 291637"/>
              <a:gd name="connsiteY16"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91625 w 291637"/>
              <a:gd name="connsiteY9" fmla="*/ 171450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77337 w 291637"/>
              <a:gd name="connsiteY9" fmla="*/ 83343 h 238125"/>
              <a:gd name="connsiteX10" fmla="*/ 10650 w 291637"/>
              <a:gd name="connsiteY10" fmla="*/ 147637 h 238125"/>
              <a:gd name="connsiteX11" fmla="*/ 20175 w 291637"/>
              <a:gd name="connsiteY11" fmla="*/ 52387 h 238125"/>
              <a:gd name="connsiteX12" fmla="*/ 24937 w 291637"/>
              <a:gd name="connsiteY12" fmla="*/ 33337 h 238125"/>
              <a:gd name="connsiteX13" fmla="*/ 39225 w 291637"/>
              <a:gd name="connsiteY13" fmla="*/ 19050 h 238125"/>
              <a:gd name="connsiteX14" fmla="*/ 43987 w 291637"/>
              <a:gd name="connsiteY14"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51155 w 291637"/>
              <a:gd name="connsiteY7" fmla="*/ 230980 h 238125"/>
              <a:gd name="connsiteX8" fmla="*/ 244012 w 291637"/>
              <a:gd name="connsiteY8" fmla="*/ 233362 h 238125"/>
              <a:gd name="connsiteX9" fmla="*/ 220200 w 291637"/>
              <a:gd name="connsiteY9" fmla="*/ 238125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47747"/>
              <a:gd name="connsiteX1" fmla="*/ 258300 w 291637"/>
              <a:gd name="connsiteY1" fmla="*/ 38100 h 247747"/>
              <a:gd name="connsiteX2" fmla="*/ 248775 w 291637"/>
              <a:gd name="connsiteY2" fmla="*/ 66675 h 247747"/>
              <a:gd name="connsiteX3" fmla="*/ 258300 w 291637"/>
              <a:gd name="connsiteY3" fmla="*/ 109537 h 247747"/>
              <a:gd name="connsiteX4" fmla="*/ 277350 w 291637"/>
              <a:gd name="connsiteY4" fmla="*/ 161925 h 247747"/>
              <a:gd name="connsiteX5" fmla="*/ 291637 w 291637"/>
              <a:gd name="connsiteY5" fmla="*/ 180975 h 247747"/>
              <a:gd name="connsiteX6" fmla="*/ 272587 w 291637"/>
              <a:gd name="connsiteY6" fmla="*/ 228600 h 247747"/>
              <a:gd name="connsiteX7" fmla="*/ 251155 w 291637"/>
              <a:gd name="connsiteY7" fmla="*/ 230980 h 247747"/>
              <a:gd name="connsiteX8" fmla="*/ 220200 w 291637"/>
              <a:gd name="connsiteY8" fmla="*/ 238125 h 247747"/>
              <a:gd name="connsiteX9" fmla="*/ 177337 w 291637"/>
              <a:gd name="connsiteY9" fmla="*/ 83343 h 247747"/>
              <a:gd name="connsiteX10" fmla="*/ 10650 w 291637"/>
              <a:gd name="connsiteY10" fmla="*/ 147637 h 247747"/>
              <a:gd name="connsiteX11" fmla="*/ 20175 w 291637"/>
              <a:gd name="connsiteY11" fmla="*/ 52387 h 247747"/>
              <a:gd name="connsiteX12" fmla="*/ 24937 w 291637"/>
              <a:gd name="connsiteY12" fmla="*/ 33337 h 247747"/>
              <a:gd name="connsiteX13" fmla="*/ 39225 w 291637"/>
              <a:gd name="connsiteY13" fmla="*/ 19050 h 247747"/>
              <a:gd name="connsiteX14" fmla="*/ 43987 w 291637"/>
              <a:gd name="connsiteY14" fmla="*/ 9525 h 247747"/>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13" fmla="*/ 43987 w 291637"/>
              <a:gd name="connsiteY13" fmla="*/ 9525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0" fmla="*/ 274013 w 281157"/>
              <a:gd name="connsiteY0" fmla="*/ 38100 h 286662"/>
              <a:gd name="connsiteX1" fmla="*/ 247820 w 281157"/>
              <a:gd name="connsiteY1" fmla="*/ 76200 h 286662"/>
              <a:gd name="connsiteX2" fmla="*/ 238295 w 281157"/>
              <a:gd name="connsiteY2" fmla="*/ 104775 h 286662"/>
              <a:gd name="connsiteX3" fmla="*/ 247820 w 281157"/>
              <a:gd name="connsiteY3" fmla="*/ 147637 h 286662"/>
              <a:gd name="connsiteX4" fmla="*/ 266870 w 281157"/>
              <a:gd name="connsiteY4" fmla="*/ 200025 h 286662"/>
              <a:gd name="connsiteX5" fmla="*/ 281157 w 281157"/>
              <a:gd name="connsiteY5" fmla="*/ 219075 h 286662"/>
              <a:gd name="connsiteX6" fmla="*/ 262107 w 281157"/>
              <a:gd name="connsiteY6" fmla="*/ 266700 h 286662"/>
              <a:gd name="connsiteX7" fmla="*/ 209720 w 281157"/>
              <a:gd name="connsiteY7" fmla="*/ 276225 h 286662"/>
              <a:gd name="connsiteX8" fmla="*/ 166857 w 281157"/>
              <a:gd name="connsiteY8" fmla="*/ 121443 h 286662"/>
              <a:gd name="connsiteX9" fmla="*/ 170 w 281157"/>
              <a:gd name="connsiteY9" fmla="*/ 185737 h 286662"/>
              <a:gd name="connsiteX10" fmla="*/ 133520 w 281157"/>
              <a:gd name="connsiteY10" fmla="*/ 0 h 286662"/>
              <a:gd name="connsiteX0" fmla="*/ 273969 w 281113"/>
              <a:gd name="connsiteY0" fmla="*/ 38100 h 286662"/>
              <a:gd name="connsiteX1" fmla="*/ 247776 w 281113"/>
              <a:gd name="connsiteY1" fmla="*/ 76200 h 286662"/>
              <a:gd name="connsiteX2" fmla="*/ 238251 w 281113"/>
              <a:gd name="connsiteY2" fmla="*/ 104775 h 286662"/>
              <a:gd name="connsiteX3" fmla="*/ 247776 w 281113"/>
              <a:gd name="connsiteY3" fmla="*/ 147637 h 286662"/>
              <a:gd name="connsiteX4" fmla="*/ 266826 w 281113"/>
              <a:gd name="connsiteY4" fmla="*/ 200025 h 286662"/>
              <a:gd name="connsiteX5" fmla="*/ 281113 w 281113"/>
              <a:gd name="connsiteY5" fmla="*/ 219075 h 286662"/>
              <a:gd name="connsiteX6" fmla="*/ 262063 w 281113"/>
              <a:gd name="connsiteY6" fmla="*/ 266700 h 286662"/>
              <a:gd name="connsiteX7" fmla="*/ 209676 w 281113"/>
              <a:gd name="connsiteY7" fmla="*/ 276225 h 286662"/>
              <a:gd name="connsiteX8" fmla="*/ 162050 w 281113"/>
              <a:gd name="connsiteY8" fmla="*/ 226218 h 286662"/>
              <a:gd name="connsiteX9" fmla="*/ 126 w 281113"/>
              <a:gd name="connsiteY9" fmla="*/ 185737 h 286662"/>
              <a:gd name="connsiteX10" fmla="*/ 133476 w 281113"/>
              <a:gd name="connsiteY10" fmla="*/ 0 h 286662"/>
              <a:gd name="connsiteX0" fmla="*/ 141021 w 148165"/>
              <a:gd name="connsiteY0" fmla="*/ 38100 h 286662"/>
              <a:gd name="connsiteX1" fmla="*/ 114828 w 148165"/>
              <a:gd name="connsiteY1" fmla="*/ 76200 h 286662"/>
              <a:gd name="connsiteX2" fmla="*/ 105303 w 148165"/>
              <a:gd name="connsiteY2" fmla="*/ 104775 h 286662"/>
              <a:gd name="connsiteX3" fmla="*/ 114828 w 148165"/>
              <a:gd name="connsiteY3" fmla="*/ 147637 h 286662"/>
              <a:gd name="connsiteX4" fmla="*/ 133878 w 148165"/>
              <a:gd name="connsiteY4" fmla="*/ 200025 h 286662"/>
              <a:gd name="connsiteX5" fmla="*/ 148165 w 148165"/>
              <a:gd name="connsiteY5" fmla="*/ 219075 h 286662"/>
              <a:gd name="connsiteX6" fmla="*/ 129115 w 148165"/>
              <a:gd name="connsiteY6" fmla="*/ 266700 h 286662"/>
              <a:gd name="connsiteX7" fmla="*/ 76728 w 148165"/>
              <a:gd name="connsiteY7" fmla="*/ 276225 h 286662"/>
              <a:gd name="connsiteX8" fmla="*/ 29102 w 148165"/>
              <a:gd name="connsiteY8" fmla="*/ 226218 h 286662"/>
              <a:gd name="connsiteX9" fmla="*/ 48153 w 148165"/>
              <a:gd name="connsiteY9" fmla="*/ 83343 h 286662"/>
              <a:gd name="connsiteX10" fmla="*/ 528 w 148165"/>
              <a:gd name="connsiteY10" fmla="*/ 0 h 286662"/>
              <a:gd name="connsiteX0" fmla="*/ 112568 w 119712"/>
              <a:gd name="connsiteY0" fmla="*/ 61913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86375 w 119712"/>
              <a:gd name="connsiteY2" fmla="*/ 171450 h 310475"/>
              <a:gd name="connsiteX3" fmla="*/ 105425 w 119712"/>
              <a:gd name="connsiteY3" fmla="*/ 223838 h 310475"/>
              <a:gd name="connsiteX4" fmla="*/ 119712 w 119712"/>
              <a:gd name="connsiteY4" fmla="*/ 242888 h 310475"/>
              <a:gd name="connsiteX5" fmla="*/ 100662 w 119712"/>
              <a:gd name="connsiteY5" fmla="*/ 290513 h 310475"/>
              <a:gd name="connsiteX6" fmla="*/ 48275 w 119712"/>
              <a:gd name="connsiteY6" fmla="*/ 300038 h 310475"/>
              <a:gd name="connsiteX7" fmla="*/ 649 w 119712"/>
              <a:gd name="connsiteY7" fmla="*/ 250031 h 310475"/>
              <a:gd name="connsiteX8" fmla="*/ 19700 w 119712"/>
              <a:gd name="connsiteY8" fmla="*/ 107156 h 310475"/>
              <a:gd name="connsiteX9" fmla="*/ 5413 w 119712"/>
              <a:gd name="connsiteY9" fmla="*/ 0 h 3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12" h="310475">
                <a:moveTo>
                  <a:pt x="114950" y="38101"/>
                </a:moveTo>
                <a:cubicBezTo>
                  <a:pt x="100663" y="44451"/>
                  <a:pt x="91138" y="77788"/>
                  <a:pt x="86375" y="100013"/>
                </a:cubicBezTo>
                <a:cubicBezTo>
                  <a:pt x="81613" y="122238"/>
                  <a:pt x="83200" y="150813"/>
                  <a:pt x="86375" y="171450"/>
                </a:cubicBezTo>
                <a:cubicBezTo>
                  <a:pt x="89550" y="192088"/>
                  <a:pt x="100934" y="215754"/>
                  <a:pt x="105425" y="223838"/>
                </a:cubicBezTo>
                <a:cubicBezTo>
                  <a:pt x="109280" y="230777"/>
                  <a:pt x="114950" y="236538"/>
                  <a:pt x="119712" y="242888"/>
                </a:cubicBezTo>
                <a:cubicBezTo>
                  <a:pt x="113362" y="258763"/>
                  <a:pt x="112568" y="280988"/>
                  <a:pt x="100662" y="290513"/>
                </a:cubicBezTo>
                <a:cubicBezTo>
                  <a:pt x="88756" y="300038"/>
                  <a:pt x="64150" y="324247"/>
                  <a:pt x="48275" y="300038"/>
                </a:cubicBezTo>
                <a:cubicBezTo>
                  <a:pt x="32400" y="275829"/>
                  <a:pt x="5411" y="282178"/>
                  <a:pt x="649" y="250031"/>
                </a:cubicBezTo>
                <a:cubicBezTo>
                  <a:pt x="-4113" y="217884"/>
                  <a:pt x="18906" y="148828"/>
                  <a:pt x="19700" y="107156"/>
                </a:cubicBezTo>
                <a:cubicBezTo>
                  <a:pt x="20494" y="65484"/>
                  <a:pt x="-702" y="27517"/>
                  <a:pt x="5413" y="0"/>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a:p>
        </p:txBody>
      </p:sp>
      <p:sp>
        <p:nvSpPr>
          <p:cNvPr id="163" name="Freeform 162"/>
          <p:cNvSpPr/>
          <p:nvPr/>
        </p:nvSpPr>
        <p:spPr>
          <a:xfrm>
            <a:off x="5978259" y="3808196"/>
            <a:ext cx="249863" cy="263480"/>
          </a:xfrm>
          <a:custGeom>
            <a:avLst/>
            <a:gdLst>
              <a:gd name="connsiteX0" fmla="*/ 204813 w 223920"/>
              <a:gd name="connsiteY0" fmla="*/ 29393 h 338955"/>
              <a:gd name="connsiteX1" fmla="*/ 166713 w 223920"/>
              <a:gd name="connsiteY1" fmla="*/ 162743 h 338955"/>
              <a:gd name="connsiteX2" fmla="*/ 161951 w 223920"/>
              <a:gd name="connsiteY2" fmla="*/ 196080 h 338955"/>
              <a:gd name="connsiteX3" fmla="*/ 166713 w 223920"/>
              <a:gd name="connsiteY3" fmla="*/ 234180 h 338955"/>
              <a:gd name="connsiteX4" fmla="*/ 204813 w 223920"/>
              <a:gd name="connsiteY4" fmla="*/ 277043 h 338955"/>
              <a:gd name="connsiteX5" fmla="*/ 214338 w 223920"/>
              <a:gd name="connsiteY5" fmla="*/ 305618 h 338955"/>
              <a:gd name="connsiteX6" fmla="*/ 223863 w 223920"/>
              <a:gd name="connsiteY6" fmla="*/ 319905 h 338955"/>
              <a:gd name="connsiteX7" fmla="*/ 209576 w 223920"/>
              <a:gd name="connsiteY7" fmla="*/ 338955 h 338955"/>
              <a:gd name="connsiteX8" fmla="*/ 171476 w 223920"/>
              <a:gd name="connsiteY8" fmla="*/ 334193 h 338955"/>
              <a:gd name="connsiteX9" fmla="*/ 76226 w 223920"/>
              <a:gd name="connsiteY9" fmla="*/ 277043 h 338955"/>
              <a:gd name="connsiteX10" fmla="*/ 61938 w 223920"/>
              <a:gd name="connsiteY10" fmla="*/ 257993 h 338955"/>
              <a:gd name="connsiteX11" fmla="*/ 14313 w 223920"/>
              <a:gd name="connsiteY11" fmla="*/ 157980 h 338955"/>
              <a:gd name="connsiteX12" fmla="*/ 26 w 223920"/>
              <a:gd name="connsiteY12" fmla="*/ 138930 h 338955"/>
              <a:gd name="connsiteX13" fmla="*/ 19076 w 223920"/>
              <a:gd name="connsiteY13" fmla="*/ 96068 h 338955"/>
              <a:gd name="connsiteX14" fmla="*/ 33363 w 223920"/>
              <a:gd name="connsiteY14" fmla="*/ 72255 h 338955"/>
              <a:gd name="connsiteX15" fmla="*/ 57176 w 223920"/>
              <a:gd name="connsiteY15" fmla="*/ 24630 h 338955"/>
              <a:gd name="connsiteX16" fmla="*/ 76226 w 223920"/>
              <a:gd name="connsiteY16" fmla="*/ 818 h 338955"/>
              <a:gd name="connsiteX17" fmla="*/ 66701 w 223920"/>
              <a:gd name="connsiteY17" fmla="*/ 10343 h 338955"/>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331019 w 331019"/>
              <a:gd name="connsiteY0" fmla="*/ 53207 h 338956"/>
              <a:gd name="connsiteX1" fmla="*/ 166713 w 331019"/>
              <a:gd name="connsiteY1" fmla="*/ 162744 h 338956"/>
              <a:gd name="connsiteX2" fmla="*/ 161951 w 331019"/>
              <a:gd name="connsiteY2" fmla="*/ 196081 h 338956"/>
              <a:gd name="connsiteX3" fmla="*/ 166713 w 331019"/>
              <a:gd name="connsiteY3" fmla="*/ 234181 h 338956"/>
              <a:gd name="connsiteX4" fmla="*/ 204813 w 331019"/>
              <a:gd name="connsiteY4" fmla="*/ 277044 h 338956"/>
              <a:gd name="connsiteX5" fmla="*/ 214338 w 331019"/>
              <a:gd name="connsiteY5" fmla="*/ 305619 h 338956"/>
              <a:gd name="connsiteX6" fmla="*/ 223863 w 331019"/>
              <a:gd name="connsiteY6" fmla="*/ 319906 h 338956"/>
              <a:gd name="connsiteX7" fmla="*/ 209576 w 331019"/>
              <a:gd name="connsiteY7" fmla="*/ 338956 h 338956"/>
              <a:gd name="connsiteX8" fmla="*/ 171476 w 331019"/>
              <a:gd name="connsiteY8" fmla="*/ 334194 h 338956"/>
              <a:gd name="connsiteX9" fmla="*/ 76226 w 331019"/>
              <a:gd name="connsiteY9" fmla="*/ 277044 h 338956"/>
              <a:gd name="connsiteX10" fmla="*/ 61938 w 331019"/>
              <a:gd name="connsiteY10" fmla="*/ 257994 h 338956"/>
              <a:gd name="connsiteX11" fmla="*/ 14313 w 331019"/>
              <a:gd name="connsiteY11" fmla="*/ 157981 h 338956"/>
              <a:gd name="connsiteX12" fmla="*/ 26 w 331019"/>
              <a:gd name="connsiteY12" fmla="*/ 138931 h 338956"/>
              <a:gd name="connsiteX13" fmla="*/ 19076 w 331019"/>
              <a:gd name="connsiteY13" fmla="*/ 96069 h 338956"/>
              <a:gd name="connsiteX14" fmla="*/ 33363 w 331019"/>
              <a:gd name="connsiteY14" fmla="*/ 72256 h 338956"/>
              <a:gd name="connsiteX15" fmla="*/ 57176 w 331019"/>
              <a:gd name="connsiteY15" fmla="*/ 24631 h 338956"/>
              <a:gd name="connsiteX16" fmla="*/ 76226 w 331019"/>
              <a:gd name="connsiteY16" fmla="*/ 819 h 338956"/>
              <a:gd name="connsiteX17" fmla="*/ 66701 w 331019"/>
              <a:gd name="connsiteY17" fmla="*/ 10344 h 338956"/>
              <a:gd name="connsiteX0" fmla="*/ 331019 w 331019"/>
              <a:gd name="connsiteY0" fmla="*/ 53207 h 341244"/>
              <a:gd name="connsiteX1" fmla="*/ 166713 w 331019"/>
              <a:gd name="connsiteY1" fmla="*/ 162744 h 341244"/>
              <a:gd name="connsiteX2" fmla="*/ 161951 w 331019"/>
              <a:gd name="connsiteY2" fmla="*/ 196081 h 341244"/>
              <a:gd name="connsiteX3" fmla="*/ 166713 w 331019"/>
              <a:gd name="connsiteY3" fmla="*/ 234181 h 341244"/>
              <a:gd name="connsiteX4" fmla="*/ 204813 w 331019"/>
              <a:gd name="connsiteY4" fmla="*/ 277044 h 341244"/>
              <a:gd name="connsiteX5" fmla="*/ 214338 w 331019"/>
              <a:gd name="connsiteY5" fmla="*/ 305619 h 341244"/>
              <a:gd name="connsiteX6" fmla="*/ 223863 w 331019"/>
              <a:gd name="connsiteY6" fmla="*/ 319906 h 341244"/>
              <a:gd name="connsiteX7" fmla="*/ 209576 w 331019"/>
              <a:gd name="connsiteY7" fmla="*/ 338956 h 341244"/>
              <a:gd name="connsiteX8" fmla="*/ 171476 w 331019"/>
              <a:gd name="connsiteY8" fmla="*/ 334194 h 341244"/>
              <a:gd name="connsiteX9" fmla="*/ 61938 w 331019"/>
              <a:gd name="connsiteY9" fmla="*/ 257994 h 341244"/>
              <a:gd name="connsiteX10" fmla="*/ 14313 w 331019"/>
              <a:gd name="connsiteY10" fmla="*/ 157981 h 341244"/>
              <a:gd name="connsiteX11" fmla="*/ 26 w 331019"/>
              <a:gd name="connsiteY11" fmla="*/ 138931 h 341244"/>
              <a:gd name="connsiteX12" fmla="*/ 19076 w 331019"/>
              <a:gd name="connsiteY12" fmla="*/ 96069 h 341244"/>
              <a:gd name="connsiteX13" fmla="*/ 33363 w 331019"/>
              <a:gd name="connsiteY13" fmla="*/ 72256 h 341244"/>
              <a:gd name="connsiteX14" fmla="*/ 57176 w 331019"/>
              <a:gd name="connsiteY14" fmla="*/ 24631 h 341244"/>
              <a:gd name="connsiteX15" fmla="*/ 76226 w 331019"/>
              <a:gd name="connsiteY15" fmla="*/ 819 h 341244"/>
              <a:gd name="connsiteX16" fmla="*/ 66701 w 331019"/>
              <a:gd name="connsiteY16" fmla="*/ 10344 h 341244"/>
              <a:gd name="connsiteX0" fmla="*/ 332559 w 332559"/>
              <a:gd name="connsiteY0" fmla="*/ 53207 h 341244"/>
              <a:gd name="connsiteX1" fmla="*/ 168253 w 332559"/>
              <a:gd name="connsiteY1" fmla="*/ 162744 h 341244"/>
              <a:gd name="connsiteX2" fmla="*/ 163491 w 332559"/>
              <a:gd name="connsiteY2" fmla="*/ 196081 h 341244"/>
              <a:gd name="connsiteX3" fmla="*/ 168253 w 332559"/>
              <a:gd name="connsiteY3" fmla="*/ 234181 h 341244"/>
              <a:gd name="connsiteX4" fmla="*/ 206353 w 332559"/>
              <a:gd name="connsiteY4" fmla="*/ 277044 h 341244"/>
              <a:gd name="connsiteX5" fmla="*/ 215878 w 332559"/>
              <a:gd name="connsiteY5" fmla="*/ 305619 h 341244"/>
              <a:gd name="connsiteX6" fmla="*/ 225403 w 332559"/>
              <a:gd name="connsiteY6" fmla="*/ 319906 h 341244"/>
              <a:gd name="connsiteX7" fmla="*/ 211116 w 332559"/>
              <a:gd name="connsiteY7" fmla="*/ 338956 h 341244"/>
              <a:gd name="connsiteX8" fmla="*/ 173016 w 332559"/>
              <a:gd name="connsiteY8" fmla="*/ 334194 h 341244"/>
              <a:gd name="connsiteX9" fmla="*/ 63478 w 332559"/>
              <a:gd name="connsiteY9" fmla="*/ 257994 h 341244"/>
              <a:gd name="connsiteX10" fmla="*/ 1566 w 332559"/>
              <a:gd name="connsiteY10" fmla="*/ 138931 h 341244"/>
              <a:gd name="connsiteX11" fmla="*/ 20616 w 332559"/>
              <a:gd name="connsiteY11" fmla="*/ 96069 h 341244"/>
              <a:gd name="connsiteX12" fmla="*/ 34903 w 332559"/>
              <a:gd name="connsiteY12" fmla="*/ 72256 h 341244"/>
              <a:gd name="connsiteX13" fmla="*/ 58716 w 332559"/>
              <a:gd name="connsiteY13" fmla="*/ 24631 h 341244"/>
              <a:gd name="connsiteX14" fmla="*/ 77766 w 332559"/>
              <a:gd name="connsiteY14" fmla="*/ 819 h 341244"/>
              <a:gd name="connsiteX15" fmla="*/ 68241 w 332559"/>
              <a:gd name="connsiteY15" fmla="*/ 10344 h 341244"/>
              <a:gd name="connsiteX0" fmla="*/ 312882 w 312882"/>
              <a:gd name="connsiteY0" fmla="*/ 53207 h 341244"/>
              <a:gd name="connsiteX1" fmla="*/ 148576 w 312882"/>
              <a:gd name="connsiteY1" fmla="*/ 162744 h 341244"/>
              <a:gd name="connsiteX2" fmla="*/ 143814 w 312882"/>
              <a:gd name="connsiteY2" fmla="*/ 196081 h 341244"/>
              <a:gd name="connsiteX3" fmla="*/ 148576 w 312882"/>
              <a:gd name="connsiteY3" fmla="*/ 234181 h 341244"/>
              <a:gd name="connsiteX4" fmla="*/ 186676 w 312882"/>
              <a:gd name="connsiteY4" fmla="*/ 277044 h 341244"/>
              <a:gd name="connsiteX5" fmla="*/ 196201 w 312882"/>
              <a:gd name="connsiteY5" fmla="*/ 305619 h 341244"/>
              <a:gd name="connsiteX6" fmla="*/ 205726 w 312882"/>
              <a:gd name="connsiteY6" fmla="*/ 319906 h 341244"/>
              <a:gd name="connsiteX7" fmla="*/ 191439 w 312882"/>
              <a:gd name="connsiteY7" fmla="*/ 338956 h 341244"/>
              <a:gd name="connsiteX8" fmla="*/ 153339 w 312882"/>
              <a:gd name="connsiteY8" fmla="*/ 334194 h 341244"/>
              <a:gd name="connsiteX9" fmla="*/ 43801 w 312882"/>
              <a:gd name="connsiteY9" fmla="*/ 257994 h 341244"/>
              <a:gd name="connsiteX10" fmla="*/ 939 w 312882"/>
              <a:gd name="connsiteY10" fmla="*/ 96069 h 341244"/>
              <a:gd name="connsiteX11" fmla="*/ 15226 w 312882"/>
              <a:gd name="connsiteY11" fmla="*/ 72256 h 341244"/>
              <a:gd name="connsiteX12" fmla="*/ 39039 w 312882"/>
              <a:gd name="connsiteY12" fmla="*/ 24631 h 341244"/>
              <a:gd name="connsiteX13" fmla="*/ 58089 w 312882"/>
              <a:gd name="connsiteY13" fmla="*/ 819 h 341244"/>
              <a:gd name="connsiteX14" fmla="*/ 48564 w 312882"/>
              <a:gd name="connsiteY14" fmla="*/ 10344 h 341244"/>
              <a:gd name="connsiteX0" fmla="*/ 313209 w 313209"/>
              <a:gd name="connsiteY0" fmla="*/ 55717 h 343754"/>
              <a:gd name="connsiteX1" fmla="*/ 148903 w 313209"/>
              <a:gd name="connsiteY1" fmla="*/ 165254 h 343754"/>
              <a:gd name="connsiteX2" fmla="*/ 144141 w 313209"/>
              <a:gd name="connsiteY2" fmla="*/ 198591 h 343754"/>
              <a:gd name="connsiteX3" fmla="*/ 148903 w 313209"/>
              <a:gd name="connsiteY3" fmla="*/ 236691 h 343754"/>
              <a:gd name="connsiteX4" fmla="*/ 187003 w 313209"/>
              <a:gd name="connsiteY4" fmla="*/ 279554 h 343754"/>
              <a:gd name="connsiteX5" fmla="*/ 196528 w 313209"/>
              <a:gd name="connsiteY5" fmla="*/ 308129 h 343754"/>
              <a:gd name="connsiteX6" fmla="*/ 206053 w 313209"/>
              <a:gd name="connsiteY6" fmla="*/ 322416 h 343754"/>
              <a:gd name="connsiteX7" fmla="*/ 191766 w 313209"/>
              <a:gd name="connsiteY7" fmla="*/ 341466 h 343754"/>
              <a:gd name="connsiteX8" fmla="*/ 153666 w 313209"/>
              <a:gd name="connsiteY8" fmla="*/ 336704 h 343754"/>
              <a:gd name="connsiteX9" fmla="*/ 44128 w 313209"/>
              <a:gd name="connsiteY9" fmla="*/ 260504 h 343754"/>
              <a:gd name="connsiteX10" fmla="*/ 1266 w 313209"/>
              <a:gd name="connsiteY10" fmla="*/ 98579 h 343754"/>
              <a:gd name="connsiteX11" fmla="*/ 15553 w 313209"/>
              <a:gd name="connsiteY11" fmla="*/ 74766 h 343754"/>
              <a:gd name="connsiteX12" fmla="*/ 58416 w 313209"/>
              <a:gd name="connsiteY12" fmla="*/ 3329 h 343754"/>
              <a:gd name="connsiteX13" fmla="*/ 48891 w 313209"/>
              <a:gd name="connsiteY13" fmla="*/ 12854 h 343754"/>
              <a:gd name="connsiteX0" fmla="*/ 313209 w 313209"/>
              <a:gd name="connsiteY0" fmla="*/ 52388 h 340425"/>
              <a:gd name="connsiteX1" fmla="*/ 148903 w 313209"/>
              <a:gd name="connsiteY1" fmla="*/ 161925 h 340425"/>
              <a:gd name="connsiteX2" fmla="*/ 144141 w 313209"/>
              <a:gd name="connsiteY2" fmla="*/ 195262 h 340425"/>
              <a:gd name="connsiteX3" fmla="*/ 148903 w 313209"/>
              <a:gd name="connsiteY3" fmla="*/ 233362 h 340425"/>
              <a:gd name="connsiteX4" fmla="*/ 187003 w 313209"/>
              <a:gd name="connsiteY4" fmla="*/ 276225 h 340425"/>
              <a:gd name="connsiteX5" fmla="*/ 196528 w 313209"/>
              <a:gd name="connsiteY5" fmla="*/ 304800 h 340425"/>
              <a:gd name="connsiteX6" fmla="*/ 206053 w 313209"/>
              <a:gd name="connsiteY6" fmla="*/ 319087 h 340425"/>
              <a:gd name="connsiteX7" fmla="*/ 191766 w 313209"/>
              <a:gd name="connsiteY7" fmla="*/ 338137 h 340425"/>
              <a:gd name="connsiteX8" fmla="*/ 153666 w 313209"/>
              <a:gd name="connsiteY8" fmla="*/ 333375 h 340425"/>
              <a:gd name="connsiteX9" fmla="*/ 44128 w 313209"/>
              <a:gd name="connsiteY9" fmla="*/ 257175 h 340425"/>
              <a:gd name="connsiteX10" fmla="*/ 1266 w 313209"/>
              <a:gd name="connsiteY10" fmla="*/ 95250 h 340425"/>
              <a:gd name="connsiteX11" fmla="*/ 15553 w 313209"/>
              <a:gd name="connsiteY11" fmla="*/ 71437 h 340425"/>
              <a:gd name="connsiteX12" fmla="*/ 58416 w 313209"/>
              <a:gd name="connsiteY12" fmla="*/ 0 h 340425"/>
              <a:gd name="connsiteX0" fmla="*/ 313209 w 313209"/>
              <a:gd name="connsiteY0" fmla="*/ 0 h 288037"/>
              <a:gd name="connsiteX1" fmla="*/ 148903 w 313209"/>
              <a:gd name="connsiteY1" fmla="*/ 109537 h 288037"/>
              <a:gd name="connsiteX2" fmla="*/ 144141 w 313209"/>
              <a:gd name="connsiteY2" fmla="*/ 142874 h 288037"/>
              <a:gd name="connsiteX3" fmla="*/ 148903 w 313209"/>
              <a:gd name="connsiteY3" fmla="*/ 180974 h 288037"/>
              <a:gd name="connsiteX4" fmla="*/ 187003 w 313209"/>
              <a:gd name="connsiteY4" fmla="*/ 223837 h 288037"/>
              <a:gd name="connsiteX5" fmla="*/ 196528 w 313209"/>
              <a:gd name="connsiteY5" fmla="*/ 252412 h 288037"/>
              <a:gd name="connsiteX6" fmla="*/ 206053 w 313209"/>
              <a:gd name="connsiteY6" fmla="*/ 266699 h 288037"/>
              <a:gd name="connsiteX7" fmla="*/ 191766 w 313209"/>
              <a:gd name="connsiteY7" fmla="*/ 285749 h 288037"/>
              <a:gd name="connsiteX8" fmla="*/ 153666 w 313209"/>
              <a:gd name="connsiteY8" fmla="*/ 280987 h 288037"/>
              <a:gd name="connsiteX9" fmla="*/ 44128 w 313209"/>
              <a:gd name="connsiteY9" fmla="*/ 204787 h 288037"/>
              <a:gd name="connsiteX10" fmla="*/ 1266 w 313209"/>
              <a:gd name="connsiteY10" fmla="*/ 42862 h 288037"/>
              <a:gd name="connsiteX11" fmla="*/ 15553 w 313209"/>
              <a:gd name="connsiteY11" fmla="*/ 19049 h 288037"/>
              <a:gd name="connsiteX0" fmla="*/ 297656 w 297656"/>
              <a:gd name="connsiteY0" fmla="*/ 0 h 288037"/>
              <a:gd name="connsiteX1" fmla="*/ 133350 w 297656"/>
              <a:gd name="connsiteY1" fmla="*/ 109537 h 288037"/>
              <a:gd name="connsiteX2" fmla="*/ 128588 w 297656"/>
              <a:gd name="connsiteY2" fmla="*/ 142874 h 288037"/>
              <a:gd name="connsiteX3" fmla="*/ 133350 w 297656"/>
              <a:gd name="connsiteY3" fmla="*/ 180974 h 288037"/>
              <a:gd name="connsiteX4" fmla="*/ 171450 w 297656"/>
              <a:gd name="connsiteY4" fmla="*/ 223837 h 288037"/>
              <a:gd name="connsiteX5" fmla="*/ 180975 w 297656"/>
              <a:gd name="connsiteY5" fmla="*/ 252412 h 288037"/>
              <a:gd name="connsiteX6" fmla="*/ 190500 w 297656"/>
              <a:gd name="connsiteY6" fmla="*/ 266699 h 288037"/>
              <a:gd name="connsiteX7" fmla="*/ 176213 w 297656"/>
              <a:gd name="connsiteY7" fmla="*/ 285749 h 288037"/>
              <a:gd name="connsiteX8" fmla="*/ 138113 w 297656"/>
              <a:gd name="connsiteY8" fmla="*/ 280987 h 288037"/>
              <a:gd name="connsiteX9" fmla="*/ 28575 w 297656"/>
              <a:gd name="connsiteY9" fmla="*/ 204787 h 288037"/>
              <a:gd name="connsiteX10" fmla="*/ 0 w 297656"/>
              <a:gd name="connsiteY10" fmla="*/ 19049 h 288037"/>
              <a:gd name="connsiteX0" fmla="*/ 297656 w 297656"/>
              <a:gd name="connsiteY0" fmla="*/ 0 h 290217"/>
              <a:gd name="connsiteX1" fmla="*/ 133350 w 297656"/>
              <a:gd name="connsiteY1" fmla="*/ 109537 h 290217"/>
              <a:gd name="connsiteX2" fmla="*/ 128588 w 297656"/>
              <a:gd name="connsiteY2" fmla="*/ 142874 h 290217"/>
              <a:gd name="connsiteX3" fmla="*/ 133350 w 297656"/>
              <a:gd name="connsiteY3" fmla="*/ 180974 h 290217"/>
              <a:gd name="connsiteX4" fmla="*/ 171450 w 297656"/>
              <a:gd name="connsiteY4" fmla="*/ 223837 h 290217"/>
              <a:gd name="connsiteX5" fmla="*/ 180975 w 297656"/>
              <a:gd name="connsiteY5" fmla="*/ 252412 h 290217"/>
              <a:gd name="connsiteX6" fmla="*/ 176213 w 297656"/>
              <a:gd name="connsiteY6" fmla="*/ 285749 h 290217"/>
              <a:gd name="connsiteX7" fmla="*/ 138113 w 297656"/>
              <a:gd name="connsiteY7" fmla="*/ 280987 h 290217"/>
              <a:gd name="connsiteX8" fmla="*/ 28575 w 297656"/>
              <a:gd name="connsiteY8" fmla="*/ 204787 h 290217"/>
              <a:gd name="connsiteX9" fmla="*/ 0 w 297656"/>
              <a:gd name="connsiteY9" fmla="*/ 19049 h 290217"/>
              <a:gd name="connsiteX0" fmla="*/ 297656 w 297656"/>
              <a:gd name="connsiteY0" fmla="*/ 0 h 292126"/>
              <a:gd name="connsiteX1" fmla="*/ 133350 w 297656"/>
              <a:gd name="connsiteY1" fmla="*/ 109537 h 292126"/>
              <a:gd name="connsiteX2" fmla="*/ 128588 w 297656"/>
              <a:gd name="connsiteY2" fmla="*/ 142874 h 292126"/>
              <a:gd name="connsiteX3" fmla="*/ 133350 w 297656"/>
              <a:gd name="connsiteY3" fmla="*/ 180974 h 292126"/>
              <a:gd name="connsiteX4" fmla="*/ 171450 w 297656"/>
              <a:gd name="connsiteY4" fmla="*/ 223837 h 292126"/>
              <a:gd name="connsiteX5" fmla="*/ 176213 w 297656"/>
              <a:gd name="connsiteY5" fmla="*/ 285749 h 292126"/>
              <a:gd name="connsiteX6" fmla="*/ 138113 w 297656"/>
              <a:gd name="connsiteY6" fmla="*/ 280987 h 292126"/>
              <a:gd name="connsiteX7" fmla="*/ 28575 w 297656"/>
              <a:gd name="connsiteY7" fmla="*/ 204787 h 292126"/>
              <a:gd name="connsiteX8" fmla="*/ 0 w 297656"/>
              <a:gd name="connsiteY8" fmla="*/ 19049 h 292126"/>
              <a:gd name="connsiteX0" fmla="*/ 297656 w 297656"/>
              <a:gd name="connsiteY0" fmla="*/ 0 h 281151"/>
              <a:gd name="connsiteX1" fmla="*/ 133350 w 297656"/>
              <a:gd name="connsiteY1" fmla="*/ 109537 h 281151"/>
              <a:gd name="connsiteX2" fmla="*/ 128588 w 297656"/>
              <a:gd name="connsiteY2" fmla="*/ 142874 h 281151"/>
              <a:gd name="connsiteX3" fmla="*/ 133350 w 297656"/>
              <a:gd name="connsiteY3" fmla="*/ 180974 h 281151"/>
              <a:gd name="connsiteX4" fmla="*/ 171450 w 297656"/>
              <a:gd name="connsiteY4" fmla="*/ 223837 h 281151"/>
              <a:gd name="connsiteX5" fmla="*/ 138113 w 297656"/>
              <a:gd name="connsiteY5" fmla="*/ 280987 h 281151"/>
              <a:gd name="connsiteX6" fmla="*/ 28575 w 297656"/>
              <a:gd name="connsiteY6" fmla="*/ 204787 h 281151"/>
              <a:gd name="connsiteX7" fmla="*/ 0 w 297656"/>
              <a:gd name="connsiteY7" fmla="*/ 19049 h 281151"/>
              <a:gd name="connsiteX0" fmla="*/ 297656 w 297656"/>
              <a:gd name="connsiteY0" fmla="*/ 0 h 281151"/>
              <a:gd name="connsiteX1" fmla="*/ 133350 w 297656"/>
              <a:gd name="connsiteY1" fmla="*/ 109537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297656 w 297656"/>
              <a:gd name="connsiteY0" fmla="*/ 0 h 281151"/>
              <a:gd name="connsiteX1" fmla="*/ 254794 w 297656"/>
              <a:gd name="connsiteY1" fmla="*/ 169068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373856 w 373856"/>
              <a:gd name="connsiteY0" fmla="*/ 35720 h 316871"/>
              <a:gd name="connsiteX1" fmla="*/ 330994 w 373856"/>
              <a:gd name="connsiteY1" fmla="*/ 204788 h 316871"/>
              <a:gd name="connsiteX2" fmla="*/ 209550 w 373856"/>
              <a:gd name="connsiteY2" fmla="*/ 216694 h 316871"/>
              <a:gd name="connsiteX3" fmla="*/ 247650 w 373856"/>
              <a:gd name="connsiteY3" fmla="*/ 259557 h 316871"/>
              <a:gd name="connsiteX4" fmla="*/ 214313 w 373856"/>
              <a:gd name="connsiteY4" fmla="*/ 316707 h 316871"/>
              <a:gd name="connsiteX5" fmla="*/ 104775 w 373856"/>
              <a:gd name="connsiteY5" fmla="*/ 240507 h 316871"/>
              <a:gd name="connsiteX6" fmla="*/ 0 w 373856"/>
              <a:gd name="connsiteY6" fmla="*/ 0 h 316871"/>
              <a:gd name="connsiteX0" fmla="*/ 373856 w 373856"/>
              <a:gd name="connsiteY0" fmla="*/ 35720 h 322733"/>
              <a:gd name="connsiteX1" fmla="*/ 330994 w 373856"/>
              <a:gd name="connsiteY1" fmla="*/ 204788 h 322733"/>
              <a:gd name="connsiteX2" fmla="*/ 209550 w 373856"/>
              <a:gd name="connsiteY2" fmla="*/ 216694 h 322733"/>
              <a:gd name="connsiteX3" fmla="*/ 247650 w 373856"/>
              <a:gd name="connsiteY3" fmla="*/ 259557 h 322733"/>
              <a:gd name="connsiteX4" fmla="*/ 214313 w 373856"/>
              <a:gd name="connsiteY4" fmla="*/ 316707 h 322733"/>
              <a:gd name="connsiteX5" fmla="*/ 114300 w 373856"/>
              <a:gd name="connsiteY5" fmla="*/ 102395 h 322733"/>
              <a:gd name="connsiteX6" fmla="*/ 0 w 373856"/>
              <a:gd name="connsiteY6" fmla="*/ 0 h 322733"/>
              <a:gd name="connsiteX0" fmla="*/ 319087 w 333151"/>
              <a:gd name="connsiteY0" fmla="*/ 0 h 351306"/>
              <a:gd name="connsiteX1" fmla="*/ 330994 w 333151"/>
              <a:gd name="connsiteY1" fmla="*/ 233361 h 351306"/>
              <a:gd name="connsiteX2" fmla="*/ 209550 w 333151"/>
              <a:gd name="connsiteY2" fmla="*/ 245267 h 351306"/>
              <a:gd name="connsiteX3" fmla="*/ 247650 w 333151"/>
              <a:gd name="connsiteY3" fmla="*/ 288130 h 351306"/>
              <a:gd name="connsiteX4" fmla="*/ 214313 w 333151"/>
              <a:gd name="connsiteY4" fmla="*/ 345280 h 351306"/>
              <a:gd name="connsiteX5" fmla="*/ 114300 w 333151"/>
              <a:gd name="connsiteY5" fmla="*/ 130968 h 351306"/>
              <a:gd name="connsiteX6" fmla="*/ 0 w 333151"/>
              <a:gd name="connsiteY6" fmla="*/ 28573 h 35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51" h="351306">
                <a:moveTo>
                  <a:pt x="319087" y="0"/>
                </a:moveTo>
                <a:cubicBezTo>
                  <a:pt x="243492" y="82363"/>
                  <a:pt x="349250" y="192483"/>
                  <a:pt x="330994" y="233361"/>
                </a:cubicBezTo>
                <a:cubicBezTo>
                  <a:pt x="312738" y="274239"/>
                  <a:pt x="223441" y="236139"/>
                  <a:pt x="209550" y="245267"/>
                </a:cubicBezTo>
                <a:cubicBezTo>
                  <a:pt x="195659" y="254395"/>
                  <a:pt x="243003" y="283482"/>
                  <a:pt x="247650" y="288130"/>
                </a:cubicBezTo>
                <a:cubicBezTo>
                  <a:pt x="248444" y="304799"/>
                  <a:pt x="236538" y="371474"/>
                  <a:pt x="214313" y="345280"/>
                </a:cubicBezTo>
                <a:cubicBezTo>
                  <a:pt x="192088" y="319086"/>
                  <a:pt x="140494" y="160337"/>
                  <a:pt x="114300" y="130968"/>
                </a:cubicBezTo>
                <a:cubicBezTo>
                  <a:pt x="91281" y="87312"/>
                  <a:pt x="5953" y="67268"/>
                  <a:pt x="0" y="28573"/>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dirty="0"/>
          </a:p>
        </p:txBody>
      </p:sp>
      <p:cxnSp>
        <p:nvCxnSpPr>
          <p:cNvPr id="164" name="Straight Arrow Connector 163"/>
          <p:cNvCxnSpPr/>
          <p:nvPr/>
        </p:nvCxnSpPr>
        <p:spPr>
          <a:xfrm flipH="1">
            <a:off x="6445398" y="3760758"/>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flipV="1">
            <a:off x="6318534" y="3716515"/>
            <a:ext cx="51825" cy="87026"/>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5975339" y="3706396"/>
            <a:ext cx="2920" cy="111755"/>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6231428" y="3720456"/>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Freeform 167"/>
          <p:cNvSpPr/>
          <p:nvPr/>
        </p:nvSpPr>
        <p:spPr>
          <a:xfrm>
            <a:off x="5925196" y="3754265"/>
            <a:ext cx="638175" cy="126206"/>
          </a:xfrm>
          <a:custGeom>
            <a:avLst/>
            <a:gdLst>
              <a:gd name="connsiteX0" fmla="*/ 0 w 850900"/>
              <a:gd name="connsiteY0" fmla="*/ 161925 h 168275"/>
              <a:gd name="connsiteX1" fmla="*/ 9525 w 850900"/>
              <a:gd name="connsiteY1" fmla="*/ 146050 h 168275"/>
              <a:gd name="connsiteX2" fmla="*/ 19050 w 850900"/>
              <a:gd name="connsiteY2" fmla="*/ 142875 h 168275"/>
              <a:gd name="connsiteX3" fmla="*/ 25400 w 850900"/>
              <a:gd name="connsiteY3" fmla="*/ 133350 h 168275"/>
              <a:gd name="connsiteX4" fmla="*/ 44450 w 850900"/>
              <a:gd name="connsiteY4" fmla="*/ 114300 h 168275"/>
              <a:gd name="connsiteX5" fmla="*/ 63500 w 850900"/>
              <a:gd name="connsiteY5" fmla="*/ 98425 h 168275"/>
              <a:gd name="connsiteX6" fmla="*/ 76200 w 850900"/>
              <a:gd name="connsiteY6" fmla="*/ 82550 h 168275"/>
              <a:gd name="connsiteX7" fmla="*/ 79375 w 850900"/>
              <a:gd name="connsiteY7" fmla="*/ 73025 h 168275"/>
              <a:gd name="connsiteX8" fmla="*/ 95250 w 850900"/>
              <a:gd name="connsiteY8" fmla="*/ 57150 h 168275"/>
              <a:gd name="connsiteX9" fmla="*/ 107950 w 850900"/>
              <a:gd name="connsiteY9" fmla="*/ 44450 h 168275"/>
              <a:gd name="connsiteX10" fmla="*/ 111125 w 850900"/>
              <a:gd name="connsiteY10" fmla="*/ 34925 h 168275"/>
              <a:gd name="connsiteX11" fmla="*/ 117475 w 850900"/>
              <a:gd name="connsiteY11" fmla="*/ 25400 h 168275"/>
              <a:gd name="connsiteX12" fmla="*/ 127000 w 850900"/>
              <a:gd name="connsiteY12" fmla="*/ 6350 h 168275"/>
              <a:gd name="connsiteX13" fmla="*/ 136525 w 850900"/>
              <a:gd name="connsiteY13" fmla="*/ 0 h 168275"/>
              <a:gd name="connsiteX14" fmla="*/ 149225 w 850900"/>
              <a:gd name="connsiteY14" fmla="*/ 38100 h 168275"/>
              <a:gd name="connsiteX15" fmla="*/ 152400 w 850900"/>
              <a:gd name="connsiteY15" fmla="*/ 47625 h 168275"/>
              <a:gd name="connsiteX16" fmla="*/ 165100 w 850900"/>
              <a:gd name="connsiteY16" fmla="*/ 66675 h 168275"/>
              <a:gd name="connsiteX17" fmla="*/ 174625 w 850900"/>
              <a:gd name="connsiteY17" fmla="*/ 73025 h 168275"/>
              <a:gd name="connsiteX18" fmla="*/ 187325 w 850900"/>
              <a:gd name="connsiteY18" fmla="*/ 88900 h 168275"/>
              <a:gd name="connsiteX19" fmla="*/ 209550 w 850900"/>
              <a:gd name="connsiteY19" fmla="*/ 111125 h 168275"/>
              <a:gd name="connsiteX20" fmla="*/ 225425 w 850900"/>
              <a:gd name="connsiteY20" fmla="*/ 127000 h 168275"/>
              <a:gd name="connsiteX21" fmla="*/ 241300 w 850900"/>
              <a:gd name="connsiteY21" fmla="*/ 142875 h 168275"/>
              <a:gd name="connsiteX22" fmla="*/ 254000 w 850900"/>
              <a:gd name="connsiteY22" fmla="*/ 158750 h 168275"/>
              <a:gd name="connsiteX23" fmla="*/ 257175 w 850900"/>
              <a:gd name="connsiteY23" fmla="*/ 168275 h 168275"/>
              <a:gd name="connsiteX24" fmla="*/ 263525 w 850900"/>
              <a:gd name="connsiteY24" fmla="*/ 149225 h 168275"/>
              <a:gd name="connsiteX25" fmla="*/ 276225 w 850900"/>
              <a:gd name="connsiteY25" fmla="*/ 117475 h 168275"/>
              <a:gd name="connsiteX26" fmla="*/ 285750 w 850900"/>
              <a:gd name="connsiteY26" fmla="*/ 111125 h 168275"/>
              <a:gd name="connsiteX27" fmla="*/ 292100 w 850900"/>
              <a:gd name="connsiteY27" fmla="*/ 101600 h 168275"/>
              <a:gd name="connsiteX28" fmla="*/ 311150 w 850900"/>
              <a:gd name="connsiteY28" fmla="*/ 88900 h 168275"/>
              <a:gd name="connsiteX29" fmla="*/ 327025 w 850900"/>
              <a:gd name="connsiteY29" fmla="*/ 76200 h 168275"/>
              <a:gd name="connsiteX30" fmla="*/ 355600 w 850900"/>
              <a:gd name="connsiteY30" fmla="*/ 53975 h 168275"/>
              <a:gd name="connsiteX31" fmla="*/ 365125 w 850900"/>
              <a:gd name="connsiteY31" fmla="*/ 34925 h 168275"/>
              <a:gd name="connsiteX32" fmla="*/ 368300 w 850900"/>
              <a:gd name="connsiteY32" fmla="*/ 25400 h 168275"/>
              <a:gd name="connsiteX33" fmla="*/ 377825 w 850900"/>
              <a:gd name="connsiteY33" fmla="*/ 22225 h 168275"/>
              <a:gd name="connsiteX34" fmla="*/ 393700 w 850900"/>
              <a:gd name="connsiteY34" fmla="*/ 50800 h 168275"/>
              <a:gd name="connsiteX35" fmla="*/ 406400 w 850900"/>
              <a:gd name="connsiteY35" fmla="*/ 69850 h 168275"/>
              <a:gd name="connsiteX36" fmla="*/ 412750 w 850900"/>
              <a:gd name="connsiteY36" fmla="*/ 79375 h 168275"/>
              <a:gd name="connsiteX37" fmla="*/ 422275 w 850900"/>
              <a:gd name="connsiteY37" fmla="*/ 85725 h 168275"/>
              <a:gd name="connsiteX38" fmla="*/ 434975 w 850900"/>
              <a:gd name="connsiteY38" fmla="*/ 101600 h 168275"/>
              <a:gd name="connsiteX39" fmla="*/ 438150 w 850900"/>
              <a:gd name="connsiteY39" fmla="*/ 111125 h 168275"/>
              <a:gd name="connsiteX40" fmla="*/ 444500 w 850900"/>
              <a:gd name="connsiteY40" fmla="*/ 120650 h 168275"/>
              <a:gd name="connsiteX41" fmla="*/ 447675 w 850900"/>
              <a:gd name="connsiteY41" fmla="*/ 130175 h 168275"/>
              <a:gd name="connsiteX42" fmla="*/ 457200 w 850900"/>
              <a:gd name="connsiteY42" fmla="*/ 136525 h 168275"/>
              <a:gd name="connsiteX43" fmla="*/ 463550 w 850900"/>
              <a:gd name="connsiteY43" fmla="*/ 146050 h 168275"/>
              <a:gd name="connsiteX44" fmla="*/ 479425 w 850900"/>
              <a:gd name="connsiteY44" fmla="*/ 161925 h 168275"/>
              <a:gd name="connsiteX45" fmla="*/ 498475 w 850900"/>
              <a:gd name="connsiteY45" fmla="*/ 158750 h 168275"/>
              <a:gd name="connsiteX46" fmla="*/ 514350 w 850900"/>
              <a:gd name="connsiteY46" fmla="*/ 142875 h 168275"/>
              <a:gd name="connsiteX47" fmla="*/ 523875 w 850900"/>
              <a:gd name="connsiteY47" fmla="*/ 133350 h 168275"/>
              <a:gd name="connsiteX48" fmla="*/ 536575 w 850900"/>
              <a:gd name="connsiteY48" fmla="*/ 117475 h 168275"/>
              <a:gd name="connsiteX49" fmla="*/ 546100 w 850900"/>
              <a:gd name="connsiteY49" fmla="*/ 98425 h 168275"/>
              <a:gd name="connsiteX50" fmla="*/ 565150 w 850900"/>
              <a:gd name="connsiteY50" fmla="*/ 85725 h 168275"/>
              <a:gd name="connsiteX51" fmla="*/ 584200 w 850900"/>
              <a:gd name="connsiteY51" fmla="*/ 69850 h 168275"/>
              <a:gd name="connsiteX52" fmla="*/ 600075 w 850900"/>
              <a:gd name="connsiteY52" fmla="*/ 53975 h 168275"/>
              <a:gd name="connsiteX53" fmla="*/ 615950 w 850900"/>
              <a:gd name="connsiteY53" fmla="*/ 41275 h 168275"/>
              <a:gd name="connsiteX54" fmla="*/ 622300 w 850900"/>
              <a:gd name="connsiteY54" fmla="*/ 31750 h 168275"/>
              <a:gd name="connsiteX55" fmla="*/ 625475 w 850900"/>
              <a:gd name="connsiteY55" fmla="*/ 22225 h 168275"/>
              <a:gd name="connsiteX56" fmla="*/ 631825 w 850900"/>
              <a:gd name="connsiteY56" fmla="*/ 41275 h 168275"/>
              <a:gd name="connsiteX57" fmla="*/ 647700 w 850900"/>
              <a:gd name="connsiteY57" fmla="*/ 60325 h 168275"/>
              <a:gd name="connsiteX58" fmla="*/ 669925 w 850900"/>
              <a:gd name="connsiteY58" fmla="*/ 88900 h 168275"/>
              <a:gd name="connsiteX59" fmla="*/ 682625 w 850900"/>
              <a:gd name="connsiteY59" fmla="*/ 107950 h 168275"/>
              <a:gd name="connsiteX60" fmla="*/ 698500 w 850900"/>
              <a:gd name="connsiteY60" fmla="*/ 123825 h 168275"/>
              <a:gd name="connsiteX61" fmla="*/ 714375 w 850900"/>
              <a:gd name="connsiteY61" fmla="*/ 142875 h 168275"/>
              <a:gd name="connsiteX62" fmla="*/ 723900 w 850900"/>
              <a:gd name="connsiteY62" fmla="*/ 149225 h 168275"/>
              <a:gd name="connsiteX63" fmla="*/ 739775 w 850900"/>
              <a:gd name="connsiteY63" fmla="*/ 165100 h 168275"/>
              <a:gd name="connsiteX64" fmla="*/ 746125 w 850900"/>
              <a:gd name="connsiteY64" fmla="*/ 146050 h 168275"/>
              <a:gd name="connsiteX65" fmla="*/ 749300 w 850900"/>
              <a:gd name="connsiteY65" fmla="*/ 136525 h 168275"/>
              <a:gd name="connsiteX66" fmla="*/ 752475 w 850900"/>
              <a:gd name="connsiteY66" fmla="*/ 127000 h 168275"/>
              <a:gd name="connsiteX67" fmla="*/ 771525 w 850900"/>
              <a:gd name="connsiteY67" fmla="*/ 114300 h 168275"/>
              <a:gd name="connsiteX68" fmla="*/ 784225 w 850900"/>
              <a:gd name="connsiteY68" fmla="*/ 101600 h 168275"/>
              <a:gd name="connsiteX69" fmla="*/ 796925 w 850900"/>
              <a:gd name="connsiteY69" fmla="*/ 82550 h 168275"/>
              <a:gd name="connsiteX70" fmla="*/ 806450 w 850900"/>
              <a:gd name="connsiteY70" fmla="*/ 73025 h 168275"/>
              <a:gd name="connsiteX71" fmla="*/ 819150 w 850900"/>
              <a:gd name="connsiteY71" fmla="*/ 53975 h 168275"/>
              <a:gd name="connsiteX72" fmla="*/ 822325 w 850900"/>
              <a:gd name="connsiteY72" fmla="*/ 44450 h 168275"/>
              <a:gd name="connsiteX73" fmla="*/ 835025 w 850900"/>
              <a:gd name="connsiteY73" fmla="*/ 25400 h 168275"/>
              <a:gd name="connsiteX74" fmla="*/ 850900 w 850900"/>
              <a:gd name="connsiteY74" fmla="*/ 15875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0900" h="168275">
                <a:moveTo>
                  <a:pt x="0" y="161925"/>
                </a:moveTo>
                <a:cubicBezTo>
                  <a:pt x="3175" y="156633"/>
                  <a:pt x="5161" y="150414"/>
                  <a:pt x="9525" y="146050"/>
                </a:cubicBezTo>
                <a:cubicBezTo>
                  <a:pt x="11892" y="143683"/>
                  <a:pt x="16437" y="144966"/>
                  <a:pt x="19050" y="142875"/>
                </a:cubicBezTo>
                <a:cubicBezTo>
                  <a:pt x="22030" y="140491"/>
                  <a:pt x="22865" y="136202"/>
                  <a:pt x="25400" y="133350"/>
                </a:cubicBezTo>
                <a:cubicBezTo>
                  <a:pt x="31366" y="126638"/>
                  <a:pt x="38100" y="120650"/>
                  <a:pt x="44450" y="114300"/>
                </a:cubicBezTo>
                <a:cubicBezTo>
                  <a:pt x="56673" y="102077"/>
                  <a:pt x="50239" y="107266"/>
                  <a:pt x="63500" y="98425"/>
                </a:cubicBezTo>
                <a:cubicBezTo>
                  <a:pt x="71480" y="74484"/>
                  <a:pt x="59787" y="103066"/>
                  <a:pt x="76200" y="82550"/>
                </a:cubicBezTo>
                <a:cubicBezTo>
                  <a:pt x="78291" y="79937"/>
                  <a:pt x="77878" y="76018"/>
                  <a:pt x="79375" y="73025"/>
                </a:cubicBezTo>
                <a:cubicBezTo>
                  <a:pt x="84667" y="62442"/>
                  <a:pt x="85725" y="63500"/>
                  <a:pt x="95250" y="57150"/>
                </a:cubicBezTo>
                <a:cubicBezTo>
                  <a:pt x="103717" y="31750"/>
                  <a:pt x="91017" y="61383"/>
                  <a:pt x="107950" y="44450"/>
                </a:cubicBezTo>
                <a:cubicBezTo>
                  <a:pt x="110317" y="42083"/>
                  <a:pt x="109628" y="37918"/>
                  <a:pt x="111125" y="34925"/>
                </a:cubicBezTo>
                <a:cubicBezTo>
                  <a:pt x="112832" y="31512"/>
                  <a:pt x="115768" y="28813"/>
                  <a:pt x="117475" y="25400"/>
                </a:cubicBezTo>
                <a:cubicBezTo>
                  <a:pt x="122640" y="15071"/>
                  <a:pt x="117901" y="15449"/>
                  <a:pt x="127000" y="6350"/>
                </a:cubicBezTo>
                <a:cubicBezTo>
                  <a:pt x="129698" y="3652"/>
                  <a:pt x="133350" y="2117"/>
                  <a:pt x="136525" y="0"/>
                </a:cubicBezTo>
                <a:lnTo>
                  <a:pt x="149225" y="38100"/>
                </a:lnTo>
                <a:cubicBezTo>
                  <a:pt x="150283" y="41275"/>
                  <a:pt x="150544" y="44840"/>
                  <a:pt x="152400" y="47625"/>
                </a:cubicBezTo>
                <a:cubicBezTo>
                  <a:pt x="156633" y="53975"/>
                  <a:pt x="158750" y="62442"/>
                  <a:pt x="165100" y="66675"/>
                </a:cubicBezTo>
                <a:lnTo>
                  <a:pt x="174625" y="73025"/>
                </a:lnTo>
                <a:cubicBezTo>
                  <a:pt x="181775" y="94475"/>
                  <a:pt x="171859" y="71225"/>
                  <a:pt x="187325" y="88900"/>
                </a:cubicBezTo>
                <a:cubicBezTo>
                  <a:pt x="208303" y="112875"/>
                  <a:pt x="189969" y="104598"/>
                  <a:pt x="209550" y="111125"/>
                </a:cubicBezTo>
                <a:cubicBezTo>
                  <a:pt x="226483" y="136525"/>
                  <a:pt x="204258" y="105833"/>
                  <a:pt x="225425" y="127000"/>
                </a:cubicBezTo>
                <a:cubicBezTo>
                  <a:pt x="246592" y="148167"/>
                  <a:pt x="215900" y="125942"/>
                  <a:pt x="241300" y="142875"/>
                </a:cubicBezTo>
                <a:cubicBezTo>
                  <a:pt x="249280" y="166816"/>
                  <a:pt x="237587" y="138234"/>
                  <a:pt x="254000" y="158750"/>
                </a:cubicBezTo>
                <a:cubicBezTo>
                  <a:pt x="256091" y="161363"/>
                  <a:pt x="256117" y="165100"/>
                  <a:pt x="257175" y="168275"/>
                </a:cubicBezTo>
                <a:cubicBezTo>
                  <a:pt x="259292" y="161925"/>
                  <a:pt x="261902" y="155719"/>
                  <a:pt x="263525" y="149225"/>
                </a:cubicBezTo>
                <a:cubicBezTo>
                  <a:pt x="266153" y="138712"/>
                  <a:pt x="268137" y="125563"/>
                  <a:pt x="276225" y="117475"/>
                </a:cubicBezTo>
                <a:cubicBezTo>
                  <a:pt x="278923" y="114777"/>
                  <a:pt x="282575" y="113242"/>
                  <a:pt x="285750" y="111125"/>
                </a:cubicBezTo>
                <a:cubicBezTo>
                  <a:pt x="287867" y="107950"/>
                  <a:pt x="289228" y="104113"/>
                  <a:pt x="292100" y="101600"/>
                </a:cubicBezTo>
                <a:cubicBezTo>
                  <a:pt x="297843" y="96574"/>
                  <a:pt x="311150" y="88900"/>
                  <a:pt x="311150" y="88900"/>
                </a:cubicBezTo>
                <a:cubicBezTo>
                  <a:pt x="322883" y="71301"/>
                  <a:pt x="310787" y="85221"/>
                  <a:pt x="327025" y="76200"/>
                </a:cubicBezTo>
                <a:cubicBezTo>
                  <a:pt x="344115" y="66706"/>
                  <a:pt x="344030" y="65545"/>
                  <a:pt x="355600" y="53975"/>
                </a:cubicBezTo>
                <a:cubicBezTo>
                  <a:pt x="363580" y="30034"/>
                  <a:pt x="352815" y="59544"/>
                  <a:pt x="365125" y="34925"/>
                </a:cubicBezTo>
                <a:cubicBezTo>
                  <a:pt x="366622" y="31932"/>
                  <a:pt x="365933" y="27767"/>
                  <a:pt x="368300" y="25400"/>
                </a:cubicBezTo>
                <a:cubicBezTo>
                  <a:pt x="370667" y="23033"/>
                  <a:pt x="374650" y="23283"/>
                  <a:pt x="377825" y="22225"/>
                </a:cubicBezTo>
                <a:cubicBezTo>
                  <a:pt x="383413" y="38990"/>
                  <a:pt x="379144" y="28965"/>
                  <a:pt x="393700" y="50800"/>
                </a:cubicBezTo>
                <a:lnTo>
                  <a:pt x="406400" y="69850"/>
                </a:lnTo>
                <a:cubicBezTo>
                  <a:pt x="408517" y="73025"/>
                  <a:pt x="409575" y="77258"/>
                  <a:pt x="412750" y="79375"/>
                </a:cubicBezTo>
                <a:lnTo>
                  <a:pt x="422275" y="85725"/>
                </a:lnTo>
                <a:cubicBezTo>
                  <a:pt x="430255" y="109666"/>
                  <a:pt x="418562" y="81084"/>
                  <a:pt x="434975" y="101600"/>
                </a:cubicBezTo>
                <a:cubicBezTo>
                  <a:pt x="437066" y="104213"/>
                  <a:pt x="436653" y="108132"/>
                  <a:pt x="438150" y="111125"/>
                </a:cubicBezTo>
                <a:cubicBezTo>
                  <a:pt x="439857" y="114538"/>
                  <a:pt x="442793" y="117237"/>
                  <a:pt x="444500" y="120650"/>
                </a:cubicBezTo>
                <a:cubicBezTo>
                  <a:pt x="445997" y="123643"/>
                  <a:pt x="445584" y="127562"/>
                  <a:pt x="447675" y="130175"/>
                </a:cubicBezTo>
                <a:cubicBezTo>
                  <a:pt x="450059" y="133155"/>
                  <a:pt x="454025" y="134408"/>
                  <a:pt x="457200" y="136525"/>
                </a:cubicBezTo>
                <a:cubicBezTo>
                  <a:pt x="459317" y="139700"/>
                  <a:pt x="460852" y="143352"/>
                  <a:pt x="463550" y="146050"/>
                </a:cubicBezTo>
                <a:cubicBezTo>
                  <a:pt x="484717" y="167217"/>
                  <a:pt x="462492" y="136525"/>
                  <a:pt x="479425" y="161925"/>
                </a:cubicBezTo>
                <a:cubicBezTo>
                  <a:pt x="485775" y="160867"/>
                  <a:pt x="492368" y="160786"/>
                  <a:pt x="498475" y="158750"/>
                </a:cubicBezTo>
                <a:cubicBezTo>
                  <a:pt x="509221" y="155168"/>
                  <a:pt x="507837" y="150690"/>
                  <a:pt x="514350" y="142875"/>
                </a:cubicBezTo>
                <a:cubicBezTo>
                  <a:pt x="517225" y="139426"/>
                  <a:pt x="520700" y="136525"/>
                  <a:pt x="523875" y="133350"/>
                </a:cubicBezTo>
                <a:cubicBezTo>
                  <a:pt x="531855" y="109409"/>
                  <a:pt x="520162" y="137991"/>
                  <a:pt x="536575" y="117475"/>
                </a:cubicBezTo>
                <a:cubicBezTo>
                  <a:pt x="549409" y="101433"/>
                  <a:pt x="528257" y="114038"/>
                  <a:pt x="546100" y="98425"/>
                </a:cubicBezTo>
                <a:cubicBezTo>
                  <a:pt x="551843" y="93399"/>
                  <a:pt x="559754" y="91121"/>
                  <a:pt x="565150" y="85725"/>
                </a:cubicBezTo>
                <a:cubicBezTo>
                  <a:pt x="577373" y="73502"/>
                  <a:pt x="570939" y="78691"/>
                  <a:pt x="584200" y="69850"/>
                </a:cubicBezTo>
                <a:cubicBezTo>
                  <a:pt x="601133" y="44450"/>
                  <a:pt x="578908" y="75142"/>
                  <a:pt x="600075" y="53975"/>
                </a:cubicBezTo>
                <a:cubicBezTo>
                  <a:pt x="614436" y="39614"/>
                  <a:pt x="597407" y="47456"/>
                  <a:pt x="615950" y="41275"/>
                </a:cubicBezTo>
                <a:cubicBezTo>
                  <a:pt x="618067" y="38100"/>
                  <a:pt x="620593" y="35163"/>
                  <a:pt x="622300" y="31750"/>
                </a:cubicBezTo>
                <a:cubicBezTo>
                  <a:pt x="623797" y="28757"/>
                  <a:pt x="623108" y="19858"/>
                  <a:pt x="625475" y="22225"/>
                </a:cubicBezTo>
                <a:cubicBezTo>
                  <a:pt x="630208" y="26958"/>
                  <a:pt x="628112" y="35706"/>
                  <a:pt x="631825" y="41275"/>
                </a:cubicBezTo>
                <a:cubicBezTo>
                  <a:pt x="654516" y="75312"/>
                  <a:pt x="619179" y="23655"/>
                  <a:pt x="647700" y="60325"/>
                </a:cubicBezTo>
                <a:cubicBezTo>
                  <a:pt x="674284" y="94504"/>
                  <a:pt x="648300" y="67275"/>
                  <a:pt x="669925" y="88900"/>
                </a:cubicBezTo>
                <a:cubicBezTo>
                  <a:pt x="675505" y="105639"/>
                  <a:pt x="669412" y="92095"/>
                  <a:pt x="682625" y="107950"/>
                </a:cubicBezTo>
                <a:cubicBezTo>
                  <a:pt x="695854" y="123825"/>
                  <a:pt x="681038" y="112183"/>
                  <a:pt x="698500" y="123825"/>
                </a:cubicBezTo>
                <a:cubicBezTo>
                  <a:pt x="704744" y="133191"/>
                  <a:pt x="705208" y="135235"/>
                  <a:pt x="714375" y="142875"/>
                </a:cubicBezTo>
                <a:cubicBezTo>
                  <a:pt x="717306" y="145318"/>
                  <a:pt x="720725" y="147108"/>
                  <a:pt x="723900" y="149225"/>
                </a:cubicBezTo>
                <a:cubicBezTo>
                  <a:pt x="724268" y="149777"/>
                  <a:pt x="735174" y="168781"/>
                  <a:pt x="739775" y="165100"/>
                </a:cubicBezTo>
                <a:cubicBezTo>
                  <a:pt x="745002" y="160919"/>
                  <a:pt x="744008" y="152400"/>
                  <a:pt x="746125" y="146050"/>
                </a:cubicBezTo>
                <a:lnTo>
                  <a:pt x="749300" y="136525"/>
                </a:lnTo>
                <a:cubicBezTo>
                  <a:pt x="750358" y="133350"/>
                  <a:pt x="749690" y="128856"/>
                  <a:pt x="752475" y="127000"/>
                </a:cubicBezTo>
                <a:lnTo>
                  <a:pt x="771525" y="114300"/>
                </a:lnTo>
                <a:cubicBezTo>
                  <a:pt x="779992" y="88900"/>
                  <a:pt x="767292" y="118533"/>
                  <a:pt x="784225" y="101600"/>
                </a:cubicBezTo>
                <a:cubicBezTo>
                  <a:pt x="789621" y="96204"/>
                  <a:pt x="791529" y="87946"/>
                  <a:pt x="796925" y="82550"/>
                </a:cubicBezTo>
                <a:cubicBezTo>
                  <a:pt x="800100" y="79375"/>
                  <a:pt x="803693" y="76569"/>
                  <a:pt x="806450" y="73025"/>
                </a:cubicBezTo>
                <a:cubicBezTo>
                  <a:pt x="811135" y="67001"/>
                  <a:pt x="816737" y="61215"/>
                  <a:pt x="819150" y="53975"/>
                </a:cubicBezTo>
                <a:cubicBezTo>
                  <a:pt x="820208" y="50800"/>
                  <a:pt x="820700" y="47376"/>
                  <a:pt x="822325" y="44450"/>
                </a:cubicBezTo>
                <a:cubicBezTo>
                  <a:pt x="826031" y="37779"/>
                  <a:pt x="827785" y="27813"/>
                  <a:pt x="835025" y="25400"/>
                </a:cubicBezTo>
                <a:cubicBezTo>
                  <a:pt x="847390" y="21278"/>
                  <a:pt x="842183" y="24592"/>
                  <a:pt x="850900" y="1587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Tree>
    <p:extLst>
      <p:ext uri="{BB962C8B-B14F-4D97-AF65-F5344CB8AC3E}">
        <p14:creationId xmlns:p14="http://schemas.microsoft.com/office/powerpoint/2010/main" val="277902590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Units &amp; </a:t>
            </a:r>
            <a:r>
              <a:rPr lang="en-US" dirty="0" smtClean="0">
                <a:solidFill>
                  <a:schemeClr val="accent6">
                    <a:lumMod val="75000"/>
                  </a:schemeClr>
                </a:solidFill>
              </a:rPr>
              <a:t>Frame of Reference</a:t>
            </a:r>
            <a:endParaRPr lang="sv-SE" dirty="0"/>
          </a:p>
        </p:txBody>
      </p:sp>
      <p:pic>
        <p:nvPicPr>
          <p:cNvPr id="12" name="Picture 11"/>
          <p:cNvPicPr>
            <a:picLocks noChangeAspect="1"/>
          </p:cNvPicPr>
          <p:nvPr/>
        </p:nvPicPr>
        <p:blipFill>
          <a:blip r:embed="rId3"/>
          <a:stretch>
            <a:fillRect/>
          </a:stretch>
        </p:blipFill>
        <p:spPr>
          <a:xfrm>
            <a:off x="1856317" y="1111312"/>
            <a:ext cx="5431366" cy="3665973"/>
          </a:xfrm>
          <a:prstGeom prst="rect">
            <a:avLst/>
          </a:prstGeom>
        </p:spPr>
      </p:pic>
    </p:spTree>
    <p:extLst>
      <p:ext uri="{BB962C8B-B14F-4D97-AF65-F5344CB8AC3E}">
        <p14:creationId xmlns:p14="http://schemas.microsoft.com/office/powerpoint/2010/main" val="220512609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Analytical </a:t>
            </a:r>
            <a:r>
              <a:rPr lang="en-US" dirty="0" smtClean="0">
                <a:solidFill>
                  <a:schemeClr val="accent6">
                    <a:lumMod val="75000"/>
                  </a:schemeClr>
                </a:solidFill>
              </a:rPr>
              <a:t>Lights</a:t>
            </a:r>
            <a:endParaRPr lang="sv-SE" dirty="0"/>
          </a:p>
        </p:txBody>
      </p:sp>
      <p:grpSp>
        <p:nvGrpSpPr>
          <p:cNvPr id="11" name="Group 10"/>
          <p:cNvGrpSpPr/>
          <p:nvPr/>
        </p:nvGrpSpPr>
        <p:grpSpPr>
          <a:xfrm>
            <a:off x="674470" y="1609725"/>
            <a:ext cx="7435470" cy="2552700"/>
            <a:chOff x="1316332" y="1830085"/>
            <a:chExt cx="6043003" cy="2074647"/>
          </a:xfrm>
        </p:grpSpPr>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087" t="6809" r="26154" b="6809"/>
            <a:stretch/>
          </p:blipFill>
          <p:spPr bwMode="auto">
            <a:xfrm>
              <a:off x="1316332" y="1899427"/>
              <a:ext cx="1415141" cy="1999409"/>
            </a:xfrm>
            <a:prstGeom prst="roundRect">
              <a:avLst/>
            </a:prstGeom>
            <a:ln/>
            <a:extLst/>
          </p:spPr>
          <p:style>
            <a:lnRef idx="3">
              <a:schemeClr val="lt1"/>
            </a:lnRef>
            <a:fillRef idx="1">
              <a:schemeClr val="accent2"/>
            </a:fillRef>
            <a:effectRef idx="1">
              <a:schemeClr val="accent2"/>
            </a:effectRef>
            <a:fontRef idx="minor">
              <a:schemeClr val="lt1"/>
            </a:fontRef>
          </p:style>
        </p:pic>
        <p:pic>
          <p:nvPicPr>
            <p:cNvPr id="4" name="Picture 17" descr="http://wattsupwiththat.files.wordpress.com/2010/02/101_0683.jpg?w=640"/>
            <p:cNvPicPr>
              <a:picLocks noChangeAspect="1" noChangeArrowheads="1"/>
            </p:cNvPicPr>
            <p:nvPr/>
          </p:nvPicPr>
          <p:blipFill rotWithShape="1">
            <a:blip r:embed="rId4">
              <a:extLst>
                <a:ext uri="{28A0092B-C50C-407E-A947-70E740481C1C}">
                  <a14:useLocalDpi xmlns:a14="http://schemas.microsoft.com/office/drawing/2010/main" val="0"/>
                </a:ext>
              </a:extLst>
            </a:blip>
            <a:srcRect l="29563" t="23216" r="29563"/>
            <a:stretch/>
          </p:blipFill>
          <p:spPr bwMode="auto">
            <a:xfrm>
              <a:off x="2855146" y="1905007"/>
              <a:ext cx="1415141" cy="1993829"/>
            </a:xfrm>
            <a:prstGeom prst="roundRect">
              <a:avLst/>
            </a:prstGeom>
            <a:extLst/>
          </p:spPr>
          <p:style>
            <a:lnRef idx="3">
              <a:schemeClr val="lt1"/>
            </a:lnRef>
            <a:fillRef idx="1">
              <a:schemeClr val="accent2"/>
            </a:fillRef>
            <a:effectRef idx="1">
              <a:schemeClr val="accent2"/>
            </a:effectRef>
            <a:fontRef idx="minor">
              <a:schemeClr val="lt1"/>
            </a:fontRef>
          </p:style>
        </p:pic>
        <p:pic>
          <p:nvPicPr>
            <p:cNvPr id="5" name="Picture 13" descr="http://upload.wikimedia.org/wikipedia/commons/9/99/Munich_subway_station_Theresienwies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722" t="10448" r="42238" b="21658"/>
            <a:stretch/>
          </p:blipFill>
          <p:spPr bwMode="auto">
            <a:xfrm>
              <a:off x="4392494" y="1896637"/>
              <a:ext cx="1415141" cy="1999409"/>
            </a:xfrm>
            <a:prstGeom prst="roundRect">
              <a:avLst/>
            </a:prstGeom>
            <a:extLst/>
          </p:spPr>
          <p:style>
            <a:lnRef idx="3">
              <a:schemeClr val="lt1"/>
            </a:lnRef>
            <a:fillRef idx="1">
              <a:schemeClr val="accent2"/>
            </a:fillRef>
            <a:effectRef idx="1">
              <a:schemeClr val="accent2"/>
            </a:effectRef>
            <a:fontRef idx="minor">
              <a:schemeClr val="lt1"/>
            </a:fontRef>
          </p:style>
        </p:pic>
        <p:pic>
          <p:nvPicPr>
            <p:cNvPr id="6" name="Picture 15" descr="http://remingtons.files.wordpress.com/2010/02/dsc03863.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539" t="14438" r="36605" b="14238"/>
            <a:stretch/>
          </p:blipFill>
          <p:spPr bwMode="auto">
            <a:xfrm>
              <a:off x="5944194" y="1905008"/>
              <a:ext cx="1415141" cy="1999724"/>
            </a:xfrm>
            <a:prstGeom prst="roundRect">
              <a:avLst/>
            </a:prstGeom>
            <a:extLst/>
          </p:spPr>
          <p:style>
            <a:lnRef idx="3">
              <a:schemeClr val="lt1"/>
            </a:lnRef>
            <a:fillRef idx="1">
              <a:schemeClr val="accent2"/>
            </a:fillRef>
            <a:effectRef idx="1">
              <a:schemeClr val="accent2"/>
            </a:effectRef>
            <a:fontRef idx="minor">
              <a:schemeClr val="lt1"/>
            </a:fontRef>
          </p:style>
        </p:pic>
        <p:sp>
          <p:nvSpPr>
            <p:cNvPr id="7" name="Oval 6"/>
            <p:cNvSpPr/>
            <p:nvPr/>
          </p:nvSpPr>
          <p:spPr>
            <a:xfrm>
              <a:off x="1847324" y="2651728"/>
              <a:ext cx="324579" cy="324579"/>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8" name="Oval 7"/>
            <p:cNvSpPr/>
            <p:nvPr/>
          </p:nvSpPr>
          <p:spPr>
            <a:xfrm>
              <a:off x="3378995" y="2206798"/>
              <a:ext cx="324579" cy="162290"/>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9" name="Rounded Rectangle 8"/>
            <p:cNvSpPr/>
            <p:nvPr/>
          </p:nvSpPr>
          <p:spPr>
            <a:xfrm rot="8942490">
              <a:off x="4770308" y="1830085"/>
              <a:ext cx="127157" cy="791527"/>
            </a:xfrm>
            <a:prstGeom prst="roundRect">
              <a:avLst>
                <a:gd name="adj" fmla="val 50000"/>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sp>
          <p:nvSpPr>
            <p:cNvPr id="10" name="Freeform 9"/>
            <p:cNvSpPr/>
            <p:nvPr/>
          </p:nvSpPr>
          <p:spPr>
            <a:xfrm>
              <a:off x="6542722" y="2076689"/>
              <a:ext cx="564356" cy="489347"/>
            </a:xfrm>
            <a:custGeom>
              <a:avLst/>
              <a:gdLst>
                <a:gd name="connsiteX0" fmla="*/ 393203 w 794302"/>
                <a:gd name="connsiteY0" fmla="*/ 13777 h 697735"/>
                <a:gd name="connsiteX1" fmla="*/ 793253 w 794302"/>
                <a:gd name="connsiteY1" fmla="*/ 213802 h 697735"/>
                <a:gd name="connsiteX2" fmla="*/ 269378 w 794302"/>
                <a:gd name="connsiteY2" fmla="*/ 671002 h 697735"/>
                <a:gd name="connsiteX3" fmla="*/ 2678 w 794302"/>
                <a:gd name="connsiteY3" fmla="*/ 575752 h 697735"/>
                <a:gd name="connsiteX4" fmla="*/ 393203 w 794302"/>
                <a:gd name="connsiteY4" fmla="*/ 13777 h 697735"/>
                <a:gd name="connsiteX0" fmla="*/ 393203 w 794302"/>
                <a:gd name="connsiteY0" fmla="*/ 13777 h 697735"/>
                <a:gd name="connsiteX1" fmla="*/ 793253 w 794302"/>
                <a:gd name="connsiteY1" fmla="*/ 213802 h 697735"/>
                <a:gd name="connsiteX2" fmla="*/ 269378 w 794302"/>
                <a:gd name="connsiteY2" fmla="*/ 671002 h 697735"/>
                <a:gd name="connsiteX3" fmla="*/ 2678 w 794302"/>
                <a:gd name="connsiteY3" fmla="*/ 575752 h 697735"/>
                <a:gd name="connsiteX4" fmla="*/ 393203 w 794302"/>
                <a:gd name="connsiteY4" fmla="*/ 13777 h 697735"/>
                <a:gd name="connsiteX0" fmla="*/ 393203 w 794302"/>
                <a:gd name="connsiteY0" fmla="*/ 13777 h 697735"/>
                <a:gd name="connsiteX1" fmla="*/ 793253 w 794302"/>
                <a:gd name="connsiteY1" fmla="*/ 213802 h 697735"/>
                <a:gd name="connsiteX2" fmla="*/ 269378 w 794302"/>
                <a:gd name="connsiteY2" fmla="*/ 671002 h 697735"/>
                <a:gd name="connsiteX3" fmla="*/ 2678 w 794302"/>
                <a:gd name="connsiteY3" fmla="*/ 575752 h 697735"/>
                <a:gd name="connsiteX4" fmla="*/ 393203 w 794302"/>
                <a:gd name="connsiteY4" fmla="*/ 13777 h 697735"/>
                <a:gd name="connsiteX0" fmla="*/ 393203 w 794302"/>
                <a:gd name="connsiteY0" fmla="*/ 13777 h 697735"/>
                <a:gd name="connsiteX1" fmla="*/ 793253 w 794302"/>
                <a:gd name="connsiteY1" fmla="*/ 213802 h 697735"/>
                <a:gd name="connsiteX2" fmla="*/ 269378 w 794302"/>
                <a:gd name="connsiteY2" fmla="*/ 671002 h 697735"/>
                <a:gd name="connsiteX3" fmla="*/ 2678 w 794302"/>
                <a:gd name="connsiteY3" fmla="*/ 575752 h 697735"/>
                <a:gd name="connsiteX4" fmla="*/ 393203 w 794302"/>
                <a:gd name="connsiteY4" fmla="*/ 13777 h 697735"/>
                <a:gd name="connsiteX0" fmla="*/ 393203 w 794302"/>
                <a:gd name="connsiteY0" fmla="*/ 13777 h 697735"/>
                <a:gd name="connsiteX1" fmla="*/ 793253 w 794302"/>
                <a:gd name="connsiteY1" fmla="*/ 213802 h 697735"/>
                <a:gd name="connsiteX2" fmla="*/ 269378 w 794302"/>
                <a:gd name="connsiteY2" fmla="*/ 671002 h 697735"/>
                <a:gd name="connsiteX3" fmla="*/ 2678 w 794302"/>
                <a:gd name="connsiteY3" fmla="*/ 575752 h 697735"/>
                <a:gd name="connsiteX4" fmla="*/ 393203 w 794302"/>
                <a:gd name="connsiteY4" fmla="*/ 13777 h 697735"/>
                <a:gd name="connsiteX0" fmla="*/ 393203 w 794302"/>
                <a:gd name="connsiteY0" fmla="*/ 13777 h 697735"/>
                <a:gd name="connsiteX1" fmla="*/ 793253 w 794302"/>
                <a:gd name="connsiteY1" fmla="*/ 213802 h 697735"/>
                <a:gd name="connsiteX2" fmla="*/ 269378 w 794302"/>
                <a:gd name="connsiteY2" fmla="*/ 671002 h 697735"/>
                <a:gd name="connsiteX3" fmla="*/ 2678 w 794302"/>
                <a:gd name="connsiteY3" fmla="*/ 575752 h 697735"/>
                <a:gd name="connsiteX4" fmla="*/ 393203 w 794302"/>
                <a:gd name="connsiteY4" fmla="*/ 13777 h 697735"/>
                <a:gd name="connsiteX0" fmla="*/ 393203 w 794302"/>
                <a:gd name="connsiteY0" fmla="*/ 13777 h 697735"/>
                <a:gd name="connsiteX1" fmla="*/ 793253 w 794302"/>
                <a:gd name="connsiteY1" fmla="*/ 213802 h 697735"/>
                <a:gd name="connsiteX2" fmla="*/ 269378 w 794302"/>
                <a:gd name="connsiteY2" fmla="*/ 671002 h 697735"/>
                <a:gd name="connsiteX3" fmla="*/ 2678 w 794302"/>
                <a:gd name="connsiteY3" fmla="*/ 575752 h 697735"/>
                <a:gd name="connsiteX4" fmla="*/ 393203 w 794302"/>
                <a:gd name="connsiteY4" fmla="*/ 13777 h 697735"/>
                <a:gd name="connsiteX0" fmla="*/ 393203 w 794286"/>
                <a:gd name="connsiteY0" fmla="*/ 0 h 683958"/>
                <a:gd name="connsiteX1" fmla="*/ 793253 w 794286"/>
                <a:gd name="connsiteY1" fmla="*/ 200025 h 683958"/>
                <a:gd name="connsiteX2" fmla="*/ 269378 w 794286"/>
                <a:gd name="connsiteY2" fmla="*/ 657225 h 683958"/>
                <a:gd name="connsiteX3" fmla="*/ 2678 w 794286"/>
                <a:gd name="connsiteY3" fmla="*/ 561975 h 683958"/>
                <a:gd name="connsiteX4" fmla="*/ 393203 w 794286"/>
                <a:gd name="connsiteY4" fmla="*/ 0 h 683958"/>
                <a:gd name="connsiteX0" fmla="*/ 393203 w 793253"/>
                <a:gd name="connsiteY0" fmla="*/ 0 h 683958"/>
                <a:gd name="connsiteX1" fmla="*/ 793253 w 793253"/>
                <a:gd name="connsiteY1" fmla="*/ 200025 h 683958"/>
                <a:gd name="connsiteX2" fmla="*/ 269378 w 793253"/>
                <a:gd name="connsiteY2" fmla="*/ 657225 h 683958"/>
                <a:gd name="connsiteX3" fmla="*/ 2678 w 793253"/>
                <a:gd name="connsiteY3" fmla="*/ 561975 h 683958"/>
                <a:gd name="connsiteX4" fmla="*/ 393203 w 793253"/>
                <a:gd name="connsiteY4" fmla="*/ 0 h 683958"/>
                <a:gd name="connsiteX0" fmla="*/ 493215 w 793253"/>
                <a:gd name="connsiteY0" fmla="*/ 0 h 726820"/>
                <a:gd name="connsiteX1" fmla="*/ 793253 w 793253"/>
                <a:gd name="connsiteY1" fmla="*/ 242887 h 726820"/>
                <a:gd name="connsiteX2" fmla="*/ 269378 w 793253"/>
                <a:gd name="connsiteY2" fmla="*/ 700087 h 726820"/>
                <a:gd name="connsiteX3" fmla="*/ 2678 w 793253"/>
                <a:gd name="connsiteY3" fmla="*/ 604837 h 726820"/>
                <a:gd name="connsiteX4" fmla="*/ 493215 w 793253"/>
                <a:gd name="connsiteY4" fmla="*/ 0 h 726820"/>
                <a:gd name="connsiteX0" fmla="*/ 493215 w 793253"/>
                <a:gd name="connsiteY0" fmla="*/ 0 h 726820"/>
                <a:gd name="connsiteX1" fmla="*/ 793253 w 793253"/>
                <a:gd name="connsiteY1" fmla="*/ 242887 h 726820"/>
                <a:gd name="connsiteX2" fmla="*/ 269378 w 793253"/>
                <a:gd name="connsiteY2" fmla="*/ 700087 h 726820"/>
                <a:gd name="connsiteX3" fmla="*/ 2678 w 793253"/>
                <a:gd name="connsiteY3" fmla="*/ 604837 h 726820"/>
                <a:gd name="connsiteX4" fmla="*/ 493215 w 793253"/>
                <a:gd name="connsiteY4" fmla="*/ 0 h 726820"/>
                <a:gd name="connsiteX0" fmla="*/ 493215 w 793253"/>
                <a:gd name="connsiteY0" fmla="*/ 0 h 726820"/>
                <a:gd name="connsiteX1" fmla="*/ 793253 w 793253"/>
                <a:gd name="connsiteY1" fmla="*/ 242887 h 726820"/>
                <a:gd name="connsiteX2" fmla="*/ 269378 w 793253"/>
                <a:gd name="connsiteY2" fmla="*/ 700087 h 726820"/>
                <a:gd name="connsiteX3" fmla="*/ 2678 w 793253"/>
                <a:gd name="connsiteY3" fmla="*/ 604837 h 726820"/>
                <a:gd name="connsiteX4" fmla="*/ 493215 w 793253"/>
                <a:gd name="connsiteY4" fmla="*/ 0 h 726820"/>
                <a:gd name="connsiteX0" fmla="*/ 493215 w 793253"/>
                <a:gd name="connsiteY0" fmla="*/ 0 h 726820"/>
                <a:gd name="connsiteX1" fmla="*/ 793253 w 793253"/>
                <a:gd name="connsiteY1" fmla="*/ 242887 h 726820"/>
                <a:gd name="connsiteX2" fmla="*/ 269378 w 793253"/>
                <a:gd name="connsiteY2" fmla="*/ 700087 h 726820"/>
                <a:gd name="connsiteX3" fmla="*/ 2678 w 793253"/>
                <a:gd name="connsiteY3" fmla="*/ 604837 h 726820"/>
                <a:gd name="connsiteX4" fmla="*/ 493215 w 793253"/>
                <a:gd name="connsiteY4" fmla="*/ 0 h 726820"/>
                <a:gd name="connsiteX0" fmla="*/ 493284 w 793322"/>
                <a:gd name="connsiteY0" fmla="*/ 0 h 700087"/>
                <a:gd name="connsiteX1" fmla="*/ 793322 w 793322"/>
                <a:gd name="connsiteY1" fmla="*/ 242887 h 700087"/>
                <a:gd name="connsiteX2" fmla="*/ 269447 w 793322"/>
                <a:gd name="connsiteY2" fmla="*/ 700087 h 700087"/>
                <a:gd name="connsiteX3" fmla="*/ 2747 w 793322"/>
                <a:gd name="connsiteY3" fmla="*/ 604837 h 700087"/>
                <a:gd name="connsiteX4" fmla="*/ 493284 w 793322"/>
                <a:gd name="connsiteY4" fmla="*/ 0 h 700087"/>
                <a:gd name="connsiteX0" fmla="*/ 455917 w 755955"/>
                <a:gd name="connsiteY0" fmla="*/ 0 h 700087"/>
                <a:gd name="connsiteX1" fmla="*/ 755955 w 755955"/>
                <a:gd name="connsiteY1" fmla="*/ 242887 h 700087"/>
                <a:gd name="connsiteX2" fmla="*/ 232080 w 755955"/>
                <a:gd name="connsiteY2" fmla="*/ 700087 h 700087"/>
                <a:gd name="connsiteX3" fmla="*/ 3480 w 755955"/>
                <a:gd name="connsiteY3" fmla="*/ 566737 h 700087"/>
                <a:gd name="connsiteX4" fmla="*/ 455917 w 755955"/>
                <a:gd name="connsiteY4" fmla="*/ 0 h 700087"/>
                <a:gd name="connsiteX0" fmla="*/ 452437 w 752475"/>
                <a:gd name="connsiteY0" fmla="*/ 0 h 700087"/>
                <a:gd name="connsiteX1" fmla="*/ 752475 w 752475"/>
                <a:gd name="connsiteY1" fmla="*/ 242887 h 700087"/>
                <a:gd name="connsiteX2" fmla="*/ 228600 w 752475"/>
                <a:gd name="connsiteY2" fmla="*/ 700087 h 700087"/>
                <a:gd name="connsiteX3" fmla="*/ 0 w 752475"/>
                <a:gd name="connsiteY3" fmla="*/ 566737 h 700087"/>
                <a:gd name="connsiteX4" fmla="*/ 452437 w 752475"/>
                <a:gd name="connsiteY4" fmla="*/ 0 h 700087"/>
                <a:gd name="connsiteX0" fmla="*/ 466724 w 752475"/>
                <a:gd name="connsiteY0" fmla="*/ 0 h 652462"/>
                <a:gd name="connsiteX1" fmla="*/ 752475 w 752475"/>
                <a:gd name="connsiteY1" fmla="*/ 195262 h 652462"/>
                <a:gd name="connsiteX2" fmla="*/ 228600 w 752475"/>
                <a:gd name="connsiteY2" fmla="*/ 652462 h 652462"/>
                <a:gd name="connsiteX3" fmla="*/ 0 w 752475"/>
                <a:gd name="connsiteY3" fmla="*/ 519112 h 652462"/>
                <a:gd name="connsiteX4" fmla="*/ 466724 w 752475"/>
                <a:gd name="connsiteY4" fmla="*/ 0 h 652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475" h="652462">
                  <a:moveTo>
                    <a:pt x="466724" y="0"/>
                  </a:moveTo>
                  <a:cubicBezTo>
                    <a:pt x="593724" y="73025"/>
                    <a:pt x="654049" y="114299"/>
                    <a:pt x="752475" y="195262"/>
                  </a:cubicBezTo>
                  <a:cubicBezTo>
                    <a:pt x="631825" y="328611"/>
                    <a:pt x="350838" y="558800"/>
                    <a:pt x="228600" y="652462"/>
                  </a:cubicBezTo>
                  <a:cubicBezTo>
                    <a:pt x="92075" y="579437"/>
                    <a:pt x="107950" y="614363"/>
                    <a:pt x="0" y="519112"/>
                  </a:cubicBezTo>
                  <a:cubicBezTo>
                    <a:pt x="82550" y="423863"/>
                    <a:pt x="373061" y="136525"/>
                    <a:pt x="466724" y="0"/>
                  </a:cubicBezTo>
                  <a:close/>
                </a:path>
              </a:pathLst>
            </a:cu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spTree>
    <p:extLst>
      <p:ext uri="{BB962C8B-B14F-4D97-AF65-F5344CB8AC3E}">
        <p14:creationId xmlns:p14="http://schemas.microsoft.com/office/powerpoint/2010/main" val="222968593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Analytical </a:t>
            </a:r>
            <a:r>
              <a:rPr lang="en-US" dirty="0" smtClean="0">
                <a:solidFill>
                  <a:schemeClr val="accent6">
                    <a:lumMod val="75000"/>
                  </a:schemeClr>
                </a:solidFill>
              </a:rPr>
              <a:t>Lights</a:t>
            </a:r>
            <a:endParaRPr lang="sv-SE" dirty="0"/>
          </a:p>
        </p:txBody>
      </p:sp>
      <p:grpSp>
        <p:nvGrpSpPr>
          <p:cNvPr id="81" name="Group 80"/>
          <p:cNvGrpSpPr/>
          <p:nvPr/>
        </p:nvGrpSpPr>
        <p:grpSpPr>
          <a:xfrm>
            <a:off x="1357486" y="1344019"/>
            <a:ext cx="6405789" cy="3629788"/>
            <a:chOff x="827369" y="1354582"/>
            <a:chExt cx="5390551" cy="3054508"/>
          </a:xfrm>
        </p:grpSpPr>
        <p:grpSp>
          <p:nvGrpSpPr>
            <p:cNvPr id="82" name="Group 81"/>
            <p:cNvGrpSpPr/>
            <p:nvPr/>
          </p:nvGrpSpPr>
          <p:grpSpPr>
            <a:xfrm>
              <a:off x="943053" y="1766086"/>
              <a:ext cx="993095" cy="2643004"/>
              <a:chOff x="943053" y="1766086"/>
              <a:chExt cx="993095" cy="2643004"/>
            </a:xfrm>
          </p:grpSpPr>
          <p:grpSp>
            <p:nvGrpSpPr>
              <p:cNvPr id="3" name="Group 2"/>
              <p:cNvGrpSpPr/>
              <p:nvPr/>
            </p:nvGrpSpPr>
            <p:grpSpPr>
              <a:xfrm>
                <a:off x="1006965" y="1766086"/>
                <a:ext cx="861929" cy="865079"/>
                <a:chOff x="1887216" y="1910743"/>
                <a:chExt cx="1149238" cy="1153439"/>
              </a:xfrm>
            </p:grpSpPr>
            <p:sp>
              <p:nvSpPr>
                <p:cNvPr id="4" name="Oval 3"/>
                <p:cNvSpPr/>
                <p:nvPr/>
              </p:nvSpPr>
              <p:spPr>
                <a:xfrm rot="5400000">
                  <a:off x="2438975" y="2476093"/>
                  <a:ext cx="45720" cy="45720"/>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5" name="Group 4"/>
                <p:cNvGrpSpPr/>
                <p:nvPr/>
              </p:nvGrpSpPr>
              <p:grpSpPr>
                <a:xfrm>
                  <a:off x="1887216" y="1910743"/>
                  <a:ext cx="1149238" cy="1153439"/>
                  <a:chOff x="1638355" y="4210291"/>
                  <a:chExt cx="1149238" cy="1153439"/>
                </a:xfrm>
              </p:grpSpPr>
              <p:cxnSp>
                <p:nvCxnSpPr>
                  <p:cNvPr id="6" name="Straight Arrow Connector 5"/>
                  <p:cNvCxnSpPr/>
                  <p:nvPr/>
                </p:nvCxnSpPr>
                <p:spPr>
                  <a:xfrm flipH="1" flipV="1">
                    <a:off x="1784404" y="4377652"/>
                    <a:ext cx="184096"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212976" y="4210291"/>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638355" y="4789110"/>
                    <a:ext cx="260350"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784405" y="5049457"/>
                    <a:ext cx="184095"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212975" y="5103380"/>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5197" y="5049458"/>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527244" y="4777620"/>
                    <a:ext cx="260349"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449457" y="4385724"/>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14" name="Group 13"/>
              <p:cNvGrpSpPr/>
              <p:nvPr/>
            </p:nvGrpSpPr>
            <p:grpSpPr>
              <a:xfrm>
                <a:off x="1006020" y="2694886"/>
                <a:ext cx="861929" cy="865079"/>
                <a:chOff x="42919" y="-23437"/>
                <a:chExt cx="1149238" cy="1153439"/>
              </a:xfrm>
            </p:grpSpPr>
            <p:sp>
              <p:nvSpPr>
                <p:cNvPr id="15" name="Oval 14"/>
                <p:cNvSpPr/>
                <p:nvPr/>
              </p:nvSpPr>
              <p:spPr>
                <a:xfrm rot="5400000">
                  <a:off x="357188" y="304423"/>
                  <a:ext cx="520700" cy="520700"/>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16" name="Group 15"/>
                <p:cNvGrpSpPr/>
                <p:nvPr/>
              </p:nvGrpSpPr>
              <p:grpSpPr>
                <a:xfrm>
                  <a:off x="42919" y="-23437"/>
                  <a:ext cx="1149238" cy="1153439"/>
                  <a:chOff x="1638355" y="4210291"/>
                  <a:chExt cx="1149238" cy="1153439"/>
                </a:xfrm>
              </p:grpSpPr>
              <p:cxnSp>
                <p:nvCxnSpPr>
                  <p:cNvPr id="17" name="Straight Arrow Connector 16"/>
                  <p:cNvCxnSpPr/>
                  <p:nvPr/>
                </p:nvCxnSpPr>
                <p:spPr>
                  <a:xfrm flipH="1" flipV="1">
                    <a:off x="1784404" y="4377652"/>
                    <a:ext cx="184096"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212976" y="4210291"/>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638355" y="4789110"/>
                    <a:ext cx="260350"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784405" y="5049457"/>
                    <a:ext cx="184095"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212975" y="5103380"/>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435197" y="5049458"/>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527244" y="4777620"/>
                    <a:ext cx="260349"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2449457" y="4385724"/>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49" name="Rectangle 48"/>
              <p:cNvSpPr/>
              <p:nvPr/>
            </p:nvSpPr>
            <p:spPr>
              <a:xfrm>
                <a:off x="943053" y="3704617"/>
                <a:ext cx="993095" cy="704473"/>
              </a:xfrm>
              <a:prstGeom prst="rect">
                <a:avLst/>
              </a:prstGeom>
            </p:spPr>
            <p:txBody>
              <a:bodyPr wrap="none">
                <a:spAutoFit/>
              </a:bodyPr>
              <a:lstStyle/>
              <a:p>
                <a:pPr algn="ctr">
                  <a:spcBef>
                    <a:spcPct val="20000"/>
                  </a:spcBef>
                  <a:defRPr/>
                </a:pPr>
                <a:r>
                  <a:rPr lang="en-US" sz="2200" b="1" dirty="0">
                    <a:solidFill>
                      <a:schemeClr val="bg1"/>
                    </a:solidFill>
                    <a:latin typeface="+mj-lt"/>
                    <a:cs typeface="Calibri" panose="020F0502020204030204" pitchFamily="34" charset="0"/>
                  </a:rPr>
                  <a:t>Point </a:t>
                </a:r>
              </a:p>
              <a:p>
                <a:pPr algn="ctr">
                  <a:spcBef>
                    <a:spcPct val="20000"/>
                  </a:spcBef>
                  <a:defRPr/>
                </a:pPr>
                <a:r>
                  <a:rPr lang="en-US" sz="2200" b="1" dirty="0">
                    <a:solidFill>
                      <a:schemeClr val="accent6">
                        <a:lumMod val="75000"/>
                      </a:schemeClr>
                    </a:solidFill>
                    <a:latin typeface="+mj-lt"/>
                    <a:cs typeface="Calibri" panose="020F0502020204030204" pitchFamily="34" charset="0"/>
                  </a:rPr>
                  <a:t>Sphere</a:t>
                </a:r>
              </a:p>
            </p:txBody>
          </p:sp>
        </p:grpSp>
        <p:grpSp>
          <p:nvGrpSpPr>
            <p:cNvPr id="83" name="Group 82"/>
            <p:cNvGrpSpPr/>
            <p:nvPr/>
          </p:nvGrpSpPr>
          <p:grpSpPr>
            <a:xfrm>
              <a:off x="4815336" y="1768246"/>
              <a:ext cx="1270079" cy="2640844"/>
              <a:chOff x="2232156" y="1768246"/>
              <a:chExt cx="1270079" cy="2640844"/>
            </a:xfrm>
          </p:grpSpPr>
          <p:grpSp>
            <p:nvGrpSpPr>
              <p:cNvPr id="25" name="Group 24"/>
              <p:cNvGrpSpPr/>
              <p:nvPr/>
            </p:nvGrpSpPr>
            <p:grpSpPr>
              <a:xfrm rot="5400000">
                <a:off x="2433597" y="1566805"/>
                <a:ext cx="867197" cy="1270079"/>
                <a:chOff x="6176556" y="1207716"/>
                <a:chExt cx="1156262" cy="1693439"/>
              </a:xfrm>
            </p:grpSpPr>
            <p:cxnSp>
              <p:nvCxnSpPr>
                <p:cNvPr id="26" name="Straight Arrow Connector 25"/>
                <p:cNvCxnSpPr/>
                <p:nvPr/>
              </p:nvCxnSpPr>
              <p:spPr>
                <a:xfrm flipH="1">
                  <a:off x="6183580" y="2247335"/>
                  <a:ext cx="260350"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329630" y="2586882"/>
                  <a:ext cx="184095"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6758200" y="2640805"/>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980422" y="2586883"/>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72469" y="2235845"/>
                  <a:ext cx="260349"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6329629" y="1375077"/>
                  <a:ext cx="184096"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758201" y="1207716"/>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994682" y="1383149"/>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176556" y="1861935"/>
                  <a:ext cx="260350"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065445" y="1850445"/>
                  <a:ext cx="260349"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6735341" y="1626366"/>
                  <a:ext cx="45720" cy="934502"/>
                </a:xfrm>
                <a:prstGeom prst="round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grpSp>
            <p:nvGrpSpPr>
              <p:cNvPr id="37" name="Group 36"/>
              <p:cNvGrpSpPr/>
              <p:nvPr/>
            </p:nvGrpSpPr>
            <p:grpSpPr>
              <a:xfrm rot="5400000">
                <a:off x="2447097" y="2509105"/>
                <a:ext cx="867197" cy="1243079"/>
                <a:chOff x="6176556" y="2983402"/>
                <a:chExt cx="1156262" cy="1657439"/>
              </a:xfrm>
            </p:grpSpPr>
            <p:cxnSp>
              <p:nvCxnSpPr>
                <p:cNvPr id="38" name="Straight Arrow Connector 37"/>
                <p:cNvCxnSpPr/>
                <p:nvPr/>
              </p:nvCxnSpPr>
              <p:spPr>
                <a:xfrm flipH="1">
                  <a:off x="6183580" y="4023021"/>
                  <a:ext cx="260350"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6329630" y="4326568"/>
                  <a:ext cx="184095"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758200" y="4380491"/>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6980422" y="4326569"/>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072469" y="4011531"/>
                  <a:ext cx="260349"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6329629" y="3150763"/>
                  <a:ext cx="184096"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6758201" y="2983402"/>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6994682" y="3158835"/>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6176556" y="3637621"/>
                  <a:ext cx="260350"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7065445" y="3626131"/>
                  <a:ext cx="260349"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Rounded Rectangle 47"/>
                <p:cNvSpPr/>
                <p:nvPr/>
              </p:nvSpPr>
              <p:spPr>
                <a:xfrm>
                  <a:off x="6609600" y="3342058"/>
                  <a:ext cx="309600" cy="934502"/>
                </a:xfrm>
                <a:prstGeom prst="roundRect">
                  <a:avLst>
                    <a:gd name="adj" fmla="val 50000"/>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sp>
            <p:nvSpPr>
              <p:cNvPr id="50" name="Rectangle 49"/>
              <p:cNvSpPr/>
              <p:nvPr/>
            </p:nvSpPr>
            <p:spPr>
              <a:xfrm>
                <a:off x="2525599" y="3704617"/>
                <a:ext cx="744889" cy="704473"/>
              </a:xfrm>
              <a:prstGeom prst="rect">
                <a:avLst/>
              </a:prstGeom>
            </p:spPr>
            <p:txBody>
              <a:bodyPr wrap="none">
                <a:spAutoFit/>
              </a:bodyPr>
              <a:lstStyle/>
              <a:p>
                <a:pPr algn="ctr">
                  <a:spcBef>
                    <a:spcPct val="20000"/>
                  </a:spcBef>
                  <a:defRPr/>
                </a:pPr>
                <a:r>
                  <a:rPr lang="en-US" sz="2200" b="1" dirty="0">
                    <a:solidFill>
                      <a:schemeClr val="bg1"/>
                    </a:solidFill>
                    <a:latin typeface="+mj-lt"/>
                    <a:cs typeface="Calibri" panose="020F0502020204030204" pitchFamily="34" charset="0"/>
                  </a:rPr>
                  <a:t>Line</a:t>
                </a:r>
              </a:p>
              <a:p>
                <a:pPr algn="ctr">
                  <a:spcBef>
                    <a:spcPct val="20000"/>
                  </a:spcBef>
                  <a:defRPr/>
                </a:pPr>
                <a:r>
                  <a:rPr lang="en-US" sz="2200" b="1" dirty="0">
                    <a:solidFill>
                      <a:schemeClr val="accent6">
                        <a:lumMod val="75000"/>
                      </a:schemeClr>
                    </a:solidFill>
                    <a:latin typeface="+mj-lt"/>
                    <a:cs typeface="Calibri" panose="020F0502020204030204" pitchFamily="34" charset="0"/>
                  </a:rPr>
                  <a:t>Tube</a:t>
                </a:r>
              </a:p>
            </p:txBody>
          </p:sp>
        </p:grpSp>
        <p:grpSp>
          <p:nvGrpSpPr>
            <p:cNvPr id="84" name="Group 83"/>
            <p:cNvGrpSpPr/>
            <p:nvPr/>
          </p:nvGrpSpPr>
          <p:grpSpPr>
            <a:xfrm>
              <a:off x="2272173" y="2041419"/>
              <a:ext cx="700373" cy="2367671"/>
              <a:chOff x="3864753" y="2041419"/>
              <a:chExt cx="700373" cy="2367671"/>
            </a:xfrm>
          </p:grpSpPr>
          <p:sp>
            <p:nvSpPr>
              <p:cNvPr id="51" name="Rectangle 50"/>
              <p:cNvSpPr/>
              <p:nvPr/>
            </p:nvSpPr>
            <p:spPr>
              <a:xfrm>
                <a:off x="3864753" y="3704617"/>
                <a:ext cx="700373" cy="704473"/>
              </a:xfrm>
              <a:prstGeom prst="rect">
                <a:avLst/>
              </a:prstGeom>
            </p:spPr>
            <p:txBody>
              <a:bodyPr wrap="none">
                <a:spAutoFit/>
              </a:bodyPr>
              <a:lstStyle/>
              <a:p>
                <a:pPr algn="ctr">
                  <a:spcBef>
                    <a:spcPct val="20000"/>
                  </a:spcBef>
                  <a:defRPr/>
                </a:pPr>
                <a:r>
                  <a:rPr lang="en-US" sz="2200" b="1" dirty="0">
                    <a:solidFill>
                      <a:schemeClr val="bg1"/>
                    </a:solidFill>
                    <a:latin typeface="+mj-lt"/>
                    <a:cs typeface="Calibri" panose="020F0502020204030204" pitchFamily="34" charset="0"/>
                  </a:rPr>
                  <a:t>Spot</a:t>
                </a:r>
              </a:p>
              <a:p>
                <a:pPr algn="ctr">
                  <a:spcBef>
                    <a:spcPct val="20000"/>
                  </a:spcBef>
                  <a:defRPr/>
                </a:pPr>
                <a:r>
                  <a:rPr lang="en-US" sz="2200" b="1" dirty="0">
                    <a:solidFill>
                      <a:schemeClr val="accent6">
                        <a:lumMod val="75000"/>
                      </a:schemeClr>
                    </a:solidFill>
                    <a:latin typeface="+mj-lt"/>
                    <a:cs typeface="Calibri" panose="020F0502020204030204" pitchFamily="34" charset="0"/>
                  </a:rPr>
                  <a:t>Disk</a:t>
                </a:r>
              </a:p>
            </p:txBody>
          </p:sp>
          <p:grpSp>
            <p:nvGrpSpPr>
              <p:cNvPr id="52" name="Group 51"/>
              <p:cNvGrpSpPr/>
              <p:nvPr/>
            </p:nvGrpSpPr>
            <p:grpSpPr>
              <a:xfrm>
                <a:off x="3875980" y="2949923"/>
                <a:ext cx="661887" cy="389291"/>
                <a:chOff x="6816915" y="2001387"/>
                <a:chExt cx="882516" cy="519055"/>
              </a:xfrm>
            </p:grpSpPr>
            <p:sp>
              <p:nvSpPr>
                <p:cNvPr id="53" name="Oval 52"/>
                <p:cNvSpPr/>
                <p:nvPr/>
              </p:nvSpPr>
              <p:spPr>
                <a:xfrm rot="5400000">
                  <a:off x="7132045" y="1856063"/>
                  <a:ext cx="214176" cy="504824"/>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54" name="Straight Arrow Connector 53"/>
                <p:cNvCxnSpPr/>
                <p:nvPr/>
              </p:nvCxnSpPr>
              <p:spPr>
                <a:xfrm flipH="1">
                  <a:off x="7010536" y="2253579"/>
                  <a:ext cx="92048" cy="23075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6816915" y="2206169"/>
                  <a:ext cx="184095"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245485" y="2260092"/>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7515337" y="2206170"/>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7389896" y="2256238"/>
                  <a:ext cx="130175" cy="2280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a:off x="3875980" y="2041419"/>
                <a:ext cx="661887" cy="326120"/>
                <a:chOff x="6816915" y="3114496"/>
                <a:chExt cx="882516" cy="434827"/>
              </a:xfrm>
            </p:grpSpPr>
            <p:sp>
              <p:nvSpPr>
                <p:cNvPr id="60" name="Oval 59"/>
                <p:cNvSpPr/>
                <p:nvPr/>
              </p:nvSpPr>
              <p:spPr>
                <a:xfrm rot="5400000" flipH="1">
                  <a:off x="7216273" y="3083474"/>
                  <a:ext cx="45720" cy="107764"/>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61" name="Straight Arrow Connector 60"/>
                <p:cNvCxnSpPr/>
                <p:nvPr/>
              </p:nvCxnSpPr>
              <p:spPr>
                <a:xfrm flipH="1">
                  <a:off x="7010536" y="3282460"/>
                  <a:ext cx="92048" cy="23075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a:off x="6816915" y="3235050"/>
                  <a:ext cx="184095"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245485" y="3288973"/>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515337" y="3235051"/>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389896" y="3285119"/>
                  <a:ext cx="130175" cy="2280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85" name="Group 84"/>
            <p:cNvGrpSpPr/>
            <p:nvPr/>
          </p:nvGrpSpPr>
          <p:grpSpPr>
            <a:xfrm>
              <a:off x="3277743" y="2082834"/>
              <a:ext cx="1350566" cy="2326256"/>
              <a:chOff x="4931283" y="2082834"/>
              <a:chExt cx="1350566" cy="2326256"/>
            </a:xfrm>
          </p:grpSpPr>
          <p:grpSp>
            <p:nvGrpSpPr>
              <p:cNvPr id="66" name="Group 65"/>
              <p:cNvGrpSpPr/>
              <p:nvPr/>
            </p:nvGrpSpPr>
            <p:grpSpPr>
              <a:xfrm>
                <a:off x="5151431" y="2886286"/>
                <a:ext cx="868551" cy="526691"/>
                <a:chOff x="6675534" y="3143531"/>
                <a:chExt cx="1158068" cy="702255"/>
              </a:xfrm>
            </p:grpSpPr>
            <p:sp>
              <p:nvSpPr>
                <p:cNvPr id="67" name="Trapezoid 66"/>
                <p:cNvSpPr/>
                <p:nvPr/>
              </p:nvSpPr>
              <p:spPr>
                <a:xfrm rot="10800000">
                  <a:off x="6882000" y="3143531"/>
                  <a:ext cx="799200" cy="314082"/>
                </a:xfrm>
                <a:prstGeom prst="trapezoid">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68" name="Straight Arrow Connector 67"/>
                <p:cNvCxnSpPr/>
                <p:nvPr/>
              </p:nvCxnSpPr>
              <p:spPr>
                <a:xfrm flipH="1">
                  <a:off x="6929610" y="3578923"/>
                  <a:ext cx="120789" cy="23075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6675534" y="3531513"/>
                  <a:ext cx="241576"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7237918" y="3585436"/>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7592027" y="3531514"/>
                  <a:ext cx="241575"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427419" y="3581582"/>
                  <a:ext cx="170820" cy="2280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a:off x="5185943" y="2082834"/>
                <a:ext cx="868551" cy="363930"/>
                <a:chOff x="6721550" y="2072262"/>
                <a:chExt cx="1158068" cy="485240"/>
              </a:xfrm>
            </p:grpSpPr>
            <p:sp>
              <p:nvSpPr>
                <p:cNvPr id="74" name="Trapezoid 73"/>
                <p:cNvSpPr/>
                <p:nvPr/>
              </p:nvSpPr>
              <p:spPr>
                <a:xfrm rot="10800000">
                  <a:off x="7240252" y="2072262"/>
                  <a:ext cx="87364" cy="54122"/>
                </a:xfrm>
                <a:prstGeom prst="trapezoid">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75" name="Straight Arrow Connector 74"/>
                <p:cNvCxnSpPr/>
                <p:nvPr/>
              </p:nvCxnSpPr>
              <p:spPr>
                <a:xfrm flipH="1">
                  <a:off x="6975626" y="2290639"/>
                  <a:ext cx="120789" cy="23075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a:off x="6721550" y="2243229"/>
                  <a:ext cx="241576"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7283934" y="2297152"/>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a:off x="7638043" y="2243230"/>
                  <a:ext cx="241575"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7473435" y="2293298"/>
                  <a:ext cx="170820" cy="2280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0" name="Rectangle 79"/>
              <p:cNvSpPr/>
              <p:nvPr/>
            </p:nvSpPr>
            <p:spPr>
              <a:xfrm>
                <a:off x="4931283" y="3704617"/>
                <a:ext cx="1350566" cy="704473"/>
              </a:xfrm>
              <a:prstGeom prst="rect">
                <a:avLst/>
              </a:prstGeom>
            </p:spPr>
            <p:txBody>
              <a:bodyPr wrap="none">
                <a:spAutoFit/>
              </a:bodyPr>
              <a:lstStyle/>
              <a:p>
                <a:pPr algn="ctr">
                  <a:spcBef>
                    <a:spcPct val="20000"/>
                  </a:spcBef>
                  <a:defRPr/>
                </a:pPr>
                <a:r>
                  <a:rPr lang="en-US" sz="2200" b="1" dirty="0">
                    <a:solidFill>
                      <a:schemeClr val="bg1"/>
                    </a:solidFill>
                    <a:latin typeface="+mj-lt"/>
                    <a:cs typeface="Calibri" panose="020F0502020204030204" pitchFamily="34" charset="0"/>
                  </a:rPr>
                  <a:t>Frustum</a:t>
                </a:r>
              </a:p>
              <a:p>
                <a:pPr algn="ctr">
                  <a:spcBef>
                    <a:spcPct val="20000"/>
                  </a:spcBef>
                  <a:defRPr/>
                </a:pPr>
                <a:r>
                  <a:rPr lang="en-US" sz="2200" b="1" dirty="0">
                    <a:solidFill>
                      <a:schemeClr val="accent6">
                        <a:lumMod val="75000"/>
                      </a:schemeClr>
                    </a:solidFill>
                    <a:latin typeface="+mj-lt"/>
                    <a:cs typeface="Calibri" panose="020F0502020204030204" pitchFamily="34" charset="0"/>
                  </a:rPr>
                  <a:t>Rectangle</a:t>
                </a:r>
              </a:p>
            </p:txBody>
          </p:sp>
        </p:grpSp>
        <p:sp>
          <p:nvSpPr>
            <p:cNvPr id="87" name="Freeform 86"/>
            <p:cNvSpPr/>
            <p:nvPr/>
          </p:nvSpPr>
          <p:spPr>
            <a:xfrm>
              <a:off x="846926" y="1726033"/>
              <a:ext cx="5370994" cy="1866550"/>
            </a:xfrm>
            <a:custGeom>
              <a:avLst/>
              <a:gdLst>
                <a:gd name="connsiteX0" fmla="*/ 2615120 w 5370994"/>
                <a:gd name="connsiteY0" fmla="*/ 0 h 1866550"/>
                <a:gd name="connsiteX1" fmla="*/ 5160625 w 5370994"/>
                <a:gd name="connsiteY1" fmla="*/ 0 h 1866550"/>
                <a:gd name="connsiteX2" fmla="*/ 5370994 w 5370994"/>
                <a:gd name="connsiteY2" fmla="*/ 210369 h 1866550"/>
                <a:gd name="connsiteX3" fmla="*/ 5370994 w 5370994"/>
                <a:gd name="connsiteY3" fmla="*/ 1051819 h 1866550"/>
                <a:gd name="connsiteX4" fmla="*/ 5365671 w 5370994"/>
                <a:gd name="connsiteY4" fmla="*/ 1078186 h 1866550"/>
                <a:gd name="connsiteX5" fmla="*/ 5370994 w 5370994"/>
                <a:gd name="connsiteY5" fmla="*/ 1104553 h 1866550"/>
                <a:gd name="connsiteX6" fmla="*/ 5370994 w 5370994"/>
                <a:gd name="connsiteY6" fmla="*/ 1714147 h 1866550"/>
                <a:gd name="connsiteX7" fmla="*/ 5218591 w 5370994"/>
                <a:gd name="connsiteY7" fmla="*/ 1866550 h 1866550"/>
                <a:gd name="connsiteX8" fmla="*/ 152403 w 5370994"/>
                <a:gd name="connsiteY8" fmla="*/ 1866550 h 1866550"/>
                <a:gd name="connsiteX9" fmla="*/ 0 w 5370994"/>
                <a:gd name="connsiteY9" fmla="*/ 1714147 h 1866550"/>
                <a:gd name="connsiteX10" fmla="*/ 0 w 5370994"/>
                <a:gd name="connsiteY10" fmla="*/ 1104553 h 1866550"/>
                <a:gd name="connsiteX11" fmla="*/ 152403 w 5370994"/>
                <a:gd name="connsiteY11" fmla="*/ 952150 h 1866550"/>
                <a:gd name="connsiteX12" fmla="*/ 2404751 w 5370994"/>
                <a:gd name="connsiteY12" fmla="*/ 952150 h 1866550"/>
                <a:gd name="connsiteX13" fmla="*/ 2404751 w 5370994"/>
                <a:gd name="connsiteY13" fmla="*/ 210369 h 1866550"/>
                <a:gd name="connsiteX14" fmla="*/ 2615120 w 5370994"/>
                <a:gd name="connsiteY14" fmla="*/ 0 h 186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70994" h="1866550">
                  <a:moveTo>
                    <a:pt x="2615120" y="0"/>
                  </a:moveTo>
                  <a:lnTo>
                    <a:pt x="5160625" y="0"/>
                  </a:lnTo>
                  <a:cubicBezTo>
                    <a:pt x="5276809" y="0"/>
                    <a:pt x="5370994" y="94185"/>
                    <a:pt x="5370994" y="210369"/>
                  </a:cubicBezTo>
                  <a:lnTo>
                    <a:pt x="5370994" y="1051819"/>
                  </a:lnTo>
                  <a:lnTo>
                    <a:pt x="5365671" y="1078186"/>
                  </a:lnTo>
                  <a:lnTo>
                    <a:pt x="5370994" y="1104553"/>
                  </a:lnTo>
                  <a:lnTo>
                    <a:pt x="5370994" y="1714147"/>
                  </a:lnTo>
                  <a:cubicBezTo>
                    <a:pt x="5370994" y="1798317"/>
                    <a:pt x="5302761" y="1866550"/>
                    <a:pt x="5218591" y="1866550"/>
                  </a:cubicBezTo>
                  <a:lnTo>
                    <a:pt x="152403" y="1866550"/>
                  </a:lnTo>
                  <a:cubicBezTo>
                    <a:pt x="68233" y="1866550"/>
                    <a:pt x="0" y="1798317"/>
                    <a:pt x="0" y="1714147"/>
                  </a:cubicBezTo>
                  <a:lnTo>
                    <a:pt x="0" y="1104553"/>
                  </a:lnTo>
                  <a:cubicBezTo>
                    <a:pt x="0" y="1020383"/>
                    <a:pt x="68233" y="952150"/>
                    <a:pt x="152403" y="952150"/>
                  </a:cubicBezTo>
                  <a:lnTo>
                    <a:pt x="2404751" y="952150"/>
                  </a:lnTo>
                  <a:lnTo>
                    <a:pt x="2404751" y="210369"/>
                  </a:lnTo>
                  <a:cubicBezTo>
                    <a:pt x="2404751" y="94185"/>
                    <a:pt x="2498936" y="0"/>
                    <a:pt x="2615120" y="0"/>
                  </a:cubicBezTo>
                  <a:close/>
                </a:path>
              </a:pathLst>
            </a:cu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Rounded Rectangle 87"/>
            <p:cNvSpPr/>
            <p:nvPr/>
          </p:nvSpPr>
          <p:spPr>
            <a:xfrm>
              <a:off x="846926" y="1726033"/>
              <a:ext cx="2361094" cy="904142"/>
            </a:xfrm>
            <a:prstGeom prst="roundRect">
              <a:avLst/>
            </a:prstGeom>
            <a:no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9" name="Rectangle 88"/>
            <p:cNvSpPr/>
            <p:nvPr/>
          </p:nvSpPr>
          <p:spPr>
            <a:xfrm>
              <a:off x="827369" y="1384581"/>
              <a:ext cx="1106407" cy="336697"/>
            </a:xfrm>
            <a:prstGeom prst="rect">
              <a:avLst/>
            </a:prstGeom>
          </p:spPr>
          <p:txBody>
            <a:bodyPr wrap="none">
              <a:spAutoFit/>
            </a:bodyPr>
            <a:lstStyle/>
            <a:p>
              <a:pPr algn="ctr">
                <a:spcBef>
                  <a:spcPct val="20000"/>
                </a:spcBef>
                <a:defRPr/>
              </a:pPr>
              <a:r>
                <a:rPr lang="en-US" sz="2000" b="1" dirty="0" smtClean="0">
                  <a:solidFill>
                    <a:schemeClr val="bg1">
                      <a:lumMod val="50000"/>
                    </a:schemeClr>
                  </a:solidFill>
                  <a:latin typeface="+mj-lt"/>
                  <a:cs typeface="Calibri" panose="020F0502020204030204" pitchFamily="34" charset="0"/>
                </a:rPr>
                <a:t>Punctual</a:t>
              </a:r>
              <a:endParaRPr lang="en-US" sz="2000" b="1" dirty="0">
                <a:solidFill>
                  <a:schemeClr val="bg1">
                    <a:lumMod val="50000"/>
                  </a:schemeClr>
                </a:solidFill>
                <a:latin typeface="+mj-lt"/>
                <a:cs typeface="Calibri" panose="020F0502020204030204" pitchFamily="34" charset="0"/>
              </a:endParaRPr>
            </a:p>
          </p:txBody>
        </p:sp>
        <p:sp>
          <p:nvSpPr>
            <p:cNvPr id="90" name="Rectangle 89"/>
            <p:cNvSpPr/>
            <p:nvPr/>
          </p:nvSpPr>
          <p:spPr>
            <a:xfrm>
              <a:off x="5491415" y="1354582"/>
              <a:ext cx="654510" cy="336697"/>
            </a:xfrm>
            <a:prstGeom prst="rect">
              <a:avLst/>
            </a:prstGeom>
          </p:spPr>
          <p:txBody>
            <a:bodyPr wrap="none">
              <a:spAutoFit/>
            </a:bodyPr>
            <a:lstStyle/>
            <a:p>
              <a:pPr algn="ctr">
                <a:spcBef>
                  <a:spcPct val="20000"/>
                </a:spcBef>
                <a:defRPr/>
              </a:pPr>
              <a:r>
                <a:rPr lang="en-US" sz="2000" b="1" dirty="0" smtClean="0">
                  <a:solidFill>
                    <a:schemeClr val="bg1">
                      <a:lumMod val="50000"/>
                    </a:schemeClr>
                  </a:solidFill>
                  <a:latin typeface="+mj-lt"/>
                  <a:cs typeface="Calibri" panose="020F0502020204030204" pitchFamily="34" charset="0"/>
                </a:rPr>
                <a:t>Area</a:t>
              </a:r>
              <a:endParaRPr lang="en-US" sz="2000" b="1" dirty="0">
                <a:solidFill>
                  <a:schemeClr val="bg1">
                    <a:lumMod val="50000"/>
                  </a:schemeClr>
                </a:solidFill>
                <a:latin typeface="+mj-lt"/>
                <a:cs typeface="Calibri" panose="020F0502020204030204" pitchFamily="34" charset="0"/>
              </a:endParaRPr>
            </a:p>
          </p:txBody>
        </p:sp>
      </p:grpSp>
    </p:spTree>
    <p:extLst>
      <p:ext uri="{BB962C8B-B14F-4D97-AF65-F5344CB8AC3E}">
        <p14:creationId xmlns:p14="http://schemas.microsoft.com/office/powerpoint/2010/main" val="147024757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Analytical </a:t>
            </a:r>
            <a:r>
              <a:rPr lang="en-US" dirty="0" smtClean="0">
                <a:solidFill>
                  <a:schemeClr val="accent6">
                    <a:lumMod val="75000"/>
                  </a:schemeClr>
                </a:solidFill>
              </a:rPr>
              <a:t>Lights</a:t>
            </a:r>
            <a:endParaRPr lang="sv-SE" dirty="0"/>
          </a:p>
        </p:txBody>
      </p:sp>
      <p:sp>
        <p:nvSpPr>
          <p:cNvPr id="52" name="Content Placeholder 51"/>
          <p:cNvSpPr>
            <a:spLocks noGrp="1"/>
          </p:cNvSpPr>
          <p:nvPr>
            <p:ph idx="1"/>
          </p:nvPr>
        </p:nvSpPr>
        <p:spPr/>
        <p:txBody>
          <a:bodyPr/>
          <a:lstStyle/>
          <a:p>
            <a:r>
              <a:rPr lang="en-US" b="1" dirty="0" smtClean="0">
                <a:solidFill>
                  <a:schemeClr val="accent6">
                    <a:lumMod val="75000"/>
                  </a:schemeClr>
                </a:solidFill>
              </a:rPr>
              <a:t>Punctual </a:t>
            </a:r>
            <a:r>
              <a:rPr lang="en-US" dirty="0" smtClean="0"/>
              <a:t>lights</a:t>
            </a:r>
          </a:p>
          <a:p>
            <a:pPr lvl="1"/>
            <a:r>
              <a:rPr lang="en-US" b="1" dirty="0" smtClean="0"/>
              <a:t>Unit</a:t>
            </a:r>
            <a:r>
              <a:rPr lang="en-US" dirty="0" smtClean="0"/>
              <a:t>: </a:t>
            </a:r>
            <a:r>
              <a:rPr lang="en-US" dirty="0" err="1" smtClean="0">
                <a:solidFill>
                  <a:srgbClr val="92D050"/>
                </a:solidFill>
              </a:rPr>
              <a:t>Lum</a:t>
            </a:r>
            <a:r>
              <a:rPr lang="en-US" dirty="0" smtClean="0">
                <a:solidFill>
                  <a:srgbClr val="92D050"/>
                </a:solidFill>
              </a:rPr>
              <a:t>. power (lm) </a:t>
            </a:r>
            <a:r>
              <a:rPr lang="en-US" dirty="0" smtClean="0"/>
              <a:t>or </a:t>
            </a:r>
            <a:r>
              <a:rPr lang="en-US" dirty="0" err="1" smtClean="0">
                <a:solidFill>
                  <a:srgbClr val="92D050"/>
                </a:solidFill>
              </a:rPr>
              <a:t>Lum</a:t>
            </a:r>
            <a:r>
              <a:rPr lang="en-US" dirty="0" smtClean="0">
                <a:solidFill>
                  <a:srgbClr val="92D050"/>
                </a:solidFill>
              </a:rPr>
              <a:t>. intensity</a:t>
            </a:r>
            <a:r>
              <a:rPr lang="en-US" dirty="0" smtClean="0"/>
              <a:t> </a:t>
            </a:r>
            <a:r>
              <a:rPr lang="en-US" dirty="0" smtClean="0">
                <a:solidFill>
                  <a:srgbClr val="92D050"/>
                </a:solidFill>
              </a:rPr>
              <a:t>(cd)</a:t>
            </a:r>
            <a:endParaRPr lang="sv-SE" dirty="0" smtClean="0">
              <a:solidFill>
                <a:srgbClr val="92D050"/>
              </a:solidFill>
            </a:endParaRPr>
          </a:p>
          <a:p>
            <a:pPr lvl="1"/>
            <a:r>
              <a:rPr lang="sv-SE" dirty="0" smtClean="0"/>
              <a:t>Use smooth attenuation [Karis13]</a:t>
            </a:r>
          </a:p>
        </p:txBody>
      </p:sp>
      <p:pic>
        <p:nvPicPr>
          <p:cNvPr id="61" name="Picture 60"/>
          <p:cNvPicPr>
            <a:picLocks noChangeAspect="1"/>
          </p:cNvPicPr>
          <p:nvPr/>
        </p:nvPicPr>
        <p:blipFill rotWithShape="1">
          <a:blip r:embed="rId3">
            <a:extLst>
              <a:ext uri="{28A0092B-C50C-407E-A947-70E740481C1C}">
                <a14:useLocalDpi xmlns:a14="http://schemas.microsoft.com/office/drawing/2010/main" val="0"/>
              </a:ext>
            </a:extLst>
          </a:blip>
          <a:srcRect l="10481" r="29509"/>
          <a:stretch/>
        </p:blipFill>
        <p:spPr>
          <a:xfrm>
            <a:off x="6838950" y="0"/>
            <a:ext cx="2305050" cy="5143500"/>
          </a:xfrm>
          <a:prstGeom prst="rect">
            <a:avLst/>
          </a:prstGeom>
        </p:spPr>
      </p:pic>
      <p:sp>
        <p:nvSpPr>
          <p:cNvPr id="4" name="Freeform 3"/>
          <p:cNvSpPr/>
          <p:nvPr/>
        </p:nvSpPr>
        <p:spPr>
          <a:xfrm>
            <a:off x="2244436" y="2812472"/>
            <a:ext cx="2729346" cy="1863436"/>
          </a:xfrm>
          <a:custGeom>
            <a:avLst/>
            <a:gdLst>
              <a:gd name="connsiteX0" fmla="*/ 0 w 3044851"/>
              <a:gd name="connsiteY0" fmla="*/ 0 h 1967718"/>
              <a:gd name="connsiteX1" fmla="*/ 623455 w 3044851"/>
              <a:gd name="connsiteY1" fmla="*/ 1544782 h 1967718"/>
              <a:gd name="connsiteX2" fmla="*/ 2729346 w 3044851"/>
              <a:gd name="connsiteY2" fmla="*/ 1863436 h 1967718"/>
              <a:gd name="connsiteX3" fmla="*/ 2840182 w 3044851"/>
              <a:gd name="connsiteY3" fmla="*/ 1870363 h 1967718"/>
              <a:gd name="connsiteX0" fmla="*/ 0 w 2924713"/>
              <a:gd name="connsiteY0" fmla="*/ 0 h 1884934"/>
              <a:gd name="connsiteX1" fmla="*/ 623455 w 2924713"/>
              <a:gd name="connsiteY1" fmla="*/ 1544782 h 1884934"/>
              <a:gd name="connsiteX2" fmla="*/ 2729346 w 2924713"/>
              <a:gd name="connsiteY2" fmla="*/ 1863436 h 1884934"/>
              <a:gd name="connsiteX3" fmla="*/ 2840182 w 2924713"/>
              <a:gd name="connsiteY3" fmla="*/ 1870363 h 1884934"/>
              <a:gd name="connsiteX0" fmla="*/ 0 w 2937973"/>
              <a:gd name="connsiteY0" fmla="*/ 0 h 1870363"/>
              <a:gd name="connsiteX1" fmla="*/ 623455 w 2937973"/>
              <a:gd name="connsiteY1" fmla="*/ 1544782 h 1870363"/>
              <a:gd name="connsiteX2" fmla="*/ 2729346 w 2937973"/>
              <a:gd name="connsiteY2" fmla="*/ 1863436 h 1870363"/>
              <a:gd name="connsiteX3" fmla="*/ 2840182 w 2937973"/>
              <a:gd name="connsiteY3" fmla="*/ 1870363 h 1870363"/>
              <a:gd name="connsiteX0" fmla="*/ 0 w 2846095"/>
              <a:gd name="connsiteY0" fmla="*/ 0 h 1870363"/>
              <a:gd name="connsiteX1" fmla="*/ 623455 w 2846095"/>
              <a:gd name="connsiteY1" fmla="*/ 1544782 h 1870363"/>
              <a:gd name="connsiteX2" fmla="*/ 2729346 w 2846095"/>
              <a:gd name="connsiteY2" fmla="*/ 1863436 h 1870363"/>
              <a:gd name="connsiteX3" fmla="*/ 2840182 w 2846095"/>
              <a:gd name="connsiteY3" fmla="*/ 1870363 h 1870363"/>
              <a:gd name="connsiteX0" fmla="*/ 0 w 2840182"/>
              <a:gd name="connsiteY0" fmla="*/ 0 h 1870363"/>
              <a:gd name="connsiteX1" fmla="*/ 623455 w 2840182"/>
              <a:gd name="connsiteY1" fmla="*/ 1544782 h 1870363"/>
              <a:gd name="connsiteX2" fmla="*/ 2729346 w 2840182"/>
              <a:gd name="connsiteY2" fmla="*/ 1863436 h 1870363"/>
              <a:gd name="connsiteX3" fmla="*/ 2840182 w 2840182"/>
              <a:gd name="connsiteY3" fmla="*/ 1870363 h 1870363"/>
              <a:gd name="connsiteX0" fmla="*/ 0 w 2961457"/>
              <a:gd name="connsiteY0" fmla="*/ 0 h 1878637"/>
              <a:gd name="connsiteX1" fmla="*/ 623455 w 2961457"/>
              <a:gd name="connsiteY1" fmla="*/ 1544782 h 1878637"/>
              <a:gd name="connsiteX2" fmla="*/ 2729346 w 2961457"/>
              <a:gd name="connsiteY2" fmla="*/ 1863436 h 1878637"/>
              <a:gd name="connsiteX3" fmla="*/ 2933051 w 2961457"/>
              <a:gd name="connsiteY3" fmla="*/ 1832263 h 1878637"/>
              <a:gd name="connsiteX0" fmla="*/ 0 w 2887709"/>
              <a:gd name="connsiteY0" fmla="*/ 0 h 1865993"/>
              <a:gd name="connsiteX1" fmla="*/ 623455 w 2887709"/>
              <a:gd name="connsiteY1" fmla="*/ 1544782 h 1865993"/>
              <a:gd name="connsiteX2" fmla="*/ 2729346 w 2887709"/>
              <a:gd name="connsiteY2" fmla="*/ 1863436 h 1865993"/>
              <a:gd name="connsiteX3" fmla="*/ 2761601 w 2887709"/>
              <a:gd name="connsiteY3" fmla="*/ 1703675 h 1865993"/>
              <a:gd name="connsiteX0" fmla="*/ 0 w 2729346"/>
              <a:gd name="connsiteY0" fmla="*/ 0 h 1863436"/>
              <a:gd name="connsiteX1" fmla="*/ 623455 w 2729346"/>
              <a:gd name="connsiteY1" fmla="*/ 1544782 h 1863436"/>
              <a:gd name="connsiteX2" fmla="*/ 2729346 w 2729346"/>
              <a:gd name="connsiteY2" fmla="*/ 1863436 h 1863436"/>
            </a:gdLst>
            <a:ahLst/>
            <a:cxnLst>
              <a:cxn ang="0">
                <a:pos x="connsiteX0" y="connsiteY0"/>
              </a:cxn>
              <a:cxn ang="0">
                <a:pos x="connsiteX1" y="connsiteY1"/>
              </a:cxn>
              <a:cxn ang="0">
                <a:pos x="connsiteX2" y="connsiteY2"/>
              </a:cxn>
            </a:cxnLst>
            <a:rect l="l" t="t" r="r" b="b"/>
            <a:pathLst>
              <a:path w="2729346" h="1863436">
                <a:moveTo>
                  <a:pt x="0" y="0"/>
                </a:moveTo>
                <a:cubicBezTo>
                  <a:pt x="84282" y="617104"/>
                  <a:pt x="168564" y="1234209"/>
                  <a:pt x="623455" y="1544782"/>
                </a:cubicBezTo>
                <a:cubicBezTo>
                  <a:pt x="1078346" y="1855355"/>
                  <a:pt x="2372988" y="1836954"/>
                  <a:pt x="2729346" y="1863436"/>
                </a:cubicBezTo>
              </a:path>
            </a:pathLst>
          </a:custGeom>
          <a:ln w="28575">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53" name="Freeform 52"/>
          <p:cNvSpPr/>
          <p:nvPr/>
        </p:nvSpPr>
        <p:spPr>
          <a:xfrm>
            <a:off x="2244436" y="2803100"/>
            <a:ext cx="1200147" cy="1913368"/>
          </a:xfrm>
          <a:custGeom>
            <a:avLst/>
            <a:gdLst>
              <a:gd name="connsiteX0" fmla="*/ 0 w 3044851"/>
              <a:gd name="connsiteY0" fmla="*/ 0 h 1967718"/>
              <a:gd name="connsiteX1" fmla="*/ 623455 w 3044851"/>
              <a:gd name="connsiteY1" fmla="*/ 1544782 h 1967718"/>
              <a:gd name="connsiteX2" fmla="*/ 2729346 w 3044851"/>
              <a:gd name="connsiteY2" fmla="*/ 1863436 h 1967718"/>
              <a:gd name="connsiteX3" fmla="*/ 2840182 w 3044851"/>
              <a:gd name="connsiteY3" fmla="*/ 1870363 h 1967718"/>
              <a:gd name="connsiteX0" fmla="*/ 0 w 2924713"/>
              <a:gd name="connsiteY0" fmla="*/ 0 h 1884934"/>
              <a:gd name="connsiteX1" fmla="*/ 623455 w 2924713"/>
              <a:gd name="connsiteY1" fmla="*/ 1544782 h 1884934"/>
              <a:gd name="connsiteX2" fmla="*/ 2729346 w 2924713"/>
              <a:gd name="connsiteY2" fmla="*/ 1863436 h 1884934"/>
              <a:gd name="connsiteX3" fmla="*/ 2840182 w 2924713"/>
              <a:gd name="connsiteY3" fmla="*/ 1870363 h 1884934"/>
              <a:gd name="connsiteX0" fmla="*/ 0 w 2937973"/>
              <a:gd name="connsiteY0" fmla="*/ 0 h 1870363"/>
              <a:gd name="connsiteX1" fmla="*/ 623455 w 2937973"/>
              <a:gd name="connsiteY1" fmla="*/ 1544782 h 1870363"/>
              <a:gd name="connsiteX2" fmla="*/ 2729346 w 2937973"/>
              <a:gd name="connsiteY2" fmla="*/ 1863436 h 1870363"/>
              <a:gd name="connsiteX3" fmla="*/ 2840182 w 2937973"/>
              <a:gd name="connsiteY3" fmla="*/ 1870363 h 1870363"/>
              <a:gd name="connsiteX0" fmla="*/ 0 w 2846095"/>
              <a:gd name="connsiteY0" fmla="*/ 0 h 1870363"/>
              <a:gd name="connsiteX1" fmla="*/ 623455 w 2846095"/>
              <a:gd name="connsiteY1" fmla="*/ 1544782 h 1870363"/>
              <a:gd name="connsiteX2" fmla="*/ 2729346 w 2846095"/>
              <a:gd name="connsiteY2" fmla="*/ 1863436 h 1870363"/>
              <a:gd name="connsiteX3" fmla="*/ 2840182 w 2846095"/>
              <a:gd name="connsiteY3" fmla="*/ 1870363 h 1870363"/>
              <a:gd name="connsiteX0" fmla="*/ 0 w 2840182"/>
              <a:gd name="connsiteY0" fmla="*/ 0 h 1870363"/>
              <a:gd name="connsiteX1" fmla="*/ 623455 w 2840182"/>
              <a:gd name="connsiteY1" fmla="*/ 1544782 h 1870363"/>
              <a:gd name="connsiteX2" fmla="*/ 2729346 w 2840182"/>
              <a:gd name="connsiteY2" fmla="*/ 1863436 h 1870363"/>
              <a:gd name="connsiteX3" fmla="*/ 2840182 w 2840182"/>
              <a:gd name="connsiteY3" fmla="*/ 1870363 h 1870363"/>
              <a:gd name="connsiteX0" fmla="*/ 0 w 2961457"/>
              <a:gd name="connsiteY0" fmla="*/ 0 h 1878637"/>
              <a:gd name="connsiteX1" fmla="*/ 623455 w 2961457"/>
              <a:gd name="connsiteY1" fmla="*/ 1544782 h 1878637"/>
              <a:gd name="connsiteX2" fmla="*/ 2729346 w 2961457"/>
              <a:gd name="connsiteY2" fmla="*/ 1863436 h 1878637"/>
              <a:gd name="connsiteX3" fmla="*/ 2933051 w 2961457"/>
              <a:gd name="connsiteY3" fmla="*/ 1832263 h 1878637"/>
              <a:gd name="connsiteX0" fmla="*/ 0 w 2887709"/>
              <a:gd name="connsiteY0" fmla="*/ 0 h 1865993"/>
              <a:gd name="connsiteX1" fmla="*/ 623455 w 2887709"/>
              <a:gd name="connsiteY1" fmla="*/ 1544782 h 1865993"/>
              <a:gd name="connsiteX2" fmla="*/ 2729346 w 2887709"/>
              <a:gd name="connsiteY2" fmla="*/ 1863436 h 1865993"/>
              <a:gd name="connsiteX3" fmla="*/ 2761601 w 2887709"/>
              <a:gd name="connsiteY3" fmla="*/ 1703675 h 1865993"/>
              <a:gd name="connsiteX0" fmla="*/ 0 w 2729346"/>
              <a:gd name="connsiteY0" fmla="*/ 0 h 1863436"/>
              <a:gd name="connsiteX1" fmla="*/ 623455 w 2729346"/>
              <a:gd name="connsiteY1" fmla="*/ 1544782 h 1863436"/>
              <a:gd name="connsiteX2" fmla="*/ 2729346 w 2729346"/>
              <a:gd name="connsiteY2" fmla="*/ 1863436 h 1863436"/>
              <a:gd name="connsiteX0" fmla="*/ 0 w 2729346"/>
              <a:gd name="connsiteY0" fmla="*/ 0 h 1863436"/>
              <a:gd name="connsiteX1" fmla="*/ 941157 w 2729346"/>
              <a:gd name="connsiteY1" fmla="*/ 1476755 h 1863436"/>
              <a:gd name="connsiteX2" fmla="*/ 2729346 w 2729346"/>
              <a:gd name="connsiteY2" fmla="*/ 1863436 h 1863436"/>
            </a:gdLst>
            <a:ahLst/>
            <a:cxnLst>
              <a:cxn ang="0">
                <a:pos x="connsiteX0" y="connsiteY0"/>
              </a:cxn>
              <a:cxn ang="0">
                <a:pos x="connsiteX1" y="connsiteY1"/>
              </a:cxn>
              <a:cxn ang="0">
                <a:pos x="connsiteX2" y="connsiteY2"/>
              </a:cxn>
            </a:cxnLst>
            <a:rect l="l" t="t" r="r" b="b"/>
            <a:pathLst>
              <a:path w="2729346" h="1863436">
                <a:moveTo>
                  <a:pt x="0" y="0"/>
                </a:moveTo>
                <a:cubicBezTo>
                  <a:pt x="84282" y="617104"/>
                  <a:pt x="486266" y="1166182"/>
                  <a:pt x="941157" y="1476755"/>
                </a:cubicBezTo>
                <a:cubicBezTo>
                  <a:pt x="1396048" y="1787328"/>
                  <a:pt x="2372988" y="1836954"/>
                  <a:pt x="2729346" y="1863436"/>
                </a:cubicBezTo>
              </a:path>
            </a:pathLst>
          </a:cu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solidFill>
                <a:srgbClr val="C00000"/>
              </a:solidFill>
            </a:endParaRPr>
          </a:p>
        </p:txBody>
      </p:sp>
      <p:sp>
        <p:nvSpPr>
          <p:cNvPr id="54" name="Rectangle 53"/>
          <p:cNvSpPr/>
          <p:nvPr/>
        </p:nvSpPr>
        <p:spPr>
          <a:xfrm>
            <a:off x="3858443" y="3811214"/>
            <a:ext cx="1925527" cy="369332"/>
          </a:xfrm>
          <a:prstGeom prst="rect">
            <a:avLst/>
          </a:prstGeom>
        </p:spPr>
        <p:txBody>
          <a:bodyPr wrap="none">
            <a:spAutoFit/>
          </a:bodyPr>
          <a:lstStyle/>
          <a:p>
            <a:pPr algn="ctr">
              <a:spcBef>
                <a:spcPct val="20000"/>
              </a:spcBef>
              <a:defRPr/>
            </a:pPr>
            <a:r>
              <a:rPr lang="en-US" b="1" dirty="0" smtClean="0">
                <a:solidFill>
                  <a:srgbClr val="92D050"/>
                </a:solidFill>
                <a:latin typeface="+mj-lt"/>
                <a:cs typeface="Calibri" panose="020F0502020204030204" pitchFamily="34" charset="0"/>
              </a:rPr>
              <a:t>Inverse square</a:t>
            </a:r>
            <a:endParaRPr lang="en-US" b="1" dirty="0">
              <a:solidFill>
                <a:srgbClr val="92D050"/>
              </a:solidFill>
              <a:latin typeface="+mj-lt"/>
              <a:cs typeface="Calibri" panose="020F0502020204030204" pitchFamily="34" charset="0"/>
            </a:endParaRPr>
          </a:p>
        </p:txBody>
      </p:sp>
      <p:sp>
        <p:nvSpPr>
          <p:cNvPr id="55" name="Rectangle 54"/>
          <p:cNvSpPr/>
          <p:nvPr/>
        </p:nvSpPr>
        <p:spPr>
          <a:xfrm>
            <a:off x="3844809" y="4085653"/>
            <a:ext cx="1064715" cy="369332"/>
          </a:xfrm>
          <a:prstGeom prst="rect">
            <a:avLst/>
          </a:prstGeom>
        </p:spPr>
        <p:txBody>
          <a:bodyPr wrap="none">
            <a:spAutoFit/>
          </a:bodyPr>
          <a:lstStyle/>
          <a:p>
            <a:pPr algn="ctr">
              <a:spcBef>
                <a:spcPct val="20000"/>
              </a:spcBef>
              <a:defRPr/>
            </a:pPr>
            <a:r>
              <a:rPr lang="en-US" b="1" dirty="0" smtClean="0">
                <a:solidFill>
                  <a:srgbClr val="C00000"/>
                </a:solidFill>
                <a:latin typeface="+mj-lt"/>
                <a:cs typeface="Calibri" panose="020F0502020204030204" pitchFamily="34" charset="0"/>
              </a:rPr>
              <a:t>Karis13</a:t>
            </a:r>
            <a:endParaRPr lang="en-US" b="1" dirty="0">
              <a:solidFill>
                <a:srgbClr val="C00000"/>
              </a:solidFill>
              <a:latin typeface="+mj-lt"/>
              <a:cs typeface="Calibri" panose="020F0502020204030204" pitchFamily="34" charset="0"/>
            </a:endParaRPr>
          </a:p>
        </p:txBody>
      </p:sp>
      <p:cxnSp>
        <p:nvCxnSpPr>
          <p:cNvPr id="6" name="Straight Arrow Connector 5"/>
          <p:cNvCxnSpPr>
            <a:stCxn id="54" idx="1"/>
          </p:cNvCxnSpPr>
          <p:nvPr/>
        </p:nvCxnSpPr>
        <p:spPr>
          <a:xfrm flipH="1">
            <a:off x="2562225" y="3995880"/>
            <a:ext cx="1296218" cy="0"/>
          </a:xfrm>
          <a:prstGeom prst="straightConnector1">
            <a:avLst/>
          </a:prstGeom>
          <a:ln w="127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5" idx="1"/>
          </p:cNvCxnSpPr>
          <p:nvPr/>
        </p:nvCxnSpPr>
        <p:spPr>
          <a:xfrm flipH="1">
            <a:off x="2641600" y="4270319"/>
            <a:ext cx="1203209" cy="0"/>
          </a:xfrm>
          <a:prstGeom prst="straightConnector1">
            <a:avLst/>
          </a:prstGeom>
          <a:ln w="127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1733475" y="3016751"/>
            <a:ext cx="3356454" cy="2071015"/>
            <a:chOff x="268737" y="2269949"/>
            <a:chExt cx="3852326" cy="2376979"/>
          </a:xfrm>
        </p:grpSpPr>
        <p:grpSp>
          <p:nvGrpSpPr>
            <p:cNvPr id="41" name="Group 40"/>
            <p:cNvGrpSpPr/>
            <p:nvPr/>
          </p:nvGrpSpPr>
          <p:grpSpPr>
            <a:xfrm>
              <a:off x="686208" y="2269949"/>
              <a:ext cx="3434854" cy="1968356"/>
              <a:chOff x="1143628" y="2222500"/>
              <a:chExt cx="2958472" cy="1499252"/>
            </a:xfrm>
          </p:grpSpPr>
          <p:cxnSp>
            <p:nvCxnSpPr>
              <p:cNvPr id="47" name="Straight Arrow Connector 46"/>
              <p:cNvCxnSpPr/>
              <p:nvPr/>
            </p:nvCxnSpPr>
            <p:spPr>
              <a:xfrm flipV="1">
                <a:off x="1155700" y="2222500"/>
                <a:ext cx="0" cy="14668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162050" y="3708400"/>
                <a:ext cx="294005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1143628" y="3676032"/>
                <a:ext cx="45720" cy="4572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42" name="Rectangle 41"/>
            <p:cNvSpPr/>
            <p:nvPr/>
          </p:nvSpPr>
          <p:spPr>
            <a:xfrm>
              <a:off x="2757384" y="4223032"/>
              <a:ext cx="1363679" cy="423896"/>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Distance</a:t>
              </a:r>
              <a:endParaRPr lang="en-US" b="1" dirty="0">
                <a:solidFill>
                  <a:schemeClr val="accent6">
                    <a:lumMod val="75000"/>
                  </a:schemeClr>
                </a:solidFill>
                <a:latin typeface="+mj-lt"/>
                <a:cs typeface="Calibri" panose="020F0502020204030204" pitchFamily="34" charset="0"/>
              </a:endParaRPr>
            </a:p>
          </p:txBody>
        </p:sp>
        <p:sp>
          <p:nvSpPr>
            <p:cNvPr id="43" name="Rectangle 42"/>
            <p:cNvSpPr/>
            <p:nvPr/>
          </p:nvSpPr>
          <p:spPr>
            <a:xfrm rot="16200000">
              <a:off x="-43850" y="2710229"/>
              <a:ext cx="1049069" cy="423896"/>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Falloff</a:t>
              </a:r>
              <a:endParaRPr lang="en-US" b="1" dirty="0">
                <a:solidFill>
                  <a:schemeClr val="accent6">
                    <a:lumMod val="75000"/>
                  </a:schemeClr>
                </a:solidFill>
                <a:latin typeface="+mj-lt"/>
                <a:cs typeface="Calibri" panose="020F0502020204030204" pitchFamily="34" charset="0"/>
              </a:endParaRPr>
            </a:p>
          </p:txBody>
        </p:sp>
      </p:grpSp>
      <p:cxnSp>
        <p:nvCxnSpPr>
          <p:cNvPr id="10" name="Straight Connector 9"/>
          <p:cNvCxnSpPr/>
          <p:nvPr/>
        </p:nvCxnSpPr>
        <p:spPr>
          <a:xfrm flipV="1">
            <a:off x="3444583" y="2812472"/>
            <a:ext cx="0" cy="1903997"/>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383616" y="2738338"/>
            <a:ext cx="1561646" cy="701731"/>
          </a:xfrm>
          <a:prstGeom prst="rect">
            <a:avLst/>
          </a:prstGeom>
        </p:spPr>
        <p:txBody>
          <a:bodyPr wrap="none">
            <a:spAutoFit/>
          </a:bodyPr>
          <a:lstStyle/>
          <a:p>
            <a:pPr algn="ctr">
              <a:spcBef>
                <a:spcPct val="20000"/>
              </a:spcBef>
              <a:defRPr/>
            </a:pPr>
            <a:r>
              <a:rPr lang="en-US" b="1" dirty="0" smtClean="0">
                <a:solidFill>
                  <a:schemeClr val="bg1">
                    <a:lumMod val="65000"/>
                  </a:schemeClr>
                </a:solidFill>
                <a:latin typeface="+mj-lt"/>
                <a:cs typeface="Calibri" panose="020F0502020204030204" pitchFamily="34" charset="0"/>
              </a:rPr>
              <a:t>Attenuation</a:t>
            </a:r>
          </a:p>
          <a:p>
            <a:pPr>
              <a:spcBef>
                <a:spcPct val="20000"/>
              </a:spcBef>
              <a:defRPr/>
            </a:pPr>
            <a:r>
              <a:rPr lang="en-US" b="1" dirty="0" smtClean="0">
                <a:solidFill>
                  <a:schemeClr val="bg1">
                    <a:lumMod val="65000"/>
                  </a:schemeClr>
                </a:solidFill>
                <a:latin typeface="+mj-lt"/>
                <a:cs typeface="Calibri" panose="020F0502020204030204" pitchFamily="34" charset="0"/>
              </a:rPr>
              <a:t>Radius</a:t>
            </a:r>
            <a:endParaRPr lang="en-US" b="1" dirty="0">
              <a:solidFill>
                <a:schemeClr val="bg1">
                  <a:lumMod val="65000"/>
                </a:schemeClr>
              </a:solidFill>
              <a:latin typeface="+mj-lt"/>
              <a:cs typeface="Calibri" panose="020F0502020204030204" pitchFamily="34" charset="0"/>
            </a:endParaRPr>
          </a:p>
        </p:txBody>
      </p:sp>
    </p:spTree>
    <p:extLst>
      <p:ext uri="{BB962C8B-B14F-4D97-AF65-F5344CB8AC3E}">
        <p14:creationId xmlns:p14="http://schemas.microsoft.com/office/powerpoint/2010/main" val="396444245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Analytical </a:t>
            </a:r>
            <a:r>
              <a:rPr lang="en-US" dirty="0" smtClean="0">
                <a:solidFill>
                  <a:schemeClr val="accent6">
                    <a:lumMod val="75000"/>
                  </a:schemeClr>
                </a:solidFill>
              </a:rPr>
              <a:t>Lights</a:t>
            </a:r>
            <a:endParaRPr lang="sv-SE" dirty="0"/>
          </a:p>
        </p:txBody>
      </p:sp>
      <p:sp>
        <p:nvSpPr>
          <p:cNvPr id="52" name="Content Placeholder 51"/>
          <p:cNvSpPr>
            <a:spLocks noGrp="1"/>
          </p:cNvSpPr>
          <p:nvPr>
            <p:ph idx="1"/>
          </p:nvPr>
        </p:nvSpPr>
        <p:spPr/>
        <p:txBody>
          <a:bodyPr>
            <a:normAutofit/>
          </a:bodyPr>
          <a:lstStyle/>
          <a:p>
            <a:r>
              <a:rPr lang="en-US" b="1" dirty="0" smtClean="0">
                <a:solidFill>
                  <a:schemeClr val="accent6">
                    <a:lumMod val="75000"/>
                  </a:schemeClr>
                </a:solidFill>
              </a:rPr>
              <a:t>Photometric </a:t>
            </a:r>
            <a:r>
              <a:rPr lang="en-US" dirty="0" smtClean="0"/>
              <a:t>lights</a:t>
            </a:r>
          </a:p>
          <a:p>
            <a:pPr lvl="1"/>
            <a:r>
              <a:rPr lang="en-US" b="1" dirty="0"/>
              <a:t>Unit</a:t>
            </a:r>
            <a:r>
              <a:rPr lang="en-US" dirty="0"/>
              <a:t>: </a:t>
            </a:r>
            <a:r>
              <a:rPr lang="en-US" dirty="0">
                <a:solidFill>
                  <a:srgbClr val="92D050"/>
                </a:solidFill>
              </a:rPr>
              <a:t>luminous intensity </a:t>
            </a:r>
            <a:r>
              <a:rPr lang="en-US" dirty="0" smtClean="0">
                <a:solidFill>
                  <a:srgbClr val="92D050"/>
                </a:solidFill>
              </a:rPr>
              <a:t>(cd) </a:t>
            </a:r>
          </a:p>
          <a:p>
            <a:pPr lvl="1"/>
            <a:r>
              <a:rPr lang="en-US" dirty="0" smtClean="0"/>
              <a:t>Applied to </a:t>
            </a:r>
            <a:r>
              <a:rPr lang="en-US" dirty="0"/>
              <a:t>point and spot </a:t>
            </a:r>
            <a:r>
              <a:rPr lang="en-US" dirty="0" smtClean="0"/>
              <a:t>lights</a:t>
            </a:r>
          </a:p>
        </p:txBody>
      </p:sp>
      <p:grpSp>
        <p:nvGrpSpPr>
          <p:cNvPr id="57" name="Group 56"/>
          <p:cNvGrpSpPr/>
          <p:nvPr/>
        </p:nvGrpSpPr>
        <p:grpSpPr>
          <a:xfrm>
            <a:off x="282599" y="2575132"/>
            <a:ext cx="2287806" cy="2211925"/>
            <a:chOff x="678839" y="2170002"/>
            <a:chExt cx="2287806" cy="2211925"/>
          </a:xfrm>
        </p:grpSpPr>
        <p:grpSp>
          <p:nvGrpSpPr>
            <p:cNvPr id="29" name="Group 28"/>
            <p:cNvGrpSpPr/>
            <p:nvPr/>
          </p:nvGrpSpPr>
          <p:grpSpPr>
            <a:xfrm>
              <a:off x="1408920" y="2239139"/>
              <a:ext cx="865244" cy="866077"/>
              <a:chOff x="1898880" y="2118877"/>
              <a:chExt cx="1153658" cy="1154769"/>
            </a:xfrm>
          </p:grpSpPr>
          <p:sp>
            <p:nvSpPr>
              <p:cNvPr id="30" name="Oval 29"/>
              <p:cNvSpPr/>
              <p:nvPr/>
            </p:nvSpPr>
            <p:spPr>
              <a:xfrm rot="5400000">
                <a:off x="2450639" y="2684227"/>
                <a:ext cx="45720" cy="45720"/>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31" name="Group 30"/>
              <p:cNvGrpSpPr/>
              <p:nvPr/>
            </p:nvGrpSpPr>
            <p:grpSpPr>
              <a:xfrm>
                <a:off x="1898880" y="2118877"/>
                <a:ext cx="1149238" cy="1153439"/>
                <a:chOff x="1638355" y="4210291"/>
                <a:chExt cx="1149238" cy="1153439"/>
              </a:xfrm>
            </p:grpSpPr>
            <p:cxnSp>
              <p:nvCxnSpPr>
                <p:cNvPr id="41" name="Straight Arrow Connector 40"/>
                <p:cNvCxnSpPr/>
                <p:nvPr/>
              </p:nvCxnSpPr>
              <p:spPr>
                <a:xfrm flipH="1" flipV="1">
                  <a:off x="1784404" y="4377652"/>
                  <a:ext cx="184096"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2212976" y="4210291"/>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638355" y="4789110"/>
                  <a:ext cx="260350"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1784405" y="5049457"/>
                  <a:ext cx="184095"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212975" y="5103380"/>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2435197" y="5049458"/>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27244" y="4777620"/>
                  <a:ext cx="260349"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449457" y="4385724"/>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351144">
                <a:off x="1903300" y="2120207"/>
                <a:ext cx="1149238" cy="1153439"/>
                <a:chOff x="1638355" y="4210291"/>
                <a:chExt cx="1149238" cy="1153439"/>
              </a:xfrm>
            </p:grpSpPr>
            <p:cxnSp>
              <p:nvCxnSpPr>
                <p:cNvPr id="33" name="Straight Arrow Connector 32"/>
                <p:cNvCxnSpPr/>
                <p:nvPr/>
              </p:nvCxnSpPr>
              <p:spPr>
                <a:xfrm flipH="1" flipV="1">
                  <a:off x="1784404" y="4377652"/>
                  <a:ext cx="184096"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2212976" y="4210291"/>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1638355" y="4789110"/>
                  <a:ext cx="260350"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784405" y="5049457"/>
                  <a:ext cx="184095"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212975" y="5103380"/>
                  <a:ext cx="0" cy="26035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435197" y="5049458"/>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527244" y="4777620"/>
                  <a:ext cx="260349" cy="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2449457" y="4385724"/>
                  <a:ext cx="184094" cy="1840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49" name="Oval 48"/>
            <p:cNvSpPr/>
            <p:nvPr/>
          </p:nvSpPr>
          <p:spPr>
            <a:xfrm>
              <a:off x="1351873" y="2170002"/>
              <a:ext cx="1006502" cy="1006502"/>
            </a:xfrm>
            <a:prstGeom prst="ellipse">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50" name="Rectangle 49"/>
            <p:cNvSpPr/>
            <p:nvPr/>
          </p:nvSpPr>
          <p:spPr>
            <a:xfrm>
              <a:off x="678839" y="3680196"/>
              <a:ext cx="2287806" cy="701731"/>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Simple / Isotropic</a:t>
              </a:r>
              <a:endParaRPr lang="en-US" b="1" dirty="0">
                <a:solidFill>
                  <a:schemeClr val="accent6">
                    <a:lumMod val="75000"/>
                  </a:schemeClr>
                </a:solidFill>
                <a:latin typeface="+mj-lt"/>
                <a:cs typeface="Calibri" panose="020F0502020204030204" pitchFamily="34" charset="0"/>
              </a:endParaRPr>
            </a:p>
            <a:p>
              <a:pPr algn="ctr">
                <a:spcBef>
                  <a:spcPct val="20000"/>
                </a:spcBef>
                <a:defRPr/>
              </a:pPr>
              <a:r>
                <a:rPr lang="en-US" b="1" dirty="0">
                  <a:solidFill>
                    <a:srgbClr val="F5F5F5"/>
                  </a:solidFill>
                  <a:latin typeface="+mj-lt"/>
                  <a:cs typeface="Calibri" panose="020F0502020204030204" pitchFamily="34" charset="0"/>
                </a:rPr>
                <a:t>Profile</a:t>
              </a:r>
            </a:p>
          </p:txBody>
        </p:sp>
      </p:grpSp>
      <p:grpSp>
        <p:nvGrpSpPr>
          <p:cNvPr id="58" name="Group 57"/>
          <p:cNvGrpSpPr/>
          <p:nvPr/>
        </p:nvGrpSpPr>
        <p:grpSpPr>
          <a:xfrm>
            <a:off x="2797930" y="2575132"/>
            <a:ext cx="2071401" cy="2211925"/>
            <a:chOff x="3194170" y="2170002"/>
            <a:chExt cx="2071401" cy="2211925"/>
          </a:xfrm>
        </p:grpSpPr>
        <p:sp>
          <p:nvSpPr>
            <p:cNvPr id="3" name="Oval 2"/>
            <p:cNvSpPr/>
            <p:nvPr/>
          </p:nvSpPr>
          <p:spPr>
            <a:xfrm rot="5400000">
              <a:off x="4244945" y="2275866"/>
              <a:ext cx="34290" cy="34290"/>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4" name="Group 3"/>
            <p:cNvGrpSpPr/>
            <p:nvPr/>
          </p:nvGrpSpPr>
          <p:grpSpPr>
            <a:xfrm>
              <a:off x="3492786" y="2170002"/>
              <a:ext cx="1489753" cy="1247775"/>
              <a:chOff x="3721100" y="2260600"/>
              <a:chExt cx="1986337" cy="1663700"/>
            </a:xfrm>
          </p:grpSpPr>
          <p:grpSp>
            <p:nvGrpSpPr>
              <p:cNvPr id="5" name="Group 4"/>
              <p:cNvGrpSpPr/>
              <p:nvPr/>
            </p:nvGrpSpPr>
            <p:grpSpPr>
              <a:xfrm>
                <a:off x="3795824" y="2364287"/>
                <a:ext cx="1856309" cy="1314450"/>
                <a:chOff x="3816350" y="2349500"/>
                <a:chExt cx="1856309" cy="1314450"/>
              </a:xfrm>
            </p:grpSpPr>
            <p:grpSp>
              <p:nvGrpSpPr>
                <p:cNvPr id="9" name="Group 8"/>
                <p:cNvGrpSpPr/>
                <p:nvPr/>
              </p:nvGrpSpPr>
              <p:grpSpPr>
                <a:xfrm>
                  <a:off x="3816350" y="2349500"/>
                  <a:ext cx="919311" cy="1314450"/>
                  <a:chOff x="3816350" y="2349500"/>
                  <a:chExt cx="919311" cy="1314450"/>
                </a:xfrm>
              </p:grpSpPr>
              <p:cxnSp>
                <p:nvCxnSpPr>
                  <p:cNvPr id="20" name="Straight Arrow Connector 19"/>
                  <p:cNvCxnSpPr/>
                  <p:nvPr/>
                </p:nvCxnSpPr>
                <p:spPr>
                  <a:xfrm flipH="1" flipV="1">
                    <a:off x="4318000" y="2349500"/>
                    <a:ext cx="308769" cy="58948"/>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4140200" y="2447472"/>
                    <a:ext cx="486569" cy="60778"/>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987800" y="2481209"/>
                    <a:ext cx="638969" cy="192141"/>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816350" y="2508250"/>
                    <a:ext cx="810419" cy="43180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121150" y="2531269"/>
                    <a:ext cx="527050" cy="554831"/>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4114800" y="2547938"/>
                    <a:ext cx="558800" cy="93821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4362450" y="2547938"/>
                    <a:ext cx="328613" cy="84931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464050" y="2547938"/>
                    <a:ext cx="247439" cy="111601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4673600" y="2547938"/>
                    <a:ext cx="62061" cy="107156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flipH="1">
                  <a:off x="4753348" y="2349500"/>
                  <a:ext cx="919311" cy="1314450"/>
                  <a:chOff x="3816350" y="2349500"/>
                  <a:chExt cx="919311" cy="1314450"/>
                </a:xfrm>
              </p:grpSpPr>
              <p:cxnSp>
                <p:nvCxnSpPr>
                  <p:cNvPr id="11" name="Straight Arrow Connector 10"/>
                  <p:cNvCxnSpPr/>
                  <p:nvPr/>
                </p:nvCxnSpPr>
                <p:spPr>
                  <a:xfrm flipH="1" flipV="1">
                    <a:off x="4318000" y="2349500"/>
                    <a:ext cx="308769" cy="58948"/>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140200" y="2447472"/>
                    <a:ext cx="486569" cy="60778"/>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987800" y="2481209"/>
                    <a:ext cx="638969" cy="192141"/>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816350" y="2508250"/>
                    <a:ext cx="810419" cy="43180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4121150" y="2531269"/>
                    <a:ext cx="527050" cy="554831"/>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4114800" y="2547938"/>
                    <a:ext cx="558800" cy="93821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362450" y="2547938"/>
                    <a:ext cx="328613" cy="84931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464050" y="2547938"/>
                    <a:ext cx="247439" cy="111601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673600" y="2547938"/>
                    <a:ext cx="62061" cy="107156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3721100" y="2260600"/>
                <a:ext cx="1986337" cy="1663700"/>
                <a:chOff x="3816350" y="2273300"/>
                <a:chExt cx="1821237" cy="1543050"/>
              </a:xfrm>
            </p:grpSpPr>
            <p:sp>
              <p:nvSpPr>
                <p:cNvPr id="7" name="Freeform 6"/>
                <p:cNvSpPr/>
                <p:nvPr/>
              </p:nvSpPr>
              <p:spPr>
                <a:xfrm>
                  <a:off x="3816350" y="2273300"/>
                  <a:ext cx="901926" cy="1543050"/>
                </a:xfrm>
                <a:custGeom>
                  <a:avLst/>
                  <a:gdLst>
                    <a:gd name="connsiteX0" fmla="*/ 603250 w 901926"/>
                    <a:gd name="connsiteY0" fmla="*/ 0 h 1543050"/>
                    <a:gd name="connsiteX1" fmla="*/ 571500 w 901926"/>
                    <a:gd name="connsiteY1" fmla="*/ 19050 h 1543050"/>
                    <a:gd name="connsiteX2" fmla="*/ 552450 w 901926"/>
                    <a:gd name="connsiteY2" fmla="*/ 38100 h 1543050"/>
                    <a:gd name="connsiteX3" fmla="*/ 533400 w 901926"/>
                    <a:gd name="connsiteY3" fmla="*/ 50800 h 1543050"/>
                    <a:gd name="connsiteX4" fmla="*/ 501650 w 901926"/>
                    <a:gd name="connsiteY4" fmla="*/ 76200 h 1543050"/>
                    <a:gd name="connsiteX5" fmla="*/ 488950 w 901926"/>
                    <a:gd name="connsiteY5" fmla="*/ 95250 h 1543050"/>
                    <a:gd name="connsiteX6" fmla="*/ 469900 w 901926"/>
                    <a:gd name="connsiteY6" fmla="*/ 107950 h 1543050"/>
                    <a:gd name="connsiteX7" fmla="*/ 419100 w 901926"/>
                    <a:gd name="connsiteY7" fmla="*/ 152400 h 1543050"/>
                    <a:gd name="connsiteX8" fmla="*/ 400050 w 901926"/>
                    <a:gd name="connsiteY8" fmla="*/ 165100 h 1543050"/>
                    <a:gd name="connsiteX9" fmla="*/ 387350 w 901926"/>
                    <a:gd name="connsiteY9" fmla="*/ 184150 h 1543050"/>
                    <a:gd name="connsiteX10" fmla="*/ 349250 w 901926"/>
                    <a:gd name="connsiteY10" fmla="*/ 209550 h 1543050"/>
                    <a:gd name="connsiteX11" fmla="*/ 323850 w 901926"/>
                    <a:gd name="connsiteY11" fmla="*/ 234950 h 1543050"/>
                    <a:gd name="connsiteX12" fmla="*/ 311150 w 901926"/>
                    <a:gd name="connsiteY12" fmla="*/ 254000 h 1543050"/>
                    <a:gd name="connsiteX13" fmla="*/ 273050 w 901926"/>
                    <a:gd name="connsiteY13" fmla="*/ 279400 h 1543050"/>
                    <a:gd name="connsiteX14" fmla="*/ 241300 w 901926"/>
                    <a:gd name="connsiteY14" fmla="*/ 317500 h 1543050"/>
                    <a:gd name="connsiteX15" fmla="*/ 196850 w 901926"/>
                    <a:gd name="connsiteY15" fmla="*/ 368300 h 1543050"/>
                    <a:gd name="connsiteX16" fmla="*/ 171450 w 901926"/>
                    <a:gd name="connsiteY16" fmla="*/ 400050 h 1543050"/>
                    <a:gd name="connsiteX17" fmla="*/ 127000 w 901926"/>
                    <a:gd name="connsiteY17" fmla="*/ 450850 h 1543050"/>
                    <a:gd name="connsiteX18" fmla="*/ 101600 w 901926"/>
                    <a:gd name="connsiteY18" fmla="*/ 476250 h 1543050"/>
                    <a:gd name="connsiteX19" fmla="*/ 95250 w 901926"/>
                    <a:gd name="connsiteY19" fmla="*/ 495300 h 1543050"/>
                    <a:gd name="connsiteX20" fmla="*/ 76200 w 901926"/>
                    <a:gd name="connsiteY20" fmla="*/ 514350 h 1543050"/>
                    <a:gd name="connsiteX21" fmla="*/ 50800 w 901926"/>
                    <a:gd name="connsiteY21" fmla="*/ 552450 h 1543050"/>
                    <a:gd name="connsiteX22" fmla="*/ 38100 w 901926"/>
                    <a:gd name="connsiteY22" fmla="*/ 571500 h 1543050"/>
                    <a:gd name="connsiteX23" fmla="*/ 19050 w 901926"/>
                    <a:gd name="connsiteY23" fmla="*/ 609600 h 1543050"/>
                    <a:gd name="connsiteX24" fmla="*/ 6350 w 901926"/>
                    <a:gd name="connsiteY24" fmla="*/ 647700 h 1543050"/>
                    <a:gd name="connsiteX25" fmla="*/ 0 w 901926"/>
                    <a:gd name="connsiteY25" fmla="*/ 666750 h 1543050"/>
                    <a:gd name="connsiteX26" fmla="*/ 12700 w 901926"/>
                    <a:gd name="connsiteY26" fmla="*/ 742950 h 1543050"/>
                    <a:gd name="connsiteX27" fmla="*/ 25400 w 901926"/>
                    <a:gd name="connsiteY27" fmla="*/ 762000 h 1543050"/>
                    <a:gd name="connsiteX28" fmla="*/ 44450 w 901926"/>
                    <a:gd name="connsiteY28" fmla="*/ 768350 h 1543050"/>
                    <a:gd name="connsiteX29" fmla="*/ 57150 w 901926"/>
                    <a:gd name="connsiteY29" fmla="*/ 787400 h 1543050"/>
                    <a:gd name="connsiteX30" fmla="*/ 114300 w 901926"/>
                    <a:gd name="connsiteY30" fmla="*/ 787400 h 1543050"/>
                    <a:gd name="connsiteX31" fmla="*/ 133350 w 901926"/>
                    <a:gd name="connsiteY31" fmla="*/ 781050 h 1543050"/>
                    <a:gd name="connsiteX32" fmla="*/ 171450 w 901926"/>
                    <a:gd name="connsiteY32" fmla="*/ 755650 h 1543050"/>
                    <a:gd name="connsiteX33" fmla="*/ 190500 w 901926"/>
                    <a:gd name="connsiteY33" fmla="*/ 742950 h 1543050"/>
                    <a:gd name="connsiteX34" fmla="*/ 203200 w 901926"/>
                    <a:gd name="connsiteY34" fmla="*/ 723900 h 1543050"/>
                    <a:gd name="connsiteX35" fmla="*/ 241300 w 901926"/>
                    <a:gd name="connsiteY35" fmla="*/ 698500 h 1543050"/>
                    <a:gd name="connsiteX36" fmla="*/ 292100 w 901926"/>
                    <a:gd name="connsiteY36" fmla="*/ 654050 h 1543050"/>
                    <a:gd name="connsiteX37" fmla="*/ 311150 w 901926"/>
                    <a:gd name="connsiteY37" fmla="*/ 641350 h 1543050"/>
                    <a:gd name="connsiteX38" fmla="*/ 317500 w 901926"/>
                    <a:gd name="connsiteY38" fmla="*/ 660400 h 1543050"/>
                    <a:gd name="connsiteX39" fmla="*/ 304800 w 901926"/>
                    <a:gd name="connsiteY39" fmla="*/ 812800 h 1543050"/>
                    <a:gd name="connsiteX40" fmla="*/ 298450 w 901926"/>
                    <a:gd name="connsiteY40" fmla="*/ 1212850 h 1543050"/>
                    <a:gd name="connsiteX41" fmla="*/ 323850 w 901926"/>
                    <a:gd name="connsiteY41" fmla="*/ 1276350 h 1543050"/>
                    <a:gd name="connsiteX42" fmla="*/ 361950 w 901926"/>
                    <a:gd name="connsiteY42" fmla="*/ 1263650 h 1543050"/>
                    <a:gd name="connsiteX43" fmla="*/ 381000 w 901926"/>
                    <a:gd name="connsiteY43" fmla="*/ 1257300 h 1543050"/>
                    <a:gd name="connsiteX44" fmla="*/ 425450 w 901926"/>
                    <a:gd name="connsiteY44" fmla="*/ 1244600 h 1543050"/>
                    <a:gd name="connsiteX45" fmla="*/ 444500 w 901926"/>
                    <a:gd name="connsiteY45" fmla="*/ 1231900 h 1543050"/>
                    <a:gd name="connsiteX46" fmla="*/ 457200 w 901926"/>
                    <a:gd name="connsiteY46" fmla="*/ 1212850 h 1543050"/>
                    <a:gd name="connsiteX47" fmla="*/ 476250 w 901926"/>
                    <a:gd name="connsiteY47" fmla="*/ 1200150 h 1543050"/>
                    <a:gd name="connsiteX48" fmla="*/ 501650 w 901926"/>
                    <a:gd name="connsiteY48" fmla="*/ 1168400 h 1543050"/>
                    <a:gd name="connsiteX49" fmla="*/ 546100 w 901926"/>
                    <a:gd name="connsiteY49" fmla="*/ 1123950 h 1543050"/>
                    <a:gd name="connsiteX50" fmla="*/ 571500 w 901926"/>
                    <a:gd name="connsiteY50" fmla="*/ 1130300 h 1543050"/>
                    <a:gd name="connsiteX51" fmla="*/ 584200 w 901926"/>
                    <a:gd name="connsiteY51" fmla="*/ 1168400 h 1543050"/>
                    <a:gd name="connsiteX52" fmla="*/ 590550 w 901926"/>
                    <a:gd name="connsiteY52" fmla="*/ 1187450 h 1543050"/>
                    <a:gd name="connsiteX53" fmla="*/ 596900 w 901926"/>
                    <a:gd name="connsiteY53" fmla="*/ 1206500 h 1543050"/>
                    <a:gd name="connsiteX54" fmla="*/ 615950 w 901926"/>
                    <a:gd name="connsiteY54" fmla="*/ 1270000 h 1543050"/>
                    <a:gd name="connsiteX55" fmla="*/ 628650 w 901926"/>
                    <a:gd name="connsiteY55" fmla="*/ 1308100 h 1543050"/>
                    <a:gd name="connsiteX56" fmla="*/ 635000 w 901926"/>
                    <a:gd name="connsiteY56" fmla="*/ 1327150 h 1543050"/>
                    <a:gd name="connsiteX57" fmla="*/ 647700 w 901926"/>
                    <a:gd name="connsiteY57" fmla="*/ 1390650 h 1543050"/>
                    <a:gd name="connsiteX58" fmla="*/ 660400 w 901926"/>
                    <a:gd name="connsiteY58" fmla="*/ 1428750 h 1543050"/>
                    <a:gd name="connsiteX59" fmla="*/ 685800 w 901926"/>
                    <a:gd name="connsiteY59" fmla="*/ 1466850 h 1543050"/>
                    <a:gd name="connsiteX60" fmla="*/ 736600 w 901926"/>
                    <a:gd name="connsiteY60" fmla="*/ 1524000 h 1543050"/>
                    <a:gd name="connsiteX61" fmla="*/ 774700 w 901926"/>
                    <a:gd name="connsiteY61" fmla="*/ 1543050 h 1543050"/>
                    <a:gd name="connsiteX62" fmla="*/ 819150 w 901926"/>
                    <a:gd name="connsiteY62" fmla="*/ 1498600 h 1543050"/>
                    <a:gd name="connsiteX63" fmla="*/ 825500 w 901926"/>
                    <a:gd name="connsiteY63" fmla="*/ 1479550 h 1543050"/>
                    <a:gd name="connsiteX64" fmla="*/ 831850 w 901926"/>
                    <a:gd name="connsiteY64" fmla="*/ 1460500 h 1543050"/>
                    <a:gd name="connsiteX65" fmla="*/ 844550 w 901926"/>
                    <a:gd name="connsiteY65" fmla="*/ 1384300 h 1543050"/>
                    <a:gd name="connsiteX66" fmla="*/ 857250 w 901926"/>
                    <a:gd name="connsiteY66" fmla="*/ 1346200 h 1543050"/>
                    <a:gd name="connsiteX67" fmla="*/ 863600 w 901926"/>
                    <a:gd name="connsiteY67" fmla="*/ 1327150 h 1543050"/>
                    <a:gd name="connsiteX68" fmla="*/ 876300 w 901926"/>
                    <a:gd name="connsiteY68" fmla="*/ 1308100 h 1543050"/>
                    <a:gd name="connsiteX69" fmla="*/ 895350 w 901926"/>
                    <a:gd name="connsiteY69" fmla="*/ 1270000 h 1543050"/>
                    <a:gd name="connsiteX70" fmla="*/ 901700 w 901926"/>
                    <a:gd name="connsiteY70" fmla="*/ 1206500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01926" h="1543050">
                      <a:moveTo>
                        <a:pt x="603250" y="0"/>
                      </a:moveTo>
                      <a:cubicBezTo>
                        <a:pt x="592667" y="6350"/>
                        <a:pt x="581374" y="11645"/>
                        <a:pt x="571500" y="19050"/>
                      </a:cubicBezTo>
                      <a:cubicBezTo>
                        <a:pt x="564316" y="24438"/>
                        <a:pt x="559349" y="32351"/>
                        <a:pt x="552450" y="38100"/>
                      </a:cubicBezTo>
                      <a:cubicBezTo>
                        <a:pt x="546587" y="42986"/>
                        <a:pt x="539750" y="46567"/>
                        <a:pt x="533400" y="50800"/>
                      </a:cubicBezTo>
                      <a:cubicBezTo>
                        <a:pt x="497004" y="105395"/>
                        <a:pt x="545467" y="41147"/>
                        <a:pt x="501650" y="76200"/>
                      </a:cubicBezTo>
                      <a:cubicBezTo>
                        <a:pt x="495691" y="80968"/>
                        <a:pt x="494346" y="89854"/>
                        <a:pt x="488950" y="95250"/>
                      </a:cubicBezTo>
                      <a:cubicBezTo>
                        <a:pt x="483554" y="100646"/>
                        <a:pt x="476250" y="103717"/>
                        <a:pt x="469900" y="107950"/>
                      </a:cubicBezTo>
                      <a:cubicBezTo>
                        <a:pt x="448733" y="139700"/>
                        <a:pt x="463550" y="122767"/>
                        <a:pt x="419100" y="152400"/>
                      </a:cubicBezTo>
                      <a:lnTo>
                        <a:pt x="400050" y="165100"/>
                      </a:lnTo>
                      <a:cubicBezTo>
                        <a:pt x="395817" y="171450"/>
                        <a:pt x="393093" y="179124"/>
                        <a:pt x="387350" y="184150"/>
                      </a:cubicBezTo>
                      <a:cubicBezTo>
                        <a:pt x="375863" y="194201"/>
                        <a:pt x="349250" y="209550"/>
                        <a:pt x="349250" y="209550"/>
                      </a:cubicBezTo>
                      <a:cubicBezTo>
                        <a:pt x="335395" y="251114"/>
                        <a:pt x="354638" y="210320"/>
                        <a:pt x="323850" y="234950"/>
                      </a:cubicBezTo>
                      <a:cubicBezTo>
                        <a:pt x="317891" y="239718"/>
                        <a:pt x="316893" y="248974"/>
                        <a:pt x="311150" y="254000"/>
                      </a:cubicBezTo>
                      <a:cubicBezTo>
                        <a:pt x="299663" y="264051"/>
                        <a:pt x="273050" y="279400"/>
                        <a:pt x="273050" y="279400"/>
                      </a:cubicBezTo>
                      <a:cubicBezTo>
                        <a:pt x="227668" y="347473"/>
                        <a:pt x="298342" y="244161"/>
                        <a:pt x="241300" y="317500"/>
                      </a:cubicBezTo>
                      <a:cubicBezTo>
                        <a:pt x="201409" y="368788"/>
                        <a:pt x="233729" y="343714"/>
                        <a:pt x="196850" y="368300"/>
                      </a:cubicBezTo>
                      <a:cubicBezTo>
                        <a:pt x="182550" y="411200"/>
                        <a:pt x="202382" y="364699"/>
                        <a:pt x="171450" y="400050"/>
                      </a:cubicBezTo>
                      <a:cubicBezTo>
                        <a:pt x="119592" y="459317"/>
                        <a:pt x="169862" y="422275"/>
                        <a:pt x="127000" y="450850"/>
                      </a:cubicBezTo>
                      <a:cubicBezTo>
                        <a:pt x="110067" y="501650"/>
                        <a:pt x="135467" y="442383"/>
                        <a:pt x="101600" y="476250"/>
                      </a:cubicBezTo>
                      <a:cubicBezTo>
                        <a:pt x="96867" y="480983"/>
                        <a:pt x="98963" y="489731"/>
                        <a:pt x="95250" y="495300"/>
                      </a:cubicBezTo>
                      <a:cubicBezTo>
                        <a:pt x="90269" y="502772"/>
                        <a:pt x="81713" y="507261"/>
                        <a:pt x="76200" y="514350"/>
                      </a:cubicBezTo>
                      <a:cubicBezTo>
                        <a:pt x="66829" y="526398"/>
                        <a:pt x="59267" y="539750"/>
                        <a:pt x="50800" y="552450"/>
                      </a:cubicBezTo>
                      <a:cubicBezTo>
                        <a:pt x="46567" y="558800"/>
                        <a:pt x="40513" y="564260"/>
                        <a:pt x="38100" y="571500"/>
                      </a:cubicBezTo>
                      <a:cubicBezTo>
                        <a:pt x="14942" y="640975"/>
                        <a:pt x="51876" y="535742"/>
                        <a:pt x="19050" y="609600"/>
                      </a:cubicBezTo>
                      <a:cubicBezTo>
                        <a:pt x="13613" y="621833"/>
                        <a:pt x="10583" y="635000"/>
                        <a:pt x="6350" y="647700"/>
                      </a:cubicBezTo>
                      <a:lnTo>
                        <a:pt x="0" y="666750"/>
                      </a:lnTo>
                      <a:cubicBezTo>
                        <a:pt x="2012" y="684858"/>
                        <a:pt x="2062" y="721674"/>
                        <a:pt x="12700" y="742950"/>
                      </a:cubicBezTo>
                      <a:cubicBezTo>
                        <a:pt x="16113" y="749776"/>
                        <a:pt x="19441" y="757232"/>
                        <a:pt x="25400" y="762000"/>
                      </a:cubicBezTo>
                      <a:cubicBezTo>
                        <a:pt x="30627" y="766181"/>
                        <a:pt x="38100" y="766233"/>
                        <a:pt x="44450" y="768350"/>
                      </a:cubicBezTo>
                      <a:cubicBezTo>
                        <a:pt x="48683" y="774700"/>
                        <a:pt x="50800" y="783167"/>
                        <a:pt x="57150" y="787400"/>
                      </a:cubicBezTo>
                      <a:cubicBezTo>
                        <a:pt x="74938" y="799259"/>
                        <a:pt x="96355" y="791886"/>
                        <a:pt x="114300" y="787400"/>
                      </a:cubicBezTo>
                      <a:cubicBezTo>
                        <a:pt x="120794" y="785777"/>
                        <a:pt x="127499" y="784301"/>
                        <a:pt x="133350" y="781050"/>
                      </a:cubicBezTo>
                      <a:cubicBezTo>
                        <a:pt x="146693" y="773637"/>
                        <a:pt x="158750" y="764117"/>
                        <a:pt x="171450" y="755650"/>
                      </a:cubicBezTo>
                      <a:lnTo>
                        <a:pt x="190500" y="742950"/>
                      </a:lnTo>
                      <a:cubicBezTo>
                        <a:pt x="194733" y="736600"/>
                        <a:pt x="197457" y="728926"/>
                        <a:pt x="203200" y="723900"/>
                      </a:cubicBezTo>
                      <a:cubicBezTo>
                        <a:pt x="214687" y="713849"/>
                        <a:pt x="241300" y="698500"/>
                        <a:pt x="241300" y="698500"/>
                      </a:cubicBezTo>
                      <a:cubicBezTo>
                        <a:pt x="262467" y="666750"/>
                        <a:pt x="247650" y="683683"/>
                        <a:pt x="292100" y="654050"/>
                      </a:cubicBezTo>
                      <a:lnTo>
                        <a:pt x="311150" y="641350"/>
                      </a:lnTo>
                      <a:cubicBezTo>
                        <a:pt x="313267" y="647700"/>
                        <a:pt x="317500" y="653707"/>
                        <a:pt x="317500" y="660400"/>
                      </a:cubicBezTo>
                      <a:cubicBezTo>
                        <a:pt x="317500" y="719716"/>
                        <a:pt x="311630" y="758160"/>
                        <a:pt x="304800" y="812800"/>
                      </a:cubicBezTo>
                      <a:cubicBezTo>
                        <a:pt x="302683" y="946150"/>
                        <a:pt x="298450" y="1079483"/>
                        <a:pt x="298450" y="1212850"/>
                      </a:cubicBezTo>
                      <a:cubicBezTo>
                        <a:pt x="298450" y="1266358"/>
                        <a:pt x="293864" y="1256359"/>
                        <a:pt x="323850" y="1276350"/>
                      </a:cubicBezTo>
                      <a:lnTo>
                        <a:pt x="361950" y="1263650"/>
                      </a:lnTo>
                      <a:cubicBezTo>
                        <a:pt x="368300" y="1261533"/>
                        <a:pt x="374506" y="1258923"/>
                        <a:pt x="381000" y="1257300"/>
                      </a:cubicBezTo>
                      <a:cubicBezTo>
                        <a:pt x="389138" y="1255265"/>
                        <a:pt x="416340" y="1249155"/>
                        <a:pt x="425450" y="1244600"/>
                      </a:cubicBezTo>
                      <a:cubicBezTo>
                        <a:pt x="432276" y="1241187"/>
                        <a:pt x="438150" y="1236133"/>
                        <a:pt x="444500" y="1231900"/>
                      </a:cubicBezTo>
                      <a:cubicBezTo>
                        <a:pt x="448733" y="1225550"/>
                        <a:pt x="451804" y="1218246"/>
                        <a:pt x="457200" y="1212850"/>
                      </a:cubicBezTo>
                      <a:cubicBezTo>
                        <a:pt x="462596" y="1207454"/>
                        <a:pt x="471482" y="1206109"/>
                        <a:pt x="476250" y="1200150"/>
                      </a:cubicBezTo>
                      <a:cubicBezTo>
                        <a:pt x="511303" y="1156333"/>
                        <a:pt x="447055" y="1204796"/>
                        <a:pt x="501650" y="1168400"/>
                      </a:cubicBezTo>
                      <a:cubicBezTo>
                        <a:pt x="530763" y="1124731"/>
                        <a:pt x="512570" y="1135127"/>
                        <a:pt x="546100" y="1123950"/>
                      </a:cubicBezTo>
                      <a:cubicBezTo>
                        <a:pt x="554567" y="1126067"/>
                        <a:pt x="565820" y="1123674"/>
                        <a:pt x="571500" y="1130300"/>
                      </a:cubicBezTo>
                      <a:cubicBezTo>
                        <a:pt x="580212" y="1140464"/>
                        <a:pt x="579967" y="1155700"/>
                        <a:pt x="584200" y="1168400"/>
                      </a:cubicBezTo>
                      <a:lnTo>
                        <a:pt x="590550" y="1187450"/>
                      </a:lnTo>
                      <a:cubicBezTo>
                        <a:pt x="592667" y="1193800"/>
                        <a:pt x="595277" y="1200006"/>
                        <a:pt x="596900" y="1206500"/>
                      </a:cubicBezTo>
                      <a:cubicBezTo>
                        <a:pt x="606497" y="1244887"/>
                        <a:pt x="600490" y="1223621"/>
                        <a:pt x="615950" y="1270000"/>
                      </a:cubicBezTo>
                      <a:lnTo>
                        <a:pt x="628650" y="1308100"/>
                      </a:lnTo>
                      <a:cubicBezTo>
                        <a:pt x="630767" y="1314450"/>
                        <a:pt x="633900" y="1320548"/>
                        <a:pt x="635000" y="1327150"/>
                      </a:cubicBezTo>
                      <a:cubicBezTo>
                        <a:pt x="639291" y="1352896"/>
                        <a:pt x="640595" y="1366968"/>
                        <a:pt x="647700" y="1390650"/>
                      </a:cubicBezTo>
                      <a:cubicBezTo>
                        <a:pt x="651547" y="1403472"/>
                        <a:pt x="652974" y="1417611"/>
                        <a:pt x="660400" y="1428750"/>
                      </a:cubicBezTo>
                      <a:lnTo>
                        <a:pt x="685800" y="1466850"/>
                      </a:lnTo>
                      <a:cubicBezTo>
                        <a:pt x="697901" y="1485002"/>
                        <a:pt x="717959" y="1517786"/>
                        <a:pt x="736600" y="1524000"/>
                      </a:cubicBezTo>
                      <a:cubicBezTo>
                        <a:pt x="762890" y="1532763"/>
                        <a:pt x="750081" y="1526637"/>
                        <a:pt x="774700" y="1543050"/>
                      </a:cubicBezTo>
                      <a:cubicBezTo>
                        <a:pt x="819577" y="1534075"/>
                        <a:pt x="803037" y="1546939"/>
                        <a:pt x="819150" y="1498600"/>
                      </a:cubicBezTo>
                      <a:lnTo>
                        <a:pt x="825500" y="1479550"/>
                      </a:lnTo>
                      <a:lnTo>
                        <a:pt x="831850" y="1460500"/>
                      </a:lnTo>
                      <a:cubicBezTo>
                        <a:pt x="834576" y="1441419"/>
                        <a:pt x="838979" y="1404728"/>
                        <a:pt x="844550" y="1384300"/>
                      </a:cubicBezTo>
                      <a:cubicBezTo>
                        <a:pt x="848072" y="1371385"/>
                        <a:pt x="853017" y="1358900"/>
                        <a:pt x="857250" y="1346200"/>
                      </a:cubicBezTo>
                      <a:cubicBezTo>
                        <a:pt x="859367" y="1339850"/>
                        <a:pt x="859887" y="1332719"/>
                        <a:pt x="863600" y="1327150"/>
                      </a:cubicBezTo>
                      <a:cubicBezTo>
                        <a:pt x="867833" y="1320800"/>
                        <a:pt x="872887" y="1314926"/>
                        <a:pt x="876300" y="1308100"/>
                      </a:cubicBezTo>
                      <a:cubicBezTo>
                        <a:pt x="902590" y="1255520"/>
                        <a:pt x="858954" y="1324595"/>
                        <a:pt x="895350" y="1270000"/>
                      </a:cubicBezTo>
                      <a:cubicBezTo>
                        <a:pt x="903776" y="1227872"/>
                        <a:pt x="901700" y="1249043"/>
                        <a:pt x="901700" y="1206500"/>
                      </a:cubicBezTo>
                    </a:path>
                  </a:pathLst>
                </a:cu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8" name="Freeform 7"/>
                <p:cNvSpPr/>
                <p:nvPr/>
              </p:nvSpPr>
              <p:spPr>
                <a:xfrm flipH="1">
                  <a:off x="4735661" y="2273300"/>
                  <a:ext cx="901926" cy="1543050"/>
                </a:xfrm>
                <a:custGeom>
                  <a:avLst/>
                  <a:gdLst>
                    <a:gd name="connsiteX0" fmla="*/ 603250 w 901926"/>
                    <a:gd name="connsiteY0" fmla="*/ 0 h 1543050"/>
                    <a:gd name="connsiteX1" fmla="*/ 571500 w 901926"/>
                    <a:gd name="connsiteY1" fmla="*/ 19050 h 1543050"/>
                    <a:gd name="connsiteX2" fmla="*/ 552450 w 901926"/>
                    <a:gd name="connsiteY2" fmla="*/ 38100 h 1543050"/>
                    <a:gd name="connsiteX3" fmla="*/ 533400 w 901926"/>
                    <a:gd name="connsiteY3" fmla="*/ 50800 h 1543050"/>
                    <a:gd name="connsiteX4" fmla="*/ 501650 w 901926"/>
                    <a:gd name="connsiteY4" fmla="*/ 76200 h 1543050"/>
                    <a:gd name="connsiteX5" fmla="*/ 488950 w 901926"/>
                    <a:gd name="connsiteY5" fmla="*/ 95250 h 1543050"/>
                    <a:gd name="connsiteX6" fmla="*/ 469900 w 901926"/>
                    <a:gd name="connsiteY6" fmla="*/ 107950 h 1543050"/>
                    <a:gd name="connsiteX7" fmla="*/ 419100 w 901926"/>
                    <a:gd name="connsiteY7" fmla="*/ 152400 h 1543050"/>
                    <a:gd name="connsiteX8" fmla="*/ 400050 w 901926"/>
                    <a:gd name="connsiteY8" fmla="*/ 165100 h 1543050"/>
                    <a:gd name="connsiteX9" fmla="*/ 387350 w 901926"/>
                    <a:gd name="connsiteY9" fmla="*/ 184150 h 1543050"/>
                    <a:gd name="connsiteX10" fmla="*/ 349250 w 901926"/>
                    <a:gd name="connsiteY10" fmla="*/ 209550 h 1543050"/>
                    <a:gd name="connsiteX11" fmla="*/ 323850 w 901926"/>
                    <a:gd name="connsiteY11" fmla="*/ 234950 h 1543050"/>
                    <a:gd name="connsiteX12" fmla="*/ 311150 w 901926"/>
                    <a:gd name="connsiteY12" fmla="*/ 254000 h 1543050"/>
                    <a:gd name="connsiteX13" fmla="*/ 273050 w 901926"/>
                    <a:gd name="connsiteY13" fmla="*/ 279400 h 1543050"/>
                    <a:gd name="connsiteX14" fmla="*/ 241300 w 901926"/>
                    <a:gd name="connsiteY14" fmla="*/ 317500 h 1543050"/>
                    <a:gd name="connsiteX15" fmla="*/ 196850 w 901926"/>
                    <a:gd name="connsiteY15" fmla="*/ 368300 h 1543050"/>
                    <a:gd name="connsiteX16" fmla="*/ 171450 w 901926"/>
                    <a:gd name="connsiteY16" fmla="*/ 400050 h 1543050"/>
                    <a:gd name="connsiteX17" fmla="*/ 127000 w 901926"/>
                    <a:gd name="connsiteY17" fmla="*/ 450850 h 1543050"/>
                    <a:gd name="connsiteX18" fmla="*/ 101600 w 901926"/>
                    <a:gd name="connsiteY18" fmla="*/ 476250 h 1543050"/>
                    <a:gd name="connsiteX19" fmla="*/ 95250 w 901926"/>
                    <a:gd name="connsiteY19" fmla="*/ 495300 h 1543050"/>
                    <a:gd name="connsiteX20" fmla="*/ 76200 w 901926"/>
                    <a:gd name="connsiteY20" fmla="*/ 514350 h 1543050"/>
                    <a:gd name="connsiteX21" fmla="*/ 50800 w 901926"/>
                    <a:gd name="connsiteY21" fmla="*/ 552450 h 1543050"/>
                    <a:gd name="connsiteX22" fmla="*/ 38100 w 901926"/>
                    <a:gd name="connsiteY22" fmla="*/ 571500 h 1543050"/>
                    <a:gd name="connsiteX23" fmla="*/ 19050 w 901926"/>
                    <a:gd name="connsiteY23" fmla="*/ 609600 h 1543050"/>
                    <a:gd name="connsiteX24" fmla="*/ 6350 w 901926"/>
                    <a:gd name="connsiteY24" fmla="*/ 647700 h 1543050"/>
                    <a:gd name="connsiteX25" fmla="*/ 0 w 901926"/>
                    <a:gd name="connsiteY25" fmla="*/ 666750 h 1543050"/>
                    <a:gd name="connsiteX26" fmla="*/ 12700 w 901926"/>
                    <a:gd name="connsiteY26" fmla="*/ 742950 h 1543050"/>
                    <a:gd name="connsiteX27" fmla="*/ 25400 w 901926"/>
                    <a:gd name="connsiteY27" fmla="*/ 762000 h 1543050"/>
                    <a:gd name="connsiteX28" fmla="*/ 44450 w 901926"/>
                    <a:gd name="connsiteY28" fmla="*/ 768350 h 1543050"/>
                    <a:gd name="connsiteX29" fmla="*/ 57150 w 901926"/>
                    <a:gd name="connsiteY29" fmla="*/ 787400 h 1543050"/>
                    <a:gd name="connsiteX30" fmla="*/ 114300 w 901926"/>
                    <a:gd name="connsiteY30" fmla="*/ 787400 h 1543050"/>
                    <a:gd name="connsiteX31" fmla="*/ 133350 w 901926"/>
                    <a:gd name="connsiteY31" fmla="*/ 781050 h 1543050"/>
                    <a:gd name="connsiteX32" fmla="*/ 171450 w 901926"/>
                    <a:gd name="connsiteY32" fmla="*/ 755650 h 1543050"/>
                    <a:gd name="connsiteX33" fmla="*/ 190500 w 901926"/>
                    <a:gd name="connsiteY33" fmla="*/ 742950 h 1543050"/>
                    <a:gd name="connsiteX34" fmla="*/ 203200 w 901926"/>
                    <a:gd name="connsiteY34" fmla="*/ 723900 h 1543050"/>
                    <a:gd name="connsiteX35" fmla="*/ 241300 w 901926"/>
                    <a:gd name="connsiteY35" fmla="*/ 698500 h 1543050"/>
                    <a:gd name="connsiteX36" fmla="*/ 292100 w 901926"/>
                    <a:gd name="connsiteY36" fmla="*/ 654050 h 1543050"/>
                    <a:gd name="connsiteX37" fmla="*/ 311150 w 901926"/>
                    <a:gd name="connsiteY37" fmla="*/ 641350 h 1543050"/>
                    <a:gd name="connsiteX38" fmla="*/ 317500 w 901926"/>
                    <a:gd name="connsiteY38" fmla="*/ 660400 h 1543050"/>
                    <a:gd name="connsiteX39" fmla="*/ 304800 w 901926"/>
                    <a:gd name="connsiteY39" fmla="*/ 812800 h 1543050"/>
                    <a:gd name="connsiteX40" fmla="*/ 298450 w 901926"/>
                    <a:gd name="connsiteY40" fmla="*/ 1212850 h 1543050"/>
                    <a:gd name="connsiteX41" fmla="*/ 323850 w 901926"/>
                    <a:gd name="connsiteY41" fmla="*/ 1276350 h 1543050"/>
                    <a:gd name="connsiteX42" fmla="*/ 361950 w 901926"/>
                    <a:gd name="connsiteY42" fmla="*/ 1263650 h 1543050"/>
                    <a:gd name="connsiteX43" fmla="*/ 381000 w 901926"/>
                    <a:gd name="connsiteY43" fmla="*/ 1257300 h 1543050"/>
                    <a:gd name="connsiteX44" fmla="*/ 425450 w 901926"/>
                    <a:gd name="connsiteY44" fmla="*/ 1244600 h 1543050"/>
                    <a:gd name="connsiteX45" fmla="*/ 444500 w 901926"/>
                    <a:gd name="connsiteY45" fmla="*/ 1231900 h 1543050"/>
                    <a:gd name="connsiteX46" fmla="*/ 457200 w 901926"/>
                    <a:gd name="connsiteY46" fmla="*/ 1212850 h 1543050"/>
                    <a:gd name="connsiteX47" fmla="*/ 476250 w 901926"/>
                    <a:gd name="connsiteY47" fmla="*/ 1200150 h 1543050"/>
                    <a:gd name="connsiteX48" fmla="*/ 501650 w 901926"/>
                    <a:gd name="connsiteY48" fmla="*/ 1168400 h 1543050"/>
                    <a:gd name="connsiteX49" fmla="*/ 546100 w 901926"/>
                    <a:gd name="connsiteY49" fmla="*/ 1123950 h 1543050"/>
                    <a:gd name="connsiteX50" fmla="*/ 571500 w 901926"/>
                    <a:gd name="connsiteY50" fmla="*/ 1130300 h 1543050"/>
                    <a:gd name="connsiteX51" fmla="*/ 584200 w 901926"/>
                    <a:gd name="connsiteY51" fmla="*/ 1168400 h 1543050"/>
                    <a:gd name="connsiteX52" fmla="*/ 590550 w 901926"/>
                    <a:gd name="connsiteY52" fmla="*/ 1187450 h 1543050"/>
                    <a:gd name="connsiteX53" fmla="*/ 596900 w 901926"/>
                    <a:gd name="connsiteY53" fmla="*/ 1206500 h 1543050"/>
                    <a:gd name="connsiteX54" fmla="*/ 615950 w 901926"/>
                    <a:gd name="connsiteY54" fmla="*/ 1270000 h 1543050"/>
                    <a:gd name="connsiteX55" fmla="*/ 628650 w 901926"/>
                    <a:gd name="connsiteY55" fmla="*/ 1308100 h 1543050"/>
                    <a:gd name="connsiteX56" fmla="*/ 635000 w 901926"/>
                    <a:gd name="connsiteY56" fmla="*/ 1327150 h 1543050"/>
                    <a:gd name="connsiteX57" fmla="*/ 647700 w 901926"/>
                    <a:gd name="connsiteY57" fmla="*/ 1390650 h 1543050"/>
                    <a:gd name="connsiteX58" fmla="*/ 660400 w 901926"/>
                    <a:gd name="connsiteY58" fmla="*/ 1428750 h 1543050"/>
                    <a:gd name="connsiteX59" fmla="*/ 685800 w 901926"/>
                    <a:gd name="connsiteY59" fmla="*/ 1466850 h 1543050"/>
                    <a:gd name="connsiteX60" fmla="*/ 736600 w 901926"/>
                    <a:gd name="connsiteY60" fmla="*/ 1524000 h 1543050"/>
                    <a:gd name="connsiteX61" fmla="*/ 774700 w 901926"/>
                    <a:gd name="connsiteY61" fmla="*/ 1543050 h 1543050"/>
                    <a:gd name="connsiteX62" fmla="*/ 819150 w 901926"/>
                    <a:gd name="connsiteY62" fmla="*/ 1498600 h 1543050"/>
                    <a:gd name="connsiteX63" fmla="*/ 825500 w 901926"/>
                    <a:gd name="connsiteY63" fmla="*/ 1479550 h 1543050"/>
                    <a:gd name="connsiteX64" fmla="*/ 831850 w 901926"/>
                    <a:gd name="connsiteY64" fmla="*/ 1460500 h 1543050"/>
                    <a:gd name="connsiteX65" fmla="*/ 844550 w 901926"/>
                    <a:gd name="connsiteY65" fmla="*/ 1384300 h 1543050"/>
                    <a:gd name="connsiteX66" fmla="*/ 857250 w 901926"/>
                    <a:gd name="connsiteY66" fmla="*/ 1346200 h 1543050"/>
                    <a:gd name="connsiteX67" fmla="*/ 863600 w 901926"/>
                    <a:gd name="connsiteY67" fmla="*/ 1327150 h 1543050"/>
                    <a:gd name="connsiteX68" fmla="*/ 876300 w 901926"/>
                    <a:gd name="connsiteY68" fmla="*/ 1308100 h 1543050"/>
                    <a:gd name="connsiteX69" fmla="*/ 895350 w 901926"/>
                    <a:gd name="connsiteY69" fmla="*/ 1270000 h 1543050"/>
                    <a:gd name="connsiteX70" fmla="*/ 901700 w 901926"/>
                    <a:gd name="connsiteY70" fmla="*/ 1206500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01926" h="1543050">
                      <a:moveTo>
                        <a:pt x="603250" y="0"/>
                      </a:moveTo>
                      <a:cubicBezTo>
                        <a:pt x="592667" y="6350"/>
                        <a:pt x="581374" y="11645"/>
                        <a:pt x="571500" y="19050"/>
                      </a:cubicBezTo>
                      <a:cubicBezTo>
                        <a:pt x="564316" y="24438"/>
                        <a:pt x="559349" y="32351"/>
                        <a:pt x="552450" y="38100"/>
                      </a:cubicBezTo>
                      <a:cubicBezTo>
                        <a:pt x="546587" y="42986"/>
                        <a:pt x="539750" y="46567"/>
                        <a:pt x="533400" y="50800"/>
                      </a:cubicBezTo>
                      <a:cubicBezTo>
                        <a:pt x="497004" y="105395"/>
                        <a:pt x="545467" y="41147"/>
                        <a:pt x="501650" y="76200"/>
                      </a:cubicBezTo>
                      <a:cubicBezTo>
                        <a:pt x="495691" y="80968"/>
                        <a:pt x="494346" y="89854"/>
                        <a:pt x="488950" y="95250"/>
                      </a:cubicBezTo>
                      <a:cubicBezTo>
                        <a:pt x="483554" y="100646"/>
                        <a:pt x="476250" y="103717"/>
                        <a:pt x="469900" y="107950"/>
                      </a:cubicBezTo>
                      <a:cubicBezTo>
                        <a:pt x="448733" y="139700"/>
                        <a:pt x="463550" y="122767"/>
                        <a:pt x="419100" y="152400"/>
                      </a:cubicBezTo>
                      <a:lnTo>
                        <a:pt x="400050" y="165100"/>
                      </a:lnTo>
                      <a:cubicBezTo>
                        <a:pt x="395817" y="171450"/>
                        <a:pt x="393093" y="179124"/>
                        <a:pt x="387350" y="184150"/>
                      </a:cubicBezTo>
                      <a:cubicBezTo>
                        <a:pt x="375863" y="194201"/>
                        <a:pt x="349250" y="209550"/>
                        <a:pt x="349250" y="209550"/>
                      </a:cubicBezTo>
                      <a:cubicBezTo>
                        <a:pt x="335395" y="251114"/>
                        <a:pt x="354638" y="210320"/>
                        <a:pt x="323850" y="234950"/>
                      </a:cubicBezTo>
                      <a:cubicBezTo>
                        <a:pt x="317891" y="239718"/>
                        <a:pt x="316893" y="248974"/>
                        <a:pt x="311150" y="254000"/>
                      </a:cubicBezTo>
                      <a:cubicBezTo>
                        <a:pt x="299663" y="264051"/>
                        <a:pt x="273050" y="279400"/>
                        <a:pt x="273050" y="279400"/>
                      </a:cubicBezTo>
                      <a:cubicBezTo>
                        <a:pt x="227668" y="347473"/>
                        <a:pt x="298342" y="244161"/>
                        <a:pt x="241300" y="317500"/>
                      </a:cubicBezTo>
                      <a:cubicBezTo>
                        <a:pt x="201409" y="368788"/>
                        <a:pt x="233729" y="343714"/>
                        <a:pt x="196850" y="368300"/>
                      </a:cubicBezTo>
                      <a:cubicBezTo>
                        <a:pt x="182550" y="411200"/>
                        <a:pt x="202382" y="364699"/>
                        <a:pt x="171450" y="400050"/>
                      </a:cubicBezTo>
                      <a:cubicBezTo>
                        <a:pt x="119592" y="459317"/>
                        <a:pt x="169862" y="422275"/>
                        <a:pt x="127000" y="450850"/>
                      </a:cubicBezTo>
                      <a:cubicBezTo>
                        <a:pt x="110067" y="501650"/>
                        <a:pt x="135467" y="442383"/>
                        <a:pt x="101600" y="476250"/>
                      </a:cubicBezTo>
                      <a:cubicBezTo>
                        <a:pt x="96867" y="480983"/>
                        <a:pt x="98963" y="489731"/>
                        <a:pt x="95250" y="495300"/>
                      </a:cubicBezTo>
                      <a:cubicBezTo>
                        <a:pt x="90269" y="502772"/>
                        <a:pt x="81713" y="507261"/>
                        <a:pt x="76200" y="514350"/>
                      </a:cubicBezTo>
                      <a:cubicBezTo>
                        <a:pt x="66829" y="526398"/>
                        <a:pt x="59267" y="539750"/>
                        <a:pt x="50800" y="552450"/>
                      </a:cubicBezTo>
                      <a:cubicBezTo>
                        <a:pt x="46567" y="558800"/>
                        <a:pt x="40513" y="564260"/>
                        <a:pt x="38100" y="571500"/>
                      </a:cubicBezTo>
                      <a:cubicBezTo>
                        <a:pt x="14942" y="640975"/>
                        <a:pt x="51876" y="535742"/>
                        <a:pt x="19050" y="609600"/>
                      </a:cubicBezTo>
                      <a:cubicBezTo>
                        <a:pt x="13613" y="621833"/>
                        <a:pt x="10583" y="635000"/>
                        <a:pt x="6350" y="647700"/>
                      </a:cubicBezTo>
                      <a:lnTo>
                        <a:pt x="0" y="666750"/>
                      </a:lnTo>
                      <a:cubicBezTo>
                        <a:pt x="2012" y="684858"/>
                        <a:pt x="2062" y="721674"/>
                        <a:pt x="12700" y="742950"/>
                      </a:cubicBezTo>
                      <a:cubicBezTo>
                        <a:pt x="16113" y="749776"/>
                        <a:pt x="19441" y="757232"/>
                        <a:pt x="25400" y="762000"/>
                      </a:cubicBezTo>
                      <a:cubicBezTo>
                        <a:pt x="30627" y="766181"/>
                        <a:pt x="38100" y="766233"/>
                        <a:pt x="44450" y="768350"/>
                      </a:cubicBezTo>
                      <a:cubicBezTo>
                        <a:pt x="48683" y="774700"/>
                        <a:pt x="50800" y="783167"/>
                        <a:pt x="57150" y="787400"/>
                      </a:cubicBezTo>
                      <a:cubicBezTo>
                        <a:pt x="74938" y="799259"/>
                        <a:pt x="96355" y="791886"/>
                        <a:pt x="114300" y="787400"/>
                      </a:cubicBezTo>
                      <a:cubicBezTo>
                        <a:pt x="120794" y="785777"/>
                        <a:pt x="127499" y="784301"/>
                        <a:pt x="133350" y="781050"/>
                      </a:cubicBezTo>
                      <a:cubicBezTo>
                        <a:pt x="146693" y="773637"/>
                        <a:pt x="158750" y="764117"/>
                        <a:pt x="171450" y="755650"/>
                      </a:cubicBezTo>
                      <a:lnTo>
                        <a:pt x="190500" y="742950"/>
                      </a:lnTo>
                      <a:cubicBezTo>
                        <a:pt x="194733" y="736600"/>
                        <a:pt x="197457" y="728926"/>
                        <a:pt x="203200" y="723900"/>
                      </a:cubicBezTo>
                      <a:cubicBezTo>
                        <a:pt x="214687" y="713849"/>
                        <a:pt x="241300" y="698500"/>
                        <a:pt x="241300" y="698500"/>
                      </a:cubicBezTo>
                      <a:cubicBezTo>
                        <a:pt x="262467" y="666750"/>
                        <a:pt x="247650" y="683683"/>
                        <a:pt x="292100" y="654050"/>
                      </a:cubicBezTo>
                      <a:lnTo>
                        <a:pt x="311150" y="641350"/>
                      </a:lnTo>
                      <a:cubicBezTo>
                        <a:pt x="313267" y="647700"/>
                        <a:pt x="317500" y="653707"/>
                        <a:pt x="317500" y="660400"/>
                      </a:cubicBezTo>
                      <a:cubicBezTo>
                        <a:pt x="317500" y="719716"/>
                        <a:pt x="311630" y="758160"/>
                        <a:pt x="304800" y="812800"/>
                      </a:cubicBezTo>
                      <a:cubicBezTo>
                        <a:pt x="302683" y="946150"/>
                        <a:pt x="298450" y="1079483"/>
                        <a:pt x="298450" y="1212850"/>
                      </a:cubicBezTo>
                      <a:cubicBezTo>
                        <a:pt x="298450" y="1266358"/>
                        <a:pt x="293864" y="1256359"/>
                        <a:pt x="323850" y="1276350"/>
                      </a:cubicBezTo>
                      <a:lnTo>
                        <a:pt x="361950" y="1263650"/>
                      </a:lnTo>
                      <a:cubicBezTo>
                        <a:pt x="368300" y="1261533"/>
                        <a:pt x="374506" y="1258923"/>
                        <a:pt x="381000" y="1257300"/>
                      </a:cubicBezTo>
                      <a:cubicBezTo>
                        <a:pt x="389138" y="1255265"/>
                        <a:pt x="416340" y="1249155"/>
                        <a:pt x="425450" y="1244600"/>
                      </a:cubicBezTo>
                      <a:cubicBezTo>
                        <a:pt x="432276" y="1241187"/>
                        <a:pt x="438150" y="1236133"/>
                        <a:pt x="444500" y="1231900"/>
                      </a:cubicBezTo>
                      <a:cubicBezTo>
                        <a:pt x="448733" y="1225550"/>
                        <a:pt x="451804" y="1218246"/>
                        <a:pt x="457200" y="1212850"/>
                      </a:cubicBezTo>
                      <a:cubicBezTo>
                        <a:pt x="462596" y="1207454"/>
                        <a:pt x="471482" y="1206109"/>
                        <a:pt x="476250" y="1200150"/>
                      </a:cubicBezTo>
                      <a:cubicBezTo>
                        <a:pt x="511303" y="1156333"/>
                        <a:pt x="447055" y="1204796"/>
                        <a:pt x="501650" y="1168400"/>
                      </a:cubicBezTo>
                      <a:cubicBezTo>
                        <a:pt x="530763" y="1124731"/>
                        <a:pt x="512570" y="1135127"/>
                        <a:pt x="546100" y="1123950"/>
                      </a:cubicBezTo>
                      <a:cubicBezTo>
                        <a:pt x="554567" y="1126067"/>
                        <a:pt x="565820" y="1123674"/>
                        <a:pt x="571500" y="1130300"/>
                      </a:cubicBezTo>
                      <a:cubicBezTo>
                        <a:pt x="580212" y="1140464"/>
                        <a:pt x="579967" y="1155700"/>
                        <a:pt x="584200" y="1168400"/>
                      </a:cubicBezTo>
                      <a:lnTo>
                        <a:pt x="590550" y="1187450"/>
                      </a:lnTo>
                      <a:cubicBezTo>
                        <a:pt x="592667" y="1193800"/>
                        <a:pt x="595277" y="1200006"/>
                        <a:pt x="596900" y="1206500"/>
                      </a:cubicBezTo>
                      <a:cubicBezTo>
                        <a:pt x="606497" y="1244887"/>
                        <a:pt x="600490" y="1223621"/>
                        <a:pt x="615950" y="1270000"/>
                      </a:cubicBezTo>
                      <a:lnTo>
                        <a:pt x="628650" y="1308100"/>
                      </a:lnTo>
                      <a:cubicBezTo>
                        <a:pt x="630767" y="1314450"/>
                        <a:pt x="633900" y="1320548"/>
                        <a:pt x="635000" y="1327150"/>
                      </a:cubicBezTo>
                      <a:cubicBezTo>
                        <a:pt x="639291" y="1352896"/>
                        <a:pt x="640595" y="1366968"/>
                        <a:pt x="647700" y="1390650"/>
                      </a:cubicBezTo>
                      <a:cubicBezTo>
                        <a:pt x="651547" y="1403472"/>
                        <a:pt x="652974" y="1417611"/>
                        <a:pt x="660400" y="1428750"/>
                      </a:cubicBezTo>
                      <a:lnTo>
                        <a:pt x="685800" y="1466850"/>
                      </a:lnTo>
                      <a:cubicBezTo>
                        <a:pt x="697901" y="1485002"/>
                        <a:pt x="717959" y="1517786"/>
                        <a:pt x="736600" y="1524000"/>
                      </a:cubicBezTo>
                      <a:cubicBezTo>
                        <a:pt x="762890" y="1532763"/>
                        <a:pt x="750081" y="1526637"/>
                        <a:pt x="774700" y="1543050"/>
                      </a:cubicBezTo>
                      <a:cubicBezTo>
                        <a:pt x="819577" y="1534075"/>
                        <a:pt x="803037" y="1546939"/>
                        <a:pt x="819150" y="1498600"/>
                      </a:cubicBezTo>
                      <a:lnTo>
                        <a:pt x="825500" y="1479550"/>
                      </a:lnTo>
                      <a:lnTo>
                        <a:pt x="831850" y="1460500"/>
                      </a:lnTo>
                      <a:cubicBezTo>
                        <a:pt x="834576" y="1441419"/>
                        <a:pt x="838979" y="1404728"/>
                        <a:pt x="844550" y="1384300"/>
                      </a:cubicBezTo>
                      <a:cubicBezTo>
                        <a:pt x="848072" y="1371385"/>
                        <a:pt x="853017" y="1358900"/>
                        <a:pt x="857250" y="1346200"/>
                      </a:cubicBezTo>
                      <a:cubicBezTo>
                        <a:pt x="859367" y="1339850"/>
                        <a:pt x="859887" y="1332719"/>
                        <a:pt x="863600" y="1327150"/>
                      </a:cubicBezTo>
                      <a:cubicBezTo>
                        <a:pt x="867833" y="1320800"/>
                        <a:pt x="872887" y="1314926"/>
                        <a:pt x="876300" y="1308100"/>
                      </a:cubicBezTo>
                      <a:cubicBezTo>
                        <a:pt x="902590" y="1255520"/>
                        <a:pt x="858954" y="1324595"/>
                        <a:pt x="895350" y="1270000"/>
                      </a:cubicBezTo>
                      <a:cubicBezTo>
                        <a:pt x="903776" y="1227872"/>
                        <a:pt x="901700" y="1249043"/>
                        <a:pt x="901700" y="1206500"/>
                      </a:cubicBezTo>
                    </a:path>
                  </a:pathLst>
                </a:cu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sp>
          <p:nvSpPr>
            <p:cNvPr id="51" name="Rectangle 50"/>
            <p:cNvSpPr/>
            <p:nvPr/>
          </p:nvSpPr>
          <p:spPr>
            <a:xfrm>
              <a:off x="3194170" y="3680196"/>
              <a:ext cx="2071401" cy="701731"/>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IES photometric</a:t>
              </a:r>
              <a:endParaRPr lang="en-US" b="1" dirty="0">
                <a:solidFill>
                  <a:schemeClr val="accent6">
                    <a:lumMod val="75000"/>
                  </a:schemeClr>
                </a:solidFill>
                <a:latin typeface="+mj-lt"/>
                <a:cs typeface="Calibri" panose="020F0502020204030204" pitchFamily="34" charset="0"/>
              </a:endParaRPr>
            </a:p>
            <a:p>
              <a:pPr algn="ctr">
                <a:spcBef>
                  <a:spcPct val="20000"/>
                </a:spcBef>
                <a:defRPr/>
              </a:pPr>
              <a:r>
                <a:rPr lang="en-US" b="1" dirty="0">
                  <a:solidFill>
                    <a:srgbClr val="F5F5F5"/>
                  </a:solidFill>
                  <a:latin typeface="+mj-lt"/>
                  <a:cs typeface="Calibri" panose="020F0502020204030204" pitchFamily="34" charset="0"/>
                </a:rPr>
                <a:t>Profile</a:t>
              </a:r>
            </a:p>
          </p:txBody>
        </p:sp>
      </p:grpSp>
      <p:pic>
        <p:nvPicPr>
          <p:cNvPr id="53" name="Picture 52"/>
          <p:cNvPicPr>
            <a:picLocks noChangeAspect="1"/>
          </p:cNvPicPr>
          <p:nvPr/>
        </p:nvPicPr>
        <p:blipFill rotWithShape="1">
          <a:blip r:embed="rId3">
            <a:extLst>
              <a:ext uri="{28A0092B-C50C-407E-A947-70E740481C1C}">
                <a14:useLocalDpi xmlns:a14="http://schemas.microsoft.com/office/drawing/2010/main" val="0"/>
              </a:ext>
            </a:extLst>
          </a:blip>
          <a:srcRect l="29702" t="10504" r="190" b="6668"/>
          <a:stretch/>
        </p:blipFill>
        <p:spPr>
          <a:xfrm>
            <a:off x="5816600" y="714"/>
            <a:ext cx="3327400" cy="2748454"/>
          </a:xfrm>
          <a:prstGeom prst="rect">
            <a:avLst/>
          </a:prstGeom>
        </p:spPr>
      </p:pic>
      <p:pic>
        <p:nvPicPr>
          <p:cNvPr id="54" name="Picture 2" descr="https://s3.amazonaws.com/uploads.hipchat.com/20582/427163/Z2OjqaOonAcv5Ye/upload.png"/>
          <p:cNvPicPr>
            <a:picLocks noChangeAspect="1" noChangeArrowheads="1"/>
          </p:cNvPicPr>
          <p:nvPr/>
        </p:nvPicPr>
        <p:blipFill rotWithShape="1">
          <a:blip r:embed="rId4">
            <a:extLst>
              <a:ext uri="{28A0092B-C50C-407E-A947-70E740481C1C}">
                <a14:useLocalDpi xmlns:a14="http://schemas.microsoft.com/office/drawing/2010/main" val="0"/>
              </a:ext>
            </a:extLst>
          </a:blip>
          <a:srcRect l="19587" t="12240" r="8343" b="-712"/>
          <a:stretch/>
        </p:blipFill>
        <p:spPr bwMode="auto">
          <a:xfrm>
            <a:off x="5816599" y="2527300"/>
            <a:ext cx="3335021" cy="2639699"/>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p:cNvSpPr/>
          <p:nvPr/>
        </p:nvSpPr>
        <p:spPr>
          <a:xfrm>
            <a:off x="8210337" y="4773325"/>
            <a:ext cx="941283"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Artists</a:t>
            </a:r>
            <a:endParaRPr lang="en-US" b="1" dirty="0">
              <a:solidFill>
                <a:schemeClr val="bg1"/>
              </a:solidFill>
              <a:latin typeface="+mj-lt"/>
              <a:cs typeface="Calibri" panose="020F0502020204030204" pitchFamily="34" charset="0"/>
            </a:endParaRPr>
          </a:p>
        </p:txBody>
      </p:sp>
      <p:sp>
        <p:nvSpPr>
          <p:cNvPr id="62" name="Rectangle 61"/>
          <p:cNvSpPr/>
          <p:nvPr/>
        </p:nvSpPr>
        <p:spPr>
          <a:xfrm>
            <a:off x="7839043" y="2157968"/>
            <a:ext cx="1316387"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Measured</a:t>
            </a:r>
            <a:endParaRPr lang="en-US" b="1" dirty="0">
              <a:solidFill>
                <a:schemeClr val="bg1"/>
              </a:solidFill>
              <a:latin typeface="+mj-lt"/>
              <a:cs typeface="Calibri" panose="020F0502020204030204" pitchFamily="34" charset="0"/>
            </a:endParaRPr>
          </a:p>
        </p:txBody>
      </p:sp>
    </p:spTree>
    <p:extLst>
      <p:ext uri="{BB962C8B-B14F-4D97-AF65-F5344CB8AC3E}">
        <p14:creationId xmlns:p14="http://schemas.microsoft.com/office/powerpoint/2010/main" val="81398865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Analytical </a:t>
            </a:r>
            <a:r>
              <a:rPr lang="en-US" dirty="0" smtClean="0">
                <a:solidFill>
                  <a:schemeClr val="accent6">
                    <a:lumMod val="75000"/>
                  </a:schemeClr>
                </a:solidFill>
              </a:rPr>
              <a:t>Lights</a:t>
            </a:r>
            <a:endParaRPr lang="sv-SE" dirty="0"/>
          </a:p>
        </p:txBody>
      </p:sp>
      <p:sp>
        <p:nvSpPr>
          <p:cNvPr id="52" name="Content Placeholder 51"/>
          <p:cNvSpPr>
            <a:spLocks noGrp="1"/>
          </p:cNvSpPr>
          <p:nvPr>
            <p:ph idx="1"/>
          </p:nvPr>
        </p:nvSpPr>
        <p:spPr/>
        <p:txBody>
          <a:bodyPr>
            <a:normAutofit/>
          </a:bodyPr>
          <a:lstStyle/>
          <a:p>
            <a:r>
              <a:rPr lang="en-US" b="1" dirty="0" smtClean="0">
                <a:solidFill>
                  <a:schemeClr val="accent6">
                    <a:lumMod val="75000"/>
                  </a:schemeClr>
                </a:solidFill>
              </a:rPr>
              <a:t>Area </a:t>
            </a:r>
            <a:r>
              <a:rPr lang="en-US" dirty="0" smtClean="0"/>
              <a:t>lights</a:t>
            </a:r>
          </a:p>
          <a:p>
            <a:pPr lvl="1"/>
            <a:r>
              <a:rPr lang="en-US" b="1" dirty="0" smtClean="0"/>
              <a:t>Unit</a:t>
            </a:r>
            <a:r>
              <a:rPr lang="en-US" dirty="0" smtClean="0"/>
              <a:t>: </a:t>
            </a:r>
            <a:r>
              <a:rPr lang="en-US" dirty="0" smtClean="0">
                <a:solidFill>
                  <a:srgbClr val="92D050"/>
                </a:solidFill>
              </a:rPr>
              <a:t>Luminous power (lm)</a:t>
            </a:r>
            <a:r>
              <a:rPr lang="en-US" dirty="0" smtClean="0"/>
              <a:t>,  </a:t>
            </a:r>
            <a:r>
              <a:rPr lang="en-US" dirty="0" smtClean="0">
                <a:solidFill>
                  <a:srgbClr val="92D050"/>
                </a:solidFill>
              </a:rPr>
              <a:t>Luminance</a:t>
            </a:r>
            <a:r>
              <a:rPr lang="en-US" dirty="0" smtClean="0"/>
              <a:t> </a:t>
            </a:r>
            <a:r>
              <a:rPr lang="en-US" dirty="0" smtClean="0">
                <a:solidFill>
                  <a:srgbClr val="92D050"/>
                </a:solidFill>
              </a:rPr>
              <a:t>(cd/m</a:t>
            </a:r>
            <a:r>
              <a:rPr lang="en-US" baseline="30000" dirty="0" smtClean="0">
                <a:solidFill>
                  <a:srgbClr val="92D050"/>
                </a:solidFill>
              </a:rPr>
              <a:t>2</a:t>
            </a:r>
            <a:r>
              <a:rPr lang="en-US" dirty="0" smtClean="0">
                <a:solidFill>
                  <a:srgbClr val="92D050"/>
                </a:solidFill>
              </a:rPr>
              <a:t> or EV) </a:t>
            </a:r>
          </a:p>
          <a:p>
            <a:pPr lvl="1"/>
            <a:r>
              <a:rPr lang="en-US" dirty="0" smtClean="0"/>
              <a:t>Separate </a:t>
            </a:r>
            <a:r>
              <a:rPr lang="en-US" dirty="0" smtClean="0">
                <a:solidFill>
                  <a:schemeClr val="accent6">
                    <a:lumMod val="75000"/>
                  </a:schemeClr>
                </a:solidFill>
              </a:rPr>
              <a:t>diffuse</a:t>
            </a:r>
            <a:r>
              <a:rPr lang="en-US" dirty="0" smtClean="0"/>
              <a:t> and </a:t>
            </a:r>
            <a:r>
              <a:rPr lang="en-US" dirty="0" smtClean="0">
                <a:solidFill>
                  <a:schemeClr val="accent6">
                    <a:lumMod val="75000"/>
                  </a:schemeClr>
                </a:solidFill>
              </a:rPr>
              <a:t>specular </a:t>
            </a:r>
            <a:r>
              <a:rPr lang="en-US" dirty="0" smtClean="0"/>
              <a:t>evaluation</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4720" b="33893"/>
          <a:stretch/>
        </p:blipFill>
        <p:spPr>
          <a:xfrm>
            <a:off x="0" y="3404007"/>
            <a:ext cx="9144000" cy="1757386"/>
          </a:xfrm>
          <a:prstGeom prst="rect">
            <a:avLst/>
          </a:prstGeom>
        </p:spPr>
      </p:pic>
    </p:spTree>
    <p:extLst>
      <p:ext uri="{BB962C8B-B14F-4D97-AF65-F5344CB8AC3E}">
        <p14:creationId xmlns:p14="http://schemas.microsoft.com/office/powerpoint/2010/main" val="243659497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Analytical </a:t>
            </a:r>
            <a:r>
              <a:rPr lang="en-US" dirty="0" smtClean="0">
                <a:solidFill>
                  <a:schemeClr val="accent6">
                    <a:lumMod val="75000"/>
                  </a:schemeClr>
                </a:solidFill>
              </a:rPr>
              <a:t>Lights</a:t>
            </a:r>
            <a:endParaRPr lang="sv-SE" dirty="0"/>
          </a:p>
        </p:txBody>
      </p:sp>
      <p:sp>
        <p:nvSpPr>
          <p:cNvPr id="52" name="Content Placeholder 51"/>
          <p:cNvSpPr>
            <a:spLocks noGrp="1"/>
          </p:cNvSpPr>
          <p:nvPr>
            <p:ph idx="1"/>
          </p:nvPr>
        </p:nvSpPr>
        <p:spPr/>
        <p:txBody>
          <a:bodyPr>
            <a:normAutofit/>
          </a:bodyPr>
          <a:lstStyle/>
          <a:p>
            <a:r>
              <a:rPr lang="en-US" dirty="0" smtClean="0">
                <a:solidFill>
                  <a:schemeClr val="accent6">
                    <a:lumMod val="75000"/>
                  </a:schemeClr>
                </a:solidFill>
              </a:rPr>
              <a:t>Area</a:t>
            </a:r>
            <a:r>
              <a:rPr lang="en-US" b="1" dirty="0" smtClean="0">
                <a:solidFill>
                  <a:schemeClr val="accent6">
                    <a:lumMod val="75000"/>
                  </a:schemeClr>
                </a:solidFill>
              </a:rPr>
              <a:t> </a:t>
            </a:r>
            <a:r>
              <a:rPr lang="en-US" dirty="0" smtClean="0"/>
              <a:t>lights</a:t>
            </a:r>
            <a:endParaRPr lang="en-US" b="1" dirty="0" smtClean="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 t="11126" r="13118" b="58750"/>
          <a:stretch/>
        </p:blipFill>
        <p:spPr>
          <a:xfrm>
            <a:off x="4622800" y="3594100"/>
            <a:ext cx="4546600" cy="154940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1027" r="11655" b="58602"/>
          <a:stretch/>
        </p:blipFill>
        <p:spPr>
          <a:xfrm>
            <a:off x="0" y="3594100"/>
            <a:ext cx="4622800" cy="1562100"/>
          </a:xfrm>
          <a:prstGeom prst="rect">
            <a:avLst/>
          </a:prstGeom>
        </p:spPr>
      </p:pic>
      <p:cxnSp>
        <p:nvCxnSpPr>
          <p:cNvPr id="8" name="Straight Arrow Connector 7"/>
          <p:cNvCxnSpPr/>
          <p:nvPr/>
        </p:nvCxnSpPr>
        <p:spPr>
          <a:xfrm flipV="1">
            <a:off x="2171700" y="3997215"/>
            <a:ext cx="1009511" cy="89481"/>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457589" y="4330699"/>
            <a:ext cx="1009511" cy="89481"/>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816155" y="4629945"/>
            <a:ext cx="1009511" cy="89481"/>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7032834" y="4031452"/>
            <a:ext cx="1009511" cy="89481"/>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7318723" y="4364936"/>
            <a:ext cx="1009511" cy="89481"/>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677289" y="4664182"/>
            <a:ext cx="1009511" cy="89481"/>
          </a:xfrm>
          <a:prstGeom prst="straightConnector1">
            <a:avLst/>
          </a:prstGeom>
          <a:ln w="28575">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214620" y="4239257"/>
            <a:ext cx="1051560" cy="189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570091" y="4250162"/>
            <a:ext cx="1051560" cy="1890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Rectangle 137"/>
          <p:cNvSpPr/>
          <p:nvPr/>
        </p:nvSpPr>
        <p:spPr>
          <a:xfrm>
            <a:off x="-34622" y="3237647"/>
            <a:ext cx="3135795"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Without </a:t>
            </a:r>
            <a:r>
              <a:rPr lang="en-US" b="1" dirty="0" smtClean="0">
                <a:solidFill>
                  <a:schemeClr val="bg1"/>
                </a:solidFill>
                <a:latin typeface="+mj-lt"/>
                <a:cs typeface="Calibri" panose="020F0502020204030204" pitchFamily="34" charset="0"/>
              </a:rPr>
              <a:t>horizon handling</a:t>
            </a:r>
            <a:endParaRPr lang="en-US" b="1" dirty="0">
              <a:solidFill>
                <a:schemeClr val="bg1"/>
              </a:solidFill>
              <a:latin typeface="+mj-lt"/>
              <a:cs typeface="Calibri" panose="020F0502020204030204" pitchFamily="34" charset="0"/>
            </a:endParaRPr>
          </a:p>
        </p:txBody>
      </p:sp>
      <p:sp>
        <p:nvSpPr>
          <p:cNvPr id="139" name="Rectangle 138"/>
          <p:cNvSpPr/>
          <p:nvPr/>
        </p:nvSpPr>
        <p:spPr>
          <a:xfrm>
            <a:off x="4551003" y="3268196"/>
            <a:ext cx="2749472"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With </a:t>
            </a:r>
            <a:r>
              <a:rPr lang="en-US" b="1" dirty="0" smtClean="0">
                <a:solidFill>
                  <a:schemeClr val="bg1"/>
                </a:solidFill>
                <a:latin typeface="+mj-lt"/>
                <a:cs typeface="Calibri" panose="020F0502020204030204" pitchFamily="34" charset="0"/>
              </a:rPr>
              <a:t>horizon handling</a:t>
            </a:r>
            <a:endParaRPr lang="en-US" b="1" dirty="0">
              <a:solidFill>
                <a:schemeClr val="bg1"/>
              </a:solidFill>
              <a:latin typeface="+mj-lt"/>
              <a:cs typeface="Calibri" panose="020F0502020204030204" pitchFamily="34" charset="0"/>
            </a:endParaRPr>
          </a:p>
        </p:txBody>
      </p:sp>
      <p:grpSp>
        <p:nvGrpSpPr>
          <p:cNvPr id="143" name="Group 142"/>
          <p:cNvGrpSpPr/>
          <p:nvPr/>
        </p:nvGrpSpPr>
        <p:grpSpPr>
          <a:xfrm>
            <a:off x="3525353" y="1246562"/>
            <a:ext cx="5069285" cy="2046674"/>
            <a:chOff x="3577588" y="1186860"/>
            <a:chExt cx="4569542" cy="1631614"/>
          </a:xfrm>
        </p:grpSpPr>
        <p:grpSp>
          <p:nvGrpSpPr>
            <p:cNvPr id="74" name="Group 73"/>
            <p:cNvGrpSpPr/>
            <p:nvPr/>
          </p:nvGrpSpPr>
          <p:grpSpPr>
            <a:xfrm>
              <a:off x="3753360" y="1543454"/>
              <a:ext cx="1750820" cy="1036672"/>
              <a:chOff x="4033733" y="1375174"/>
              <a:chExt cx="2475156" cy="1465556"/>
            </a:xfrm>
          </p:grpSpPr>
          <p:sp>
            <p:nvSpPr>
              <p:cNvPr id="17" name="Trapezoid 16"/>
              <p:cNvSpPr/>
              <p:nvPr/>
            </p:nvSpPr>
            <p:spPr>
              <a:xfrm rot="10800000">
                <a:off x="4262458" y="1375174"/>
                <a:ext cx="1955918" cy="235561"/>
              </a:xfrm>
              <a:prstGeom prst="trapezoid">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21" name="Group 20"/>
              <p:cNvGrpSpPr/>
              <p:nvPr/>
            </p:nvGrpSpPr>
            <p:grpSpPr>
              <a:xfrm>
                <a:off x="4033733" y="2642908"/>
                <a:ext cx="2475156" cy="197822"/>
                <a:chOff x="3251200" y="3577433"/>
                <a:chExt cx="3300207" cy="263762"/>
              </a:xfrm>
            </p:grpSpPr>
            <p:cxnSp>
              <p:nvCxnSpPr>
                <p:cNvPr id="36" name="Straight Connector 35"/>
                <p:cNvCxnSpPr/>
                <p:nvPr/>
              </p:nvCxnSpPr>
              <p:spPr>
                <a:xfrm flipV="1">
                  <a:off x="32512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4480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259567" y="3577829"/>
                  <a:ext cx="3291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6385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8290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0259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42291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4196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6164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8069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9974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1943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3957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5862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57830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9735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61640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63609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8" name="Straight Arrow Connector 27"/>
              <p:cNvCxnSpPr/>
              <p:nvPr/>
            </p:nvCxnSpPr>
            <p:spPr>
              <a:xfrm flipH="1" flipV="1">
                <a:off x="4818246" y="1747658"/>
                <a:ext cx="456203" cy="884000"/>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5267804" y="1809444"/>
                <a:ext cx="765996" cy="820092"/>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flipV="1">
                <a:off x="4395683" y="1747658"/>
                <a:ext cx="878766" cy="883996"/>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5275921" y="1795497"/>
                <a:ext cx="427791" cy="836159"/>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5285760" y="1750959"/>
                <a:ext cx="31550" cy="878576"/>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p:nvGrpSpPr>
          <p:grpSpPr>
            <a:xfrm>
              <a:off x="6005533" y="2031970"/>
              <a:ext cx="2141597" cy="786504"/>
              <a:chOff x="5911932" y="2041742"/>
              <a:chExt cx="3027601" cy="1111890"/>
            </a:xfrm>
          </p:grpSpPr>
          <p:sp>
            <p:nvSpPr>
              <p:cNvPr id="18" name="Trapezoid 17"/>
              <p:cNvSpPr/>
              <p:nvPr/>
            </p:nvSpPr>
            <p:spPr>
              <a:xfrm rot="16200000">
                <a:off x="8265808" y="2479906"/>
                <a:ext cx="1111890" cy="235561"/>
              </a:xfrm>
              <a:prstGeom prst="trapezoid">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108" name="Group 107"/>
              <p:cNvGrpSpPr/>
              <p:nvPr/>
            </p:nvGrpSpPr>
            <p:grpSpPr>
              <a:xfrm>
                <a:off x="5911932" y="2116899"/>
                <a:ext cx="2679655" cy="701511"/>
                <a:chOff x="4033733" y="2139219"/>
                <a:chExt cx="2679655" cy="701511"/>
              </a:xfrm>
            </p:grpSpPr>
            <p:grpSp>
              <p:nvGrpSpPr>
                <p:cNvPr id="110" name="Group 109"/>
                <p:cNvGrpSpPr/>
                <p:nvPr/>
              </p:nvGrpSpPr>
              <p:grpSpPr>
                <a:xfrm>
                  <a:off x="4033733" y="2642908"/>
                  <a:ext cx="2475156" cy="197822"/>
                  <a:chOff x="3251200" y="3577433"/>
                  <a:chExt cx="3300207" cy="263762"/>
                </a:xfrm>
              </p:grpSpPr>
              <p:cxnSp>
                <p:nvCxnSpPr>
                  <p:cNvPr id="116" name="Straight Connector 115"/>
                  <p:cNvCxnSpPr/>
                  <p:nvPr/>
                </p:nvCxnSpPr>
                <p:spPr>
                  <a:xfrm flipV="1">
                    <a:off x="32512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V="1">
                    <a:off x="34480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3259567" y="3577829"/>
                    <a:ext cx="3291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6385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38290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40259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42291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44196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46164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48069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49974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51943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53957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flipV="1">
                    <a:off x="55862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flipV="1">
                    <a:off x="57830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flipV="1">
                    <a:off x="59735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61640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3609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12" name="Straight Arrow Connector 111"/>
                <p:cNvCxnSpPr/>
                <p:nvPr/>
              </p:nvCxnSpPr>
              <p:spPr>
                <a:xfrm flipV="1">
                  <a:off x="5267804" y="2139219"/>
                  <a:ext cx="1445584" cy="49031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5275921" y="2345898"/>
                  <a:ext cx="1437467" cy="285759"/>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5285760" y="2552578"/>
                  <a:ext cx="1427628" cy="7695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141" name="Rectangle 140"/>
            <p:cNvSpPr/>
            <p:nvPr/>
          </p:nvSpPr>
          <p:spPr>
            <a:xfrm>
              <a:off x="3577588" y="1186860"/>
              <a:ext cx="2012089"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Large </a:t>
              </a:r>
              <a:r>
                <a:rPr lang="en-US" b="1" dirty="0" smtClean="0">
                  <a:solidFill>
                    <a:schemeClr val="bg1"/>
                  </a:solidFill>
                  <a:latin typeface="+mj-lt"/>
                  <a:cs typeface="Calibri" panose="020F0502020204030204" pitchFamily="34" charset="0"/>
                </a:rPr>
                <a:t>area light</a:t>
              </a:r>
              <a:endParaRPr lang="en-US" b="1" dirty="0">
                <a:solidFill>
                  <a:schemeClr val="bg1"/>
                </a:solidFill>
                <a:latin typeface="+mj-lt"/>
                <a:cs typeface="Calibri" panose="020F0502020204030204" pitchFamily="34" charset="0"/>
              </a:endParaRPr>
            </a:p>
          </p:txBody>
        </p:sp>
        <p:sp>
          <p:nvSpPr>
            <p:cNvPr id="142" name="Rectangle 141"/>
            <p:cNvSpPr/>
            <p:nvPr/>
          </p:nvSpPr>
          <p:spPr>
            <a:xfrm>
              <a:off x="5840102" y="1193006"/>
              <a:ext cx="2161168"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Horizon </a:t>
              </a:r>
              <a:r>
                <a:rPr lang="en-US" b="1" dirty="0" smtClean="0">
                  <a:solidFill>
                    <a:schemeClr val="bg1"/>
                  </a:solidFill>
                  <a:latin typeface="+mj-lt"/>
                  <a:cs typeface="Calibri" panose="020F0502020204030204" pitchFamily="34" charset="0"/>
                </a:rPr>
                <a:t>handling</a:t>
              </a:r>
              <a:endParaRPr lang="en-US" b="1" dirty="0">
                <a:solidFill>
                  <a:schemeClr val="bg1"/>
                </a:solidFill>
                <a:latin typeface="+mj-lt"/>
                <a:cs typeface="Calibri" panose="020F0502020204030204" pitchFamily="34" charset="0"/>
              </a:endParaRPr>
            </a:p>
          </p:txBody>
        </p:sp>
      </p:grpSp>
    </p:spTree>
    <p:extLst>
      <p:ext uri="{BB962C8B-B14F-4D97-AF65-F5344CB8AC3E}">
        <p14:creationId xmlns:p14="http://schemas.microsoft.com/office/powerpoint/2010/main" val="51245154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Analytical </a:t>
            </a:r>
            <a:r>
              <a:rPr lang="en-US" dirty="0" smtClean="0">
                <a:solidFill>
                  <a:schemeClr val="accent6">
                    <a:lumMod val="75000"/>
                  </a:schemeClr>
                </a:solidFill>
              </a:rPr>
              <a:t>Lights</a:t>
            </a:r>
            <a:endParaRPr lang="sv-SE" dirty="0"/>
          </a:p>
        </p:txBody>
      </p:sp>
      <p:sp>
        <p:nvSpPr>
          <p:cNvPr id="52" name="Content Placeholder 51"/>
          <p:cNvSpPr>
            <a:spLocks noGrp="1"/>
          </p:cNvSpPr>
          <p:nvPr>
            <p:ph idx="1"/>
          </p:nvPr>
        </p:nvSpPr>
        <p:spPr/>
        <p:txBody>
          <a:bodyPr>
            <a:normAutofit/>
          </a:bodyPr>
          <a:lstStyle/>
          <a:p>
            <a:r>
              <a:rPr lang="en-US" b="1" dirty="0">
                <a:solidFill>
                  <a:schemeClr val="accent6">
                    <a:lumMod val="75000"/>
                  </a:schemeClr>
                </a:solidFill>
              </a:rPr>
              <a:t>Diffuse </a:t>
            </a:r>
            <a:r>
              <a:rPr lang="en-US" dirty="0"/>
              <a:t>area</a:t>
            </a:r>
            <a:r>
              <a:rPr lang="en-US" b="1" dirty="0"/>
              <a:t> </a:t>
            </a:r>
            <a:r>
              <a:rPr lang="en-US" dirty="0" smtClean="0"/>
              <a:t>lights</a:t>
            </a:r>
            <a:r>
              <a:rPr lang="en-US" b="1" dirty="0" smtClean="0"/>
              <a:t> </a:t>
            </a:r>
          </a:p>
          <a:p>
            <a:pPr lvl="1"/>
            <a:r>
              <a:rPr lang="en-US" dirty="0" smtClean="0"/>
              <a:t>3 integration techniques:</a:t>
            </a:r>
          </a:p>
          <a:p>
            <a:pPr lvl="2"/>
            <a:r>
              <a:rPr lang="en-US" dirty="0" smtClean="0">
                <a:solidFill>
                  <a:schemeClr val="accent6">
                    <a:lumMod val="75000"/>
                  </a:schemeClr>
                </a:solidFill>
              </a:rPr>
              <a:t>Analytic</a:t>
            </a:r>
          </a:p>
          <a:p>
            <a:pPr marL="1028700" lvl="3" indent="0">
              <a:buNone/>
            </a:pPr>
            <a:r>
              <a:rPr lang="en-US" dirty="0" smtClean="0"/>
              <a:t>Form factors (</a:t>
            </a:r>
            <a:r>
              <a:rPr lang="en-US" dirty="0" err="1" smtClean="0"/>
              <a:t>radiosity</a:t>
            </a:r>
            <a:r>
              <a:rPr lang="en-US" dirty="0" smtClean="0"/>
              <a:t>) / </a:t>
            </a:r>
            <a:r>
              <a:rPr lang="en-US" dirty="0"/>
              <a:t>v</a:t>
            </a:r>
            <a:r>
              <a:rPr lang="en-US" dirty="0" smtClean="0"/>
              <a:t>iew factors (heat transfer)</a:t>
            </a:r>
          </a:p>
          <a:p>
            <a:pPr lvl="2"/>
            <a:r>
              <a:rPr lang="en-US" dirty="0">
                <a:solidFill>
                  <a:schemeClr val="accent6">
                    <a:lumMod val="75000"/>
                  </a:schemeClr>
                </a:solidFill>
              </a:rPr>
              <a:t>MRP</a:t>
            </a:r>
          </a:p>
          <a:p>
            <a:pPr marL="1028700" lvl="3" indent="0">
              <a:buNone/>
            </a:pPr>
            <a:r>
              <a:rPr lang="en-US" dirty="0" smtClean="0"/>
              <a:t>Solid angles x </a:t>
            </a:r>
            <a:r>
              <a:rPr lang="en-US" u="sng" dirty="0" smtClean="0"/>
              <a:t>M</a:t>
            </a:r>
            <a:r>
              <a:rPr lang="en-US" dirty="0" smtClean="0"/>
              <a:t>ost </a:t>
            </a:r>
            <a:r>
              <a:rPr lang="en-US" u="sng" dirty="0" smtClean="0"/>
              <a:t>R</a:t>
            </a:r>
            <a:r>
              <a:rPr lang="en-US" dirty="0" smtClean="0"/>
              <a:t>epresentative </a:t>
            </a:r>
            <a:r>
              <a:rPr lang="en-US" u="sng" dirty="0" smtClean="0"/>
              <a:t>P</a:t>
            </a:r>
            <a:r>
              <a:rPr lang="en-US" dirty="0" smtClean="0"/>
              <a:t>oint lighting [Drobot14]</a:t>
            </a:r>
          </a:p>
          <a:p>
            <a:pPr lvl="2"/>
            <a:r>
              <a:rPr lang="en-US" dirty="0">
                <a:solidFill>
                  <a:schemeClr val="accent6">
                    <a:lumMod val="75000"/>
                  </a:schemeClr>
                </a:solidFill>
              </a:rPr>
              <a:t>Structured</a:t>
            </a:r>
            <a:r>
              <a:rPr lang="en-US" dirty="0" smtClean="0"/>
              <a:t> </a:t>
            </a:r>
            <a:r>
              <a:rPr lang="en-US" dirty="0">
                <a:solidFill>
                  <a:schemeClr val="accent6">
                    <a:lumMod val="75000"/>
                  </a:schemeClr>
                </a:solidFill>
              </a:rPr>
              <a:t>sampling</a:t>
            </a:r>
            <a:r>
              <a:rPr lang="en-US" dirty="0"/>
              <a:t> </a:t>
            </a:r>
            <a:r>
              <a:rPr lang="en-US" dirty="0">
                <a:solidFill>
                  <a:schemeClr val="accent6">
                    <a:lumMod val="75000"/>
                  </a:schemeClr>
                </a:solidFill>
              </a:rPr>
              <a:t>of</a:t>
            </a:r>
            <a:r>
              <a:rPr lang="en-US" dirty="0"/>
              <a:t> </a:t>
            </a:r>
            <a:r>
              <a:rPr lang="en-US" dirty="0">
                <a:solidFill>
                  <a:schemeClr val="accent6">
                    <a:lumMod val="75000"/>
                  </a:schemeClr>
                </a:solidFill>
              </a:rPr>
              <a:t>light</a:t>
            </a:r>
            <a:r>
              <a:rPr lang="en-US" dirty="0"/>
              <a:t> </a:t>
            </a:r>
            <a:r>
              <a:rPr lang="en-US" dirty="0">
                <a:solidFill>
                  <a:schemeClr val="accent6">
                    <a:lumMod val="75000"/>
                  </a:schemeClr>
                </a:solidFill>
              </a:rPr>
              <a:t>shape</a:t>
            </a:r>
          </a:p>
          <a:p>
            <a:pPr marL="1028700" lvl="3" indent="0">
              <a:buNone/>
            </a:pPr>
            <a:r>
              <a:rPr lang="en-US" dirty="0" smtClean="0"/>
              <a:t>Solid angles x average cos</a:t>
            </a:r>
          </a:p>
          <a:p>
            <a:pPr lvl="1"/>
            <a:endParaRPr lang="en-US" dirty="0" smtClean="0"/>
          </a:p>
        </p:txBody>
      </p:sp>
    </p:spTree>
    <p:extLst>
      <p:ext uri="{BB962C8B-B14F-4D97-AF65-F5344CB8AC3E}">
        <p14:creationId xmlns:p14="http://schemas.microsoft.com/office/powerpoint/2010/main" val="242532757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Analytical lights</a:t>
            </a:r>
            <a:endParaRPr lang="sv-SE" dirty="0"/>
          </a:p>
        </p:txBody>
      </p:sp>
      <p:sp>
        <p:nvSpPr>
          <p:cNvPr id="52" name="Content Placeholder 51"/>
          <p:cNvSpPr>
            <a:spLocks noGrp="1"/>
          </p:cNvSpPr>
          <p:nvPr>
            <p:ph idx="1"/>
          </p:nvPr>
        </p:nvSpPr>
        <p:spPr/>
        <p:txBody>
          <a:bodyPr>
            <a:normAutofit/>
          </a:bodyPr>
          <a:lstStyle/>
          <a:p>
            <a:r>
              <a:rPr lang="en-US" b="1" dirty="0" smtClean="0">
                <a:solidFill>
                  <a:schemeClr val="accent6">
                    <a:lumMod val="75000"/>
                  </a:schemeClr>
                </a:solidFill>
              </a:rPr>
              <a:t>Area </a:t>
            </a:r>
            <a:r>
              <a:rPr lang="en-US" dirty="0" smtClean="0"/>
              <a:t>lights: </a:t>
            </a:r>
            <a:r>
              <a:rPr lang="en-US" b="1" dirty="0" smtClean="0"/>
              <a:t>Diffuse term</a:t>
            </a:r>
            <a:endParaRPr lang="en-US" dirty="0" smtClean="0"/>
          </a:p>
        </p:txBody>
      </p:sp>
      <p:grpSp>
        <p:nvGrpSpPr>
          <p:cNvPr id="19" name="Group 18"/>
          <p:cNvGrpSpPr/>
          <p:nvPr/>
        </p:nvGrpSpPr>
        <p:grpSpPr>
          <a:xfrm>
            <a:off x="457200" y="0"/>
            <a:ext cx="8191503" cy="5145860"/>
            <a:chOff x="-2" y="95430"/>
            <a:chExt cx="8069942" cy="506949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 y="2630179"/>
              <a:ext cx="4034971" cy="2534747"/>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4969" y="2630178"/>
              <a:ext cx="4034971" cy="253474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95430"/>
              <a:ext cx="4034971" cy="2534747"/>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4969" y="95430"/>
              <a:ext cx="4034971" cy="2534747"/>
            </a:xfrm>
            <a:prstGeom prst="rect">
              <a:avLst/>
            </a:prstGeom>
          </p:spPr>
        </p:pic>
      </p:grpSp>
      <p:sp>
        <p:nvSpPr>
          <p:cNvPr id="75" name="Rectangle 74"/>
          <p:cNvSpPr/>
          <p:nvPr/>
        </p:nvSpPr>
        <p:spPr>
          <a:xfrm>
            <a:off x="419104" y="-21145"/>
            <a:ext cx="998991"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Sphere</a:t>
            </a:r>
            <a:endParaRPr lang="en-US" b="1" dirty="0">
              <a:solidFill>
                <a:schemeClr val="bg1"/>
              </a:solidFill>
              <a:latin typeface="+mj-lt"/>
              <a:cs typeface="Calibri" panose="020F0502020204030204" pitchFamily="34" charset="0"/>
            </a:endParaRPr>
          </a:p>
        </p:txBody>
      </p:sp>
      <p:sp>
        <p:nvSpPr>
          <p:cNvPr id="76" name="Rectangle 75"/>
          <p:cNvSpPr/>
          <p:nvPr/>
        </p:nvSpPr>
        <p:spPr>
          <a:xfrm>
            <a:off x="419104" y="4546879"/>
            <a:ext cx="756938"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Tube</a:t>
            </a:r>
            <a:endParaRPr lang="en-US" b="1" dirty="0">
              <a:solidFill>
                <a:schemeClr val="bg1"/>
              </a:solidFill>
              <a:latin typeface="+mj-lt"/>
              <a:cs typeface="Calibri" panose="020F0502020204030204" pitchFamily="34" charset="0"/>
            </a:endParaRPr>
          </a:p>
        </p:txBody>
      </p:sp>
      <p:sp>
        <p:nvSpPr>
          <p:cNvPr id="77" name="Rectangle 76"/>
          <p:cNvSpPr/>
          <p:nvPr/>
        </p:nvSpPr>
        <p:spPr>
          <a:xfrm>
            <a:off x="7970110" y="44209"/>
            <a:ext cx="686406"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Disk</a:t>
            </a:r>
            <a:endParaRPr lang="en-US" b="1" dirty="0">
              <a:solidFill>
                <a:schemeClr val="bg1"/>
              </a:solidFill>
              <a:latin typeface="+mj-lt"/>
              <a:cs typeface="Calibri" panose="020F0502020204030204" pitchFamily="34" charset="0"/>
            </a:endParaRPr>
          </a:p>
        </p:txBody>
      </p:sp>
      <p:sp>
        <p:nvSpPr>
          <p:cNvPr id="78" name="Rectangle 77"/>
          <p:cNvSpPr/>
          <p:nvPr/>
        </p:nvSpPr>
        <p:spPr>
          <a:xfrm>
            <a:off x="7300147" y="4570688"/>
            <a:ext cx="1346844"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Rectangle</a:t>
            </a:r>
            <a:endParaRPr lang="en-US" b="1" dirty="0">
              <a:solidFill>
                <a:schemeClr val="bg1"/>
              </a:solidFill>
              <a:latin typeface="+mj-lt"/>
              <a:cs typeface="Calibri" panose="020F0502020204030204" pitchFamily="34" charset="0"/>
            </a:endParaRPr>
          </a:p>
        </p:txBody>
      </p:sp>
      <p:sp>
        <p:nvSpPr>
          <p:cNvPr id="5" name="Rectangle 4"/>
          <p:cNvSpPr/>
          <p:nvPr/>
        </p:nvSpPr>
        <p:spPr>
          <a:xfrm>
            <a:off x="419104" y="310087"/>
            <a:ext cx="1217000" cy="307777"/>
          </a:xfrm>
          <a:prstGeom prst="rect">
            <a:avLst/>
          </a:prstGeom>
        </p:spPr>
        <p:txBody>
          <a:bodyPr wrap="none">
            <a:spAutoFit/>
          </a:bodyPr>
          <a:lstStyle/>
          <a:p>
            <a:pPr algn="ctr">
              <a:spcBef>
                <a:spcPct val="20000"/>
              </a:spcBef>
              <a:defRPr/>
            </a:pPr>
            <a:r>
              <a:rPr lang="en-US" sz="1400" b="1" dirty="0">
                <a:solidFill>
                  <a:schemeClr val="bg1"/>
                </a:solidFill>
                <a:effectLst>
                  <a:glow rad="101600">
                    <a:schemeClr val="bg1">
                      <a:lumMod val="50000"/>
                      <a:alpha val="60000"/>
                    </a:schemeClr>
                  </a:glow>
                </a:effectLst>
                <a:cs typeface="Calibri" panose="020F0502020204030204" pitchFamily="34" charset="0"/>
              </a:rPr>
              <a:t>View factor</a:t>
            </a:r>
          </a:p>
        </p:txBody>
      </p:sp>
      <p:sp>
        <p:nvSpPr>
          <p:cNvPr id="6" name="Rectangle 5"/>
          <p:cNvSpPr/>
          <p:nvPr/>
        </p:nvSpPr>
        <p:spPr>
          <a:xfrm>
            <a:off x="419104" y="4851318"/>
            <a:ext cx="2701381" cy="307777"/>
          </a:xfrm>
          <a:prstGeom prst="rect">
            <a:avLst/>
          </a:prstGeom>
        </p:spPr>
        <p:txBody>
          <a:bodyPr wrap="none">
            <a:spAutoFit/>
          </a:bodyPr>
          <a:lstStyle/>
          <a:p>
            <a:pPr algn="ctr">
              <a:spcBef>
                <a:spcPct val="20000"/>
              </a:spcBef>
              <a:defRPr/>
            </a:pPr>
            <a:r>
              <a:rPr lang="en-US" sz="1400" b="1" dirty="0">
                <a:solidFill>
                  <a:schemeClr val="bg1"/>
                </a:solidFill>
                <a:effectLst>
                  <a:glow rad="101600">
                    <a:schemeClr val="bg1">
                      <a:lumMod val="50000"/>
                      <a:alpha val="60000"/>
                    </a:schemeClr>
                  </a:glow>
                </a:effectLst>
                <a:cs typeface="Calibri" panose="020F0502020204030204" pitchFamily="34" charset="0"/>
              </a:rPr>
              <a:t>Mix of sphere and rectangle</a:t>
            </a:r>
          </a:p>
        </p:txBody>
      </p:sp>
      <p:sp>
        <p:nvSpPr>
          <p:cNvPr id="8" name="Rectangle 7"/>
          <p:cNvSpPr/>
          <p:nvPr/>
        </p:nvSpPr>
        <p:spPr>
          <a:xfrm>
            <a:off x="7439516" y="321208"/>
            <a:ext cx="1217000" cy="307777"/>
          </a:xfrm>
          <a:prstGeom prst="rect">
            <a:avLst/>
          </a:prstGeom>
        </p:spPr>
        <p:txBody>
          <a:bodyPr wrap="none">
            <a:spAutoFit/>
          </a:bodyPr>
          <a:lstStyle/>
          <a:p>
            <a:pPr algn="ctr">
              <a:spcBef>
                <a:spcPct val="20000"/>
              </a:spcBef>
              <a:defRPr/>
            </a:pPr>
            <a:r>
              <a:rPr lang="en-US" sz="1400" b="1" dirty="0">
                <a:solidFill>
                  <a:schemeClr val="bg1"/>
                </a:solidFill>
                <a:effectLst>
                  <a:glow rad="101600">
                    <a:schemeClr val="bg1">
                      <a:lumMod val="50000"/>
                      <a:alpha val="60000"/>
                    </a:schemeClr>
                  </a:glow>
                </a:effectLst>
                <a:cs typeface="Calibri" panose="020F0502020204030204" pitchFamily="34" charset="0"/>
              </a:rPr>
              <a:t>View factor</a:t>
            </a:r>
          </a:p>
        </p:txBody>
      </p:sp>
      <p:sp>
        <p:nvSpPr>
          <p:cNvPr id="9" name="Rectangle 8"/>
          <p:cNvSpPr/>
          <p:nvPr/>
        </p:nvSpPr>
        <p:spPr>
          <a:xfrm>
            <a:off x="6622078" y="4854700"/>
            <a:ext cx="2024913" cy="307777"/>
          </a:xfrm>
          <a:prstGeom prst="rect">
            <a:avLst/>
          </a:prstGeom>
        </p:spPr>
        <p:txBody>
          <a:bodyPr wrap="none">
            <a:spAutoFit/>
          </a:bodyPr>
          <a:lstStyle/>
          <a:p>
            <a:pPr algn="ctr">
              <a:spcBef>
                <a:spcPct val="20000"/>
              </a:spcBef>
              <a:defRPr/>
            </a:pPr>
            <a:r>
              <a:rPr lang="en-US" sz="1400" b="1" dirty="0">
                <a:solidFill>
                  <a:schemeClr val="bg1"/>
                </a:solidFill>
                <a:effectLst>
                  <a:glow rad="101600">
                    <a:schemeClr val="bg1">
                      <a:lumMod val="50000"/>
                      <a:alpha val="60000"/>
                    </a:schemeClr>
                  </a:glow>
                </a:effectLst>
                <a:cs typeface="Calibri" panose="020F0502020204030204" pitchFamily="34" charset="0"/>
              </a:rPr>
              <a:t>Structured sampling</a:t>
            </a:r>
          </a:p>
        </p:txBody>
      </p:sp>
    </p:spTree>
    <p:extLst>
      <p:ext uri="{BB962C8B-B14F-4D97-AF65-F5344CB8AC3E}">
        <p14:creationId xmlns:p14="http://schemas.microsoft.com/office/powerpoint/2010/main" val="346677604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Analytical </a:t>
            </a:r>
            <a:r>
              <a:rPr lang="en-US" dirty="0" smtClean="0">
                <a:solidFill>
                  <a:schemeClr val="accent6">
                    <a:lumMod val="75000"/>
                  </a:schemeClr>
                </a:solidFill>
              </a:rPr>
              <a:t>Lights</a:t>
            </a:r>
            <a:endParaRPr lang="sv-SE" dirty="0"/>
          </a:p>
        </p:txBody>
      </p:sp>
      <p:sp>
        <p:nvSpPr>
          <p:cNvPr id="52" name="Content Placeholder 51"/>
          <p:cNvSpPr>
            <a:spLocks noGrp="1"/>
          </p:cNvSpPr>
          <p:nvPr>
            <p:ph idx="1"/>
          </p:nvPr>
        </p:nvSpPr>
        <p:spPr>
          <a:xfrm>
            <a:off x="457200" y="1200151"/>
            <a:ext cx="5152659" cy="3394472"/>
          </a:xfrm>
        </p:spPr>
        <p:txBody>
          <a:bodyPr>
            <a:normAutofit/>
          </a:bodyPr>
          <a:lstStyle/>
          <a:p>
            <a:r>
              <a:rPr lang="en-US" b="1" dirty="0" smtClean="0">
                <a:solidFill>
                  <a:schemeClr val="accent6">
                    <a:lumMod val="75000"/>
                  </a:schemeClr>
                </a:solidFill>
              </a:rPr>
              <a:t>Specular </a:t>
            </a:r>
            <a:r>
              <a:rPr lang="en-US" dirty="0" smtClean="0"/>
              <a:t>area</a:t>
            </a:r>
            <a:r>
              <a:rPr lang="en-US" b="1" dirty="0" smtClean="0"/>
              <a:t> </a:t>
            </a:r>
            <a:r>
              <a:rPr lang="en-US" dirty="0"/>
              <a:t>lights</a:t>
            </a:r>
            <a:r>
              <a:rPr lang="en-US" b="1" dirty="0"/>
              <a:t> </a:t>
            </a:r>
          </a:p>
          <a:p>
            <a:pPr lvl="1"/>
            <a:r>
              <a:rPr lang="sv-SE" dirty="0" smtClean="0">
                <a:solidFill>
                  <a:schemeClr val="accent6">
                    <a:lumMod val="75000"/>
                  </a:schemeClr>
                </a:solidFill>
              </a:rPr>
              <a:t>No satisfying </a:t>
            </a:r>
            <a:r>
              <a:rPr lang="sv-SE" dirty="0" smtClean="0"/>
              <a:t>method</a:t>
            </a:r>
          </a:p>
          <a:p>
            <a:pPr lvl="1"/>
            <a:r>
              <a:rPr lang="sv-SE" dirty="0" smtClean="0">
                <a:solidFill>
                  <a:schemeClr val="accent6">
                    <a:lumMod val="75000"/>
                  </a:schemeClr>
                </a:solidFill>
              </a:rPr>
              <a:t>Shortest distance </a:t>
            </a:r>
            <a:r>
              <a:rPr lang="sv-SE" dirty="0" smtClean="0"/>
              <a:t>to reflection ray with energy conservation [Karis13]</a:t>
            </a:r>
          </a:p>
        </p:txBody>
      </p:sp>
      <p:cxnSp>
        <p:nvCxnSpPr>
          <p:cNvPr id="8" name="Straight Connector 7"/>
          <p:cNvCxnSpPr/>
          <p:nvPr/>
        </p:nvCxnSpPr>
        <p:spPr>
          <a:xfrm flipV="1">
            <a:off x="2024818"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172455"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031093" y="4605337"/>
            <a:ext cx="246888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315330"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58205"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605843"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758243"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2901118"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048755"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191630"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334505"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482143"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3633198"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776073"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923711"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066586"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209461"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357098" y="4605040"/>
            <a:ext cx="142875" cy="19782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1" idx="3"/>
          </p:cNvCxnSpPr>
          <p:nvPr/>
        </p:nvCxnSpPr>
        <p:spPr>
          <a:xfrm flipH="1" flipV="1">
            <a:off x="2511239" y="3808807"/>
            <a:ext cx="557325" cy="782739"/>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2042663" y="3707151"/>
            <a:ext cx="553209" cy="74061"/>
          </a:xfrm>
          <a:prstGeom prst="rect">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30" name="Straight Arrow Connector 29"/>
          <p:cNvCxnSpPr/>
          <p:nvPr/>
        </p:nvCxnSpPr>
        <p:spPr>
          <a:xfrm flipH="1">
            <a:off x="3130418" y="3842870"/>
            <a:ext cx="1044836" cy="751753"/>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61" idx="3"/>
          </p:cNvCxnSpPr>
          <p:nvPr/>
        </p:nvCxnSpPr>
        <p:spPr>
          <a:xfrm flipH="1" flipV="1">
            <a:off x="2415987" y="3808807"/>
            <a:ext cx="652577" cy="782739"/>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2315330" y="3808809"/>
            <a:ext cx="733425" cy="785814"/>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1" idx="3"/>
          </p:cNvCxnSpPr>
          <p:nvPr/>
        </p:nvCxnSpPr>
        <p:spPr>
          <a:xfrm flipH="1" flipV="1">
            <a:off x="2208847" y="3808808"/>
            <a:ext cx="859717" cy="782738"/>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61" idx="3"/>
          </p:cNvCxnSpPr>
          <p:nvPr/>
        </p:nvCxnSpPr>
        <p:spPr>
          <a:xfrm flipH="1" flipV="1">
            <a:off x="2096257" y="3808808"/>
            <a:ext cx="972307" cy="782738"/>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flipH="1">
            <a:off x="2429352" y="4180673"/>
            <a:ext cx="931790" cy="410873"/>
            <a:chOff x="4732728" y="2432553"/>
            <a:chExt cx="931790" cy="410873"/>
          </a:xfrm>
        </p:grpSpPr>
        <p:sp>
          <p:nvSpPr>
            <p:cNvPr id="61" name="Pie 34"/>
            <p:cNvSpPr/>
            <p:nvPr/>
          </p:nvSpPr>
          <p:spPr>
            <a:xfrm rot="5400000">
              <a:off x="5032571" y="2319403"/>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62" name="Straight Arrow Connector 61"/>
            <p:cNvCxnSpPr>
              <a:stCxn id="61" idx="3"/>
            </p:cNvCxnSpPr>
            <p:nvPr/>
          </p:nvCxnSpPr>
          <p:spPr>
            <a:xfrm flipH="1" flipV="1">
              <a:off x="4732728" y="2748262"/>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1" idx="3"/>
            </p:cNvCxnSpPr>
            <p:nvPr/>
          </p:nvCxnSpPr>
          <p:spPr>
            <a:xfrm flipH="1" flipV="1">
              <a:off x="4802065" y="2633962"/>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61" idx="3"/>
            </p:cNvCxnSpPr>
            <p:nvPr/>
          </p:nvCxnSpPr>
          <p:spPr>
            <a:xfrm flipH="1" flipV="1">
              <a:off x="4932439" y="2574399"/>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61" idx="3"/>
            </p:cNvCxnSpPr>
            <p:nvPr/>
          </p:nvCxnSpPr>
          <p:spPr>
            <a:xfrm flipV="1">
              <a:off x="5025307" y="2511731"/>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1" idx="3"/>
            </p:cNvCxnSpPr>
            <p:nvPr/>
          </p:nvCxnSpPr>
          <p:spPr>
            <a:xfrm flipV="1">
              <a:off x="5025307" y="2488154"/>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61" idx="3"/>
            </p:cNvCxnSpPr>
            <p:nvPr/>
          </p:nvCxnSpPr>
          <p:spPr>
            <a:xfrm flipV="1">
              <a:off x="5025307" y="2480230"/>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1" idx="3"/>
            </p:cNvCxnSpPr>
            <p:nvPr/>
          </p:nvCxnSpPr>
          <p:spPr>
            <a:xfrm flipV="1">
              <a:off x="5025307" y="2459831"/>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61" idx="3"/>
            </p:cNvCxnSpPr>
            <p:nvPr/>
          </p:nvCxnSpPr>
          <p:spPr>
            <a:xfrm flipV="1">
              <a:off x="5025307" y="2432553"/>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61" idx="3"/>
            </p:cNvCxnSpPr>
            <p:nvPr/>
          </p:nvCxnSpPr>
          <p:spPr>
            <a:xfrm flipV="1">
              <a:off x="5025307" y="2616993"/>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1" idx="3"/>
            </p:cNvCxnSpPr>
            <p:nvPr/>
          </p:nvCxnSpPr>
          <p:spPr>
            <a:xfrm flipV="1">
              <a:off x="5025307" y="2738841"/>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4176075" y="3479695"/>
            <a:ext cx="332707" cy="373964"/>
            <a:chOff x="3239941" y="1779614"/>
            <a:chExt cx="332707" cy="373964"/>
          </a:xfrm>
        </p:grpSpPr>
        <p:sp>
          <p:nvSpPr>
            <p:cNvPr id="88" name="Rectangle 87"/>
            <p:cNvSpPr/>
            <p:nvPr/>
          </p:nvSpPr>
          <p:spPr>
            <a:xfrm rot="2956863" flipH="1">
              <a:off x="3394100" y="1847868"/>
              <a:ext cx="125084" cy="23201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9" name="Trapezoid 88"/>
            <p:cNvSpPr/>
            <p:nvPr/>
          </p:nvSpPr>
          <p:spPr>
            <a:xfrm rot="2956863" flipH="1">
              <a:off x="3241581" y="2033030"/>
              <a:ext cx="141144" cy="99951"/>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Freeform 89"/>
            <p:cNvSpPr/>
            <p:nvPr/>
          </p:nvSpPr>
          <p:spPr>
            <a:xfrm rot="2956863" flipH="1">
              <a:off x="3293326" y="1726229"/>
              <a:ext cx="147380" cy="254149"/>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09858" y="2608938"/>
            <a:ext cx="3738637" cy="253456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9859" y="-7086"/>
            <a:ext cx="3732618" cy="2631069"/>
          </a:xfrm>
          <a:prstGeom prst="rect">
            <a:avLst/>
          </a:prstGeom>
        </p:spPr>
      </p:pic>
    </p:spTree>
    <p:extLst>
      <p:ext uri="{BB962C8B-B14F-4D97-AF65-F5344CB8AC3E}">
        <p14:creationId xmlns:p14="http://schemas.microsoft.com/office/powerpoint/2010/main" val="16393791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a:t>
            </a:r>
            <a:r>
              <a:rPr lang="en-US" dirty="0">
                <a:solidFill>
                  <a:schemeClr val="accent6">
                    <a:lumMod val="75000"/>
                  </a:schemeClr>
                </a:solidFill>
              </a:rPr>
              <a:t>scope of PBR</a:t>
            </a:r>
            <a:r>
              <a:rPr lang="en-US" dirty="0"/>
              <a:t>?</a:t>
            </a:r>
            <a:endParaRPr lang="sv-SE" dirty="0"/>
          </a:p>
        </p:txBody>
      </p:sp>
      <p:grpSp>
        <p:nvGrpSpPr>
          <p:cNvPr id="136" name="Group 135"/>
          <p:cNvGrpSpPr/>
          <p:nvPr/>
        </p:nvGrpSpPr>
        <p:grpSpPr>
          <a:xfrm>
            <a:off x="3093024" y="1958390"/>
            <a:ext cx="687352" cy="689865"/>
            <a:chOff x="2948994" y="2087575"/>
            <a:chExt cx="687352" cy="689865"/>
          </a:xfrm>
        </p:grpSpPr>
        <p:sp>
          <p:nvSpPr>
            <p:cNvPr id="16" name="Oval 15"/>
            <p:cNvSpPr/>
            <p:nvPr/>
          </p:nvSpPr>
          <p:spPr>
            <a:xfrm rot="5400000">
              <a:off x="3136955" y="2283667"/>
              <a:ext cx="311427" cy="311427"/>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18" name="Straight Arrow Connector 17"/>
            <p:cNvCxnSpPr/>
            <p:nvPr/>
          </p:nvCxnSpPr>
          <p:spPr>
            <a:xfrm flipH="1" flipV="1">
              <a:off x="3036345" y="2187673"/>
              <a:ext cx="110107"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292671" y="2087575"/>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948994" y="2433763"/>
              <a:ext cx="155714"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036346" y="2589475"/>
              <a:ext cx="110106"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92671" y="2621726"/>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25580" y="2589476"/>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80633" y="2426891"/>
              <a:ext cx="155713"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434109" y="2192500"/>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0" name="Straight Connector 29"/>
          <p:cNvCxnSpPr/>
          <p:nvPr/>
        </p:nvCxnSpPr>
        <p:spPr>
          <a:xfrm flipV="1">
            <a:off x="155322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23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8975" y="4500782"/>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823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409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1147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939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5255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12309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48168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402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10808"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8992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94851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3190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776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3622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06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4162976" y="3227527"/>
            <a:ext cx="1098507" cy="1247773"/>
            <a:chOff x="6144966" y="1455114"/>
            <a:chExt cx="753619" cy="856021"/>
          </a:xfrm>
        </p:grpSpPr>
        <p:sp>
          <p:nvSpPr>
            <p:cNvPr id="100" name="Freeform 99"/>
            <p:cNvSpPr/>
            <p:nvPr/>
          </p:nvSpPr>
          <p:spPr>
            <a:xfrm>
              <a:off x="6144966" y="1455114"/>
              <a:ext cx="745904" cy="856021"/>
            </a:xfrm>
            <a:custGeom>
              <a:avLst/>
              <a:gdLst>
                <a:gd name="connsiteX0" fmla="*/ 321322 w 745904"/>
                <a:gd name="connsiteY0" fmla="*/ 734776 h 856021"/>
                <a:gd name="connsiteX1" fmla="*/ 386168 w 745904"/>
                <a:gd name="connsiteY1" fmla="*/ 734776 h 856021"/>
                <a:gd name="connsiteX2" fmla="*/ 386168 w 745904"/>
                <a:gd name="connsiteY2" fmla="*/ 778617 h 856021"/>
                <a:gd name="connsiteX3" fmla="*/ 445580 w 745904"/>
                <a:gd name="connsiteY3" fmla="*/ 783127 h 856021"/>
                <a:gd name="connsiteX4" fmla="*/ 544357 w 745904"/>
                <a:gd name="connsiteY4" fmla="*/ 809679 h 856021"/>
                <a:gd name="connsiteX5" fmla="*/ 545470 w 745904"/>
                <a:gd name="connsiteY5" fmla="*/ 810302 h 856021"/>
                <a:gd name="connsiteX6" fmla="*/ 745904 w 745904"/>
                <a:gd name="connsiteY6" fmla="*/ 810302 h 856021"/>
                <a:gd name="connsiteX7" fmla="*/ 745904 w 745904"/>
                <a:gd name="connsiteY7" fmla="*/ 856021 h 856021"/>
                <a:gd name="connsiteX8" fmla="*/ 11429 w 745904"/>
                <a:gd name="connsiteY8" fmla="*/ 856021 h 856021"/>
                <a:gd name="connsiteX9" fmla="*/ 11429 w 745904"/>
                <a:gd name="connsiteY9" fmla="*/ 810302 h 856021"/>
                <a:gd name="connsiteX10" fmla="*/ 167492 w 745904"/>
                <a:gd name="connsiteY10" fmla="*/ 810302 h 856021"/>
                <a:gd name="connsiteX11" fmla="*/ 172304 w 745904"/>
                <a:gd name="connsiteY11" fmla="*/ 808602 h 856021"/>
                <a:gd name="connsiteX12" fmla="*/ 266608 w 745904"/>
                <a:gd name="connsiteY12" fmla="*/ 785998 h 856021"/>
                <a:gd name="connsiteX13" fmla="*/ 321322 w 745904"/>
                <a:gd name="connsiteY13" fmla="*/ 779072 h 856021"/>
                <a:gd name="connsiteX14" fmla="*/ 364382 w 745904"/>
                <a:gd name="connsiteY14" fmla="*/ 0 h 856021"/>
                <a:gd name="connsiteX15" fmla="*/ 728764 w 745904"/>
                <a:gd name="connsiteY15" fmla="*/ 364382 h 856021"/>
                <a:gd name="connsiteX16" fmla="*/ 364382 w 745904"/>
                <a:gd name="connsiteY16" fmla="*/ 728764 h 856021"/>
                <a:gd name="connsiteX17" fmla="*/ 0 w 745904"/>
                <a:gd name="connsiteY17" fmla="*/ 364382 h 856021"/>
                <a:gd name="connsiteX18" fmla="*/ 364382 w 745904"/>
                <a:gd name="connsiteY18" fmla="*/ 0 h 8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5904" h="856021">
                  <a:moveTo>
                    <a:pt x="321322" y="734776"/>
                  </a:moveTo>
                  <a:lnTo>
                    <a:pt x="386168" y="734776"/>
                  </a:lnTo>
                  <a:lnTo>
                    <a:pt x="386168" y="778617"/>
                  </a:lnTo>
                  <a:lnTo>
                    <a:pt x="445580" y="783127"/>
                  </a:lnTo>
                  <a:cubicBezTo>
                    <a:pt x="479464" y="788430"/>
                    <a:pt x="513527" y="796922"/>
                    <a:pt x="544357" y="809679"/>
                  </a:cubicBezTo>
                  <a:lnTo>
                    <a:pt x="545470" y="810302"/>
                  </a:lnTo>
                  <a:lnTo>
                    <a:pt x="745904" y="810302"/>
                  </a:lnTo>
                  <a:lnTo>
                    <a:pt x="745904" y="856021"/>
                  </a:lnTo>
                  <a:lnTo>
                    <a:pt x="11429" y="856021"/>
                  </a:lnTo>
                  <a:lnTo>
                    <a:pt x="11429" y="810302"/>
                  </a:lnTo>
                  <a:lnTo>
                    <a:pt x="167492" y="810302"/>
                  </a:lnTo>
                  <a:lnTo>
                    <a:pt x="172304" y="808602"/>
                  </a:lnTo>
                  <a:cubicBezTo>
                    <a:pt x="201070" y="800392"/>
                    <a:pt x="234925" y="792169"/>
                    <a:pt x="266608" y="785998"/>
                  </a:cubicBezTo>
                  <a:lnTo>
                    <a:pt x="321322" y="779072"/>
                  </a:lnTo>
                  <a:close/>
                  <a:moveTo>
                    <a:pt x="364382" y="0"/>
                  </a:moveTo>
                  <a:cubicBezTo>
                    <a:pt x="565625" y="0"/>
                    <a:pt x="728764" y="163139"/>
                    <a:pt x="728764" y="364382"/>
                  </a:cubicBezTo>
                  <a:cubicBezTo>
                    <a:pt x="728764" y="565625"/>
                    <a:pt x="565625" y="728764"/>
                    <a:pt x="364382" y="728764"/>
                  </a:cubicBezTo>
                  <a:cubicBezTo>
                    <a:pt x="163139" y="728764"/>
                    <a:pt x="0" y="565625"/>
                    <a:pt x="0" y="364382"/>
                  </a:cubicBezTo>
                  <a:cubicBezTo>
                    <a:pt x="0" y="163139"/>
                    <a:pt x="163139" y="0"/>
                    <a:pt x="364382" y="0"/>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7863255">
              <a:off x="6240874" y="1420949"/>
              <a:ext cx="582993" cy="711076"/>
            </a:xfrm>
            <a:prstGeom prst="ellipse">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7863255">
              <a:off x="6326566" y="1395356"/>
              <a:ext cx="487439" cy="656599"/>
            </a:xfrm>
            <a:prstGeom prst="ellipse">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7863255">
              <a:off x="6376597" y="1415439"/>
              <a:ext cx="409459" cy="5622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7863255">
              <a:off x="6428672" y="1518111"/>
              <a:ext cx="277479" cy="405117"/>
            </a:xfrm>
            <a:prstGeom prst="ellipse">
              <a:avLst/>
            </a:prstGeom>
            <a:solidFill>
              <a:schemeClr val="bg1">
                <a:lumMod val="8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3" name="Group 2"/>
          <p:cNvGrpSpPr/>
          <p:nvPr/>
        </p:nvGrpSpPr>
        <p:grpSpPr>
          <a:xfrm>
            <a:off x="3752557" y="2413093"/>
            <a:ext cx="1080212" cy="1577902"/>
            <a:chOff x="3752557" y="2413093"/>
            <a:chExt cx="1080212" cy="1577902"/>
          </a:xfrm>
        </p:grpSpPr>
        <p:sp>
          <p:nvSpPr>
            <p:cNvPr id="49" name="Rectangle 48"/>
            <p:cNvSpPr/>
            <p:nvPr/>
          </p:nvSpPr>
          <p:spPr>
            <a:xfrm rot="3066175">
              <a:off x="3618834" y="2825472"/>
              <a:ext cx="1577902" cy="753144"/>
            </a:xfrm>
            <a:prstGeom prst="rect">
              <a:avLst/>
            </a:prstGeom>
          </p:spPr>
          <p:txBody>
            <a:bodyPr wrap="none">
              <a:spAutoFit/>
            </a:bodyPr>
            <a:lstStyle/>
            <a:p>
              <a:r>
                <a:rPr lang="en-GB" sz="1350" b="1" dirty="0">
                  <a:solidFill>
                    <a:srgbClr val="FFC000"/>
                  </a:solidFill>
                </a:rPr>
                <a:t>Light</a:t>
              </a:r>
              <a:endParaRPr lang="sv-SE" sz="1350" b="1" dirty="0">
                <a:solidFill>
                  <a:srgbClr val="FFC000"/>
                </a:solidFill>
              </a:endParaRPr>
            </a:p>
          </p:txBody>
        </p:sp>
        <p:grpSp>
          <p:nvGrpSpPr>
            <p:cNvPr id="138" name="Group 137"/>
            <p:cNvGrpSpPr/>
            <p:nvPr/>
          </p:nvGrpSpPr>
          <p:grpSpPr>
            <a:xfrm>
              <a:off x="3752557" y="2489545"/>
              <a:ext cx="1080212" cy="1140672"/>
              <a:chOff x="3779010" y="2577803"/>
              <a:chExt cx="630348" cy="884752"/>
            </a:xfrm>
          </p:grpSpPr>
          <p:cxnSp>
            <p:nvCxnSpPr>
              <p:cNvPr id="139" name="Straight Arrow Connector 138"/>
              <p:cNvCxnSpPr/>
              <p:nvPr/>
            </p:nvCxnSpPr>
            <p:spPr>
              <a:xfrm flipH="1" flipV="1">
                <a:off x="3779010" y="2577803"/>
                <a:ext cx="630348" cy="884751"/>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flipV="1">
                <a:off x="3894689" y="2589137"/>
                <a:ext cx="514669" cy="873418"/>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3779010" y="2726306"/>
                <a:ext cx="630348" cy="736248"/>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4805953" y="3516015"/>
            <a:ext cx="1765801" cy="658174"/>
            <a:chOff x="4805953" y="3516015"/>
            <a:chExt cx="1765801" cy="658174"/>
          </a:xfrm>
        </p:grpSpPr>
        <p:grpSp>
          <p:nvGrpSpPr>
            <p:cNvPr id="171" name="Group 170"/>
            <p:cNvGrpSpPr/>
            <p:nvPr/>
          </p:nvGrpSpPr>
          <p:grpSpPr>
            <a:xfrm>
              <a:off x="4805953" y="3516015"/>
              <a:ext cx="1765801" cy="658174"/>
              <a:chOff x="4805953" y="3516015"/>
              <a:chExt cx="1765801" cy="658174"/>
            </a:xfrm>
          </p:grpSpPr>
          <p:sp>
            <p:nvSpPr>
              <p:cNvPr id="158" name="Oval 157"/>
              <p:cNvSpPr/>
              <p:nvPr/>
            </p:nvSpPr>
            <p:spPr>
              <a:xfrm>
                <a:off x="5913580" y="3516015"/>
                <a:ext cx="658174" cy="6581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59" name="Straight Connector 158"/>
              <p:cNvCxnSpPr>
                <a:stCxn id="158" idx="3"/>
              </p:cNvCxnSpPr>
              <p:nvPr/>
            </p:nvCxnSpPr>
            <p:spPr>
              <a:xfrm flipH="1" flipV="1">
                <a:off x="4840270" y="3610160"/>
                <a:ext cx="1169697" cy="46764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8" idx="0"/>
              </p:cNvCxnSpPr>
              <p:nvPr/>
            </p:nvCxnSpPr>
            <p:spPr>
              <a:xfrm flipH="1">
                <a:off x="4840270" y="3516015"/>
                <a:ext cx="1402397" cy="8495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4805953" y="3588600"/>
                <a:ext cx="41615" cy="416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
          <p:nvSpPr>
            <p:cNvPr id="162" name="Freeform 161"/>
            <p:cNvSpPr/>
            <p:nvPr/>
          </p:nvSpPr>
          <p:spPr>
            <a:xfrm>
              <a:off x="6367108" y="3799265"/>
              <a:ext cx="89784" cy="232856"/>
            </a:xfrm>
            <a:custGeom>
              <a:avLst/>
              <a:gdLst>
                <a:gd name="connsiteX0" fmla="*/ 291842 w 291842"/>
                <a:gd name="connsiteY0" fmla="*/ 9525 h 228600"/>
                <a:gd name="connsiteX1" fmla="*/ 248980 w 291842"/>
                <a:gd name="connsiteY1" fmla="*/ 28575 h 228600"/>
                <a:gd name="connsiteX2" fmla="*/ 239455 w 291842"/>
                <a:gd name="connsiteY2" fmla="*/ 57150 h 228600"/>
                <a:gd name="connsiteX3" fmla="*/ 248980 w 291842"/>
                <a:gd name="connsiteY3" fmla="*/ 100012 h 228600"/>
                <a:gd name="connsiteX4" fmla="*/ 268030 w 291842"/>
                <a:gd name="connsiteY4" fmla="*/ 152400 h 228600"/>
                <a:gd name="connsiteX5" fmla="*/ 282317 w 291842"/>
                <a:gd name="connsiteY5" fmla="*/ 171450 h 228600"/>
                <a:gd name="connsiteX6" fmla="*/ 263267 w 291842"/>
                <a:gd name="connsiteY6" fmla="*/ 219075 h 228600"/>
                <a:gd name="connsiteX7" fmla="*/ 234692 w 291842"/>
                <a:gd name="connsiteY7" fmla="*/ 223837 h 228600"/>
                <a:gd name="connsiteX8" fmla="*/ 210880 w 291842"/>
                <a:gd name="connsiteY8" fmla="*/ 228600 h 228600"/>
                <a:gd name="connsiteX9" fmla="*/ 196592 w 291842"/>
                <a:gd name="connsiteY9" fmla="*/ 219075 h 228600"/>
                <a:gd name="connsiteX10" fmla="*/ 182305 w 291842"/>
                <a:gd name="connsiteY10" fmla="*/ 161925 h 228600"/>
                <a:gd name="connsiteX11" fmla="*/ 163255 w 291842"/>
                <a:gd name="connsiteY11" fmla="*/ 123825 h 228600"/>
                <a:gd name="connsiteX12" fmla="*/ 106105 w 291842"/>
                <a:gd name="connsiteY12" fmla="*/ 128587 h 228600"/>
                <a:gd name="connsiteX13" fmla="*/ 87055 w 291842"/>
                <a:gd name="connsiteY13" fmla="*/ 138112 h 228600"/>
                <a:gd name="connsiteX14" fmla="*/ 25142 w 291842"/>
                <a:gd name="connsiteY14" fmla="*/ 157162 h 228600"/>
                <a:gd name="connsiteX15" fmla="*/ 1330 w 291842"/>
                <a:gd name="connsiteY15" fmla="*/ 138112 h 228600"/>
                <a:gd name="connsiteX16" fmla="*/ 10855 w 291842"/>
                <a:gd name="connsiteY16" fmla="*/ 42862 h 228600"/>
                <a:gd name="connsiteX17" fmla="*/ 15617 w 291842"/>
                <a:gd name="connsiteY17" fmla="*/ 23812 h 228600"/>
                <a:gd name="connsiteX18" fmla="*/ 29905 w 291842"/>
                <a:gd name="connsiteY18" fmla="*/ 9525 h 228600"/>
                <a:gd name="connsiteX19" fmla="*/ 34667 w 291842"/>
                <a:gd name="connsiteY19" fmla="*/ 0 h 228600"/>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06105 w 282317"/>
                <a:gd name="connsiteY12" fmla="*/ 138112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68017 w 282317"/>
                <a:gd name="connsiteY12" fmla="*/ 83343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87055 w 282317"/>
                <a:gd name="connsiteY12" fmla="*/ 147637 h 238125"/>
                <a:gd name="connsiteX13" fmla="*/ 25142 w 282317"/>
                <a:gd name="connsiteY13" fmla="*/ 166687 h 238125"/>
                <a:gd name="connsiteX14" fmla="*/ 1330 w 282317"/>
                <a:gd name="connsiteY14" fmla="*/ 147637 h 238125"/>
                <a:gd name="connsiteX15" fmla="*/ 10855 w 282317"/>
                <a:gd name="connsiteY15" fmla="*/ 52387 h 238125"/>
                <a:gd name="connsiteX16" fmla="*/ 15617 w 282317"/>
                <a:gd name="connsiteY16" fmla="*/ 33337 h 238125"/>
                <a:gd name="connsiteX17" fmla="*/ 29905 w 282317"/>
                <a:gd name="connsiteY17" fmla="*/ 19050 h 238125"/>
                <a:gd name="connsiteX18" fmla="*/ 34667 w 282317"/>
                <a:gd name="connsiteY18"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25142 w 282317"/>
                <a:gd name="connsiteY12" fmla="*/ 166687 h 238125"/>
                <a:gd name="connsiteX13" fmla="*/ 1330 w 282317"/>
                <a:gd name="connsiteY13" fmla="*/ 147637 h 238125"/>
                <a:gd name="connsiteX14" fmla="*/ 10855 w 282317"/>
                <a:gd name="connsiteY14" fmla="*/ 52387 h 238125"/>
                <a:gd name="connsiteX15" fmla="*/ 15617 w 282317"/>
                <a:gd name="connsiteY15" fmla="*/ 33337 h 238125"/>
                <a:gd name="connsiteX16" fmla="*/ 29905 w 282317"/>
                <a:gd name="connsiteY16" fmla="*/ 19050 h 238125"/>
                <a:gd name="connsiteX17" fmla="*/ 34667 w 282317"/>
                <a:gd name="connsiteY17"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205912 w 291637"/>
                <a:gd name="connsiteY9" fmla="*/ 228600 h 238125"/>
                <a:gd name="connsiteX10" fmla="*/ 191625 w 291637"/>
                <a:gd name="connsiteY10" fmla="*/ 171450 h 238125"/>
                <a:gd name="connsiteX11" fmla="*/ 177337 w 291637"/>
                <a:gd name="connsiteY11" fmla="*/ 83343 h 238125"/>
                <a:gd name="connsiteX12" fmla="*/ 10650 w 291637"/>
                <a:gd name="connsiteY12" fmla="*/ 147637 h 238125"/>
                <a:gd name="connsiteX13" fmla="*/ 20175 w 291637"/>
                <a:gd name="connsiteY13" fmla="*/ 52387 h 238125"/>
                <a:gd name="connsiteX14" fmla="*/ 24937 w 291637"/>
                <a:gd name="connsiteY14" fmla="*/ 33337 h 238125"/>
                <a:gd name="connsiteX15" fmla="*/ 39225 w 291637"/>
                <a:gd name="connsiteY15" fmla="*/ 19050 h 238125"/>
                <a:gd name="connsiteX16" fmla="*/ 43987 w 291637"/>
                <a:gd name="connsiteY16"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91625 w 291637"/>
                <a:gd name="connsiteY9" fmla="*/ 171450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77337 w 291637"/>
                <a:gd name="connsiteY9" fmla="*/ 83343 h 238125"/>
                <a:gd name="connsiteX10" fmla="*/ 10650 w 291637"/>
                <a:gd name="connsiteY10" fmla="*/ 147637 h 238125"/>
                <a:gd name="connsiteX11" fmla="*/ 20175 w 291637"/>
                <a:gd name="connsiteY11" fmla="*/ 52387 h 238125"/>
                <a:gd name="connsiteX12" fmla="*/ 24937 w 291637"/>
                <a:gd name="connsiteY12" fmla="*/ 33337 h 238125"/>
                <a:gd name="connsiteX13" fmla="*/ 39225 w 291637"/>
                <a:gd name="connsiteY13" fmla="*/ 19050 h 238125"/>
                <a:gd name="connsiteX14" fmla="*/ 43987 w 291637"/>
                <a:gd name="connsiteY14"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51155 w 291637"/>
                <a:gd name="connsiteY7" fmla="*/ 230980 h 238125"/>
                <a:gd name="connsiteX8" fmla="*/ 244012 w 291637"/>
                <a:gd name="connsiteY8" fmla="*/ 233362 h 238125"/>
                <a:gd name="connsiteX9" fmla="*/ 220200 w 291637"/>
                <a:gd name="connsiteY9" fmla="*/ 238125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47747"/>
                <a:gd name="connsiteX1" fmla="*/ 258300 w 291637"/>
                <a:gd name="connsiteY1" fmla="*/ 38100 h 247747"/>
                <a:gd name="connsiteX2" fmla="*/ 248775 w 291637"/>
                <a:gd name="connsiteY2" fmla="*/ 66675 h 247747"/>
                <a:gd name="connsiteX3" fmla="*/ 258300 w 291637"/>
                <a:gd name="connsiteY3" fmla="*/ 109537 h 247747"/>
                <a:gd name="connsiteX4" fmla="*/ 277350 w 291637"/>
                <a:gd name="connsiteY4" fmla="*/ 161925 h 247747"/>
                <a:gd name="connsiteX5" fmla="*/ 291637 w 291637"/>
                <a:gd name="connsiteY5" fmla="*/ 180975 h 247747"/>
                <a:gd name="connsiteX6" fmla="*/ 272587 w 291637"/>
                <a:gd name="connsiteY6" fmla="*/ 228600 h 247747"/>
                <a:gd name="connsiteX7" fmla="*/ 251155 w 291637"/>
                <a:gd name="connsiteY7" fmla="*/ 230980 h 247747"/>
                <a:gd name="connsiteX8" fmla="*/ 220200 w 291637"/>
                <a:gd name="connsiteY8" fmla="*/ 238125 h 247747"/>
                <a:gd name="connsiteX9" fmla="*/ 177337 w 291637"/>
                <a:gd name="connsiteY9" fmla="*/ 83343 h 247747"/>
                <a:gd name="connsiteX10" fmla="*/ 10650 w 291637"/>
                <a:gd name="connsiteY10" fmla="*/ 147637 h 247747"/>
                <a:gd name="connsiteX11" fmla="*/ 20175 w 291637"/>
                <a:gd name="connsiteY11" fmla="*/ 52387 h 247747"/>
                <a:gd name="connsiteX12" fmla="*/ 24937 w 291637"/>
                <a:gd name="connsiteY12" fmla="*/ 33337 h 247747"/>
                <a:gd name="connsiteX13" fmla="*/ 39225 w 291637"/>
                <a:gd name="connsiteY13" fmla="*/ 19050 h 247747"/>
                <a:gd name="connsiteX14" fmla="*/ 43987 w 291637"/>
                <a:gd name="connsiteY14" fmla="*/ 9525 h 247747"/>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13" fmla="*/ 43987 w 291637"/>
                <a:gd name="connsiteY13" fmla="*/ 9525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0" fmla="*/ 274013 w 281157"/>
                <a:gd name="connsiteY0" fmla="*/ 38100 h 286662"/>
                <a:gd name="connsiteX1" fmla="*/ 247820 w 281157"/>
                <a:gd name="connsiteY1" fmla="*/ 76200 h 286662"/>
                <a:gd name="connsiteX2" fmla="*/ 238295 w 281157"/>
                <a:gd name="connsiteY2" fmla="*/ 104775 h 286662"/>
                <a:gd name="connsiteX3" fmla="*/ 247820 w 281157"/>
                <a:gd name="connsiteY3" fmla="*/ 147637 h 286662"/>
                <a:gd name="connsiteX4" fmla="*/ 266870 w 281157"/>
                <a:gd name="connsiteY4" fmla="*/ 200025 h 286662"/>
                <a:gd name="connsiteX5" fmla="*/ 281157 w 281157"/>
                <a:gd name="connsiteY5" fmla="*/ 219075 h 286662"/>
                <a:gd name="connsiteX6" fmla="*/ 262107 w 281157"/>
                <a:gd name="connsiteY6" fmla="*/ 266700 h 286662"/>
                <a:gd name="connsiteX7" fmla="*/ 209720 w 281157"/>
                <a:gd name="connsiteY7" fmla="*/ 276225 h 286662"/>
                <a:gd name="connsiteX8" fmla="*/ 166857 w 281157"/>
                <a:gd name="connsiteY8" fmla="*/ 121443 h 286662"/>
                <a:gd name="connsiteX9" fmla="*/ 170 w 281157"/>
                <a:gd name="connsiteY9" fmla="*/ 185737 h 286662"/>
                <a:gd name="connsiteX10" fmla="*/ 133520 w 281157"/>
                <a:gd name="connsiteY10" fmla="*/ 0 h 286662"/>
                <a:gd name="connsiteX0" fmla="*/ 273969 w 281113"/>
                <a:gd name="connsiteY0" fmla="*/ 38100 h 286662"/>
                <a:gd name="connsiteX1" fmla="*/ 247776 w 281113"/>
                <a:gd name="connsiteY1" fmla="*/ 76200 h 286662"/>
                <a:gd name="connsiteX2" fmla="*/ 238251 w 281113"/>
                <a:gd name="connsiteY2" fmla="*/ 104775 h 286662"/>
                <a:gd name="connsiteX3" fmla="*/ 247776 w 281113"/>
                <a:gd name="connsiteY3" fmla="*/ 147637 h 286662"/>
                <a:gd name="connsiteX4" fmla="*/ 266826 w 281113"/>
                <a:gd name="connsiteY4" fmla="*/ 200025 h 286662"/>
                <a:gd name="connsiteX5" fmla="*/ 281113 w 281113"/>
                <a:gd name="connsiteY5" fmla="*/ 219075 h 286662"/>
                <a:gd name="connsiteX6" fmla="*/ 262063 w 281113"/>
                <a:gd name="connsiteY6" fmla="*/ 266700 h 286662"/>
                <a:gd name="connsiteX7" fmla="*/ 209676 w 281113"/>
                <a:gd name="connsiteY7" fmla="*/ 276225 h 286662"/>
                <a:gd name="connsiteX8" fmla="*/ 162050 w 281113"/>
                <a:gd name="connsiteY8" fmla="*/ 226218 h 286662"/>
                <a:gd name="connsiteX9" fmla="*/ 126 w 281113"/>
                <a:gd name="connsiteY9" fmla="*/ 185737 h 286662"/>
                <a:gd name="connsiteX10" fmla="*/ 133476 w 281113"/>
                <a:gd name="connsiteY10" fmla="*/ 0 h 286662"/>
                <a:gd name="connsiteX0" fmla="*/ 141021 w 148165"/>
                <a:gd name="connsiteY0" fmla="*/ 38100 h 286662"/>
                <a:gd name="connsiteX1" fmla="*/ 114828 w 148165"/>
                <a:gd name="connsiteY1" fmla="*/ 76200 h 286662"/>
                <a:gd name="connsiteX2" fmla="*/ 105303 w 148165"/>
                <a:gd name="connsiteY2" fmla="*/ 104775 h 286662"/>
                <a:gd name="connsiteX3" fmla="*/ 114828 w 148165"/>
                <a:gd name="connsiteY3" fmla="*/ 147637 h 286662"/>
                <a:gd name="connsiteX4" fmla="*/ 133878 w 148165"/>
                <a:gd name="connsiteY4" fmla="*/ 200025 h 286662"/>
                <a:gd name="connsiteX5" fmla="*/ 148165 w 148165"/>
                <a:gd name="connsiteY5" fmla="*/ 219075 h 286662"/>
                <a:gd name="connsiteX6" fmla="*/ 129115 w 148165"/>
                <a:gd name="connsiteY6" fmla="*/ 266700 h 286662"/>
                <a:gd name="connsiteX7" fmla="*/ 76728 w 148165"/>
                <a:gd name="connsiteY7" fmla="*/ 276225 h 286662"/>
                <a:gd name="connsiteX8" fmla="*/ 29102 w 148165"/>
                <a:gd name="connsiteY8" fmla="*/ 226218 h 286662"/>
                <a:gd name="connsiteX9" fmla="*/ 48153 w 148165"/>
                <a:gd name="connsiteY9" fmla="*/ 83343 h 286662"/>
                <a:gd name="connsiteX10" fmla="*/ 528 w 148165"/>
                <a:gd name="connsiteY10" fmla="*/ 0 h 286662"/>
                <a:gd name="connsiteX0" fmla="*/ 112568 w 119712"/>
                <a:gd name="connsiteY0" fmla="*/ 61913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86375 w 119712"/>
                <a:gd name="connsiteY2" fmla="*/ 171450 h 310475"/>
                <a:gd name="connsiteX3" fmla="*/ 105425 w 119712"/>
                <a:gd name="connsiteY3" fmla="*/ 223838 h 310475"/>
                <a:gd name="connsiteX4" fmla="*/ 119712 w 119712"/>
                <a:gd name="connsiteY4" fmla="*/ 242888 h 310475"/>
                <a:gd name="connsiteX5" fmla="*/ 100662 w 119712"/>
                <a:gd name="connsiteY5" fmla="*/ 290513 h 310475"/>
                <a:gd name="connsiteX6" fmla="*/ 48275 w 119712"/>
                <a:gd name="connsiteY6" fmla="*/ 300038 h 310475"/>
                <a:gd name="connsiteX7" fmla="*/ 649 w 119712"/>
                <a:gd name="connsiteY7" fmla="*/ 250031 h 310475"/>
                <a:gd name="connsiteX8" fmla="*/ 19700 w 119712"/>
                <a:gd name="connsiteY8" fmla="*/ 107156 h 310475"/>
                <a:gd name="connsiteX9" fmla="*/ 5413 w 119712"/>
                <a:gd name="connsiteY9" fmla="*/ 0 h 3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12" h="310475">
                  <a:moveTo>
                    <a:pt x="114950" y="38101"/>
                  </a:moveTo>
                  <a:cubicBezTo>
                    <a:pt x="100663" y="44451"/>
                    <a:pt x="91138" y="77788"/>
                    <a:pt x="86375" y="100013"/>
                  </a:cubicBezTo>
                  <a:cubicBezTo>
                    <a:pt x="81613" y="122238"/>
                    <a:pt x="83200" y="150813"/>
                    <a:pt x="86375" y="171450"/>
                  </a:cubicBezTo>
                  <a:cubicBezTo>
                    <a:pt x="89550" y="192088"/>
                    <a:pt x="100934" y="215754"/>
                    <a:pt x="105425" y="223838"/>
                  </a:cubicBezTo>
                  <a:cubicBezTo>
                    <a:pt x="109280" y="230777"/>
                    <a:pt x="114950" y="236538"/>
                    <a:pt x="119712" y="242888"/>
                  </a:cubicBezTo>
                  <a:cubicBezTo>
                    <a:pt x="113362" y="258763"/>
                    <a:pt x="112568" y="280988"/>
                    <a:pt x="100662" y="290513"/>
                  </a:cubicBezTo>
                  <a:cubicBezTo>
                    <a:pt x="88756" y="300038"/>
                    <a:pt x="64150" y="324247"/>
                    <a:pt x="48275" y="300038"/>
                  </a:cubicBezTo>
                  <a:cubicBezTo>
                    <a:pt x="32400" y="275829"/>
                    <a:pt x="5411" y="282178"/>
                    <a:pt x="649" y="250031"/>
                  </a:cubicBezTo>
                  <a:cubicBezTo>
                    <a:pt x="-4113" y="217884"/>
                    <a:pt x="18906" y="148828"/>
                    <a:pt x="19700" y="107156"/>
                  </a:cubicBezTo>
                  <a:cubicBezTo>
                    <a:pt x="20494" y="65484"/>
                    <a:pt x="-702" y="27517"/>
                    <a:pt x="5413" y="0"/>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a:p>
          </p:txBody>
        </p:sp>
        <p:sp>
          <p:nvSpPr>
            <p:cNvPr id="163" name="Freeform 162"/>
            <p:cNvSpPr/>
            <p:nvPr/>
          </p:nvSpPr>
          <p:spPr>
            <a:xfrm>
              <a:off x="5978259" y="3808196"/>
              <a:ext cx="249863" cy="263480"/>
            </a:xfrm>
            <a:custGeom>
              <a:avLst/>
              <a:gdLst>
                <a:gd name="connsiteX0" fmla="*/ 204813 w 223920"/>
                <a:gd name="connsiteY0" fmla="*/ 29393 h 338955"/>
                <a:gd name="connsiteX1" fmla="*/ 166713 w 223920"/>
                <a:gd name="connsiteY1" fmla="*/ 162743 h 338955"/>
                <a:gd name="connsiteX2" fmla="*/ 161951 w 223920"/>
                <a:gd name="connsiteY2" fmla="*/ 196080 h 338955"/>
                <a:gd name="connsiteX3" fmla="*/ 166713 w 223920"/>
                <a:gd name="connsiteY3" fmla="*/ 234180 h 338955"/>
                <a:gd name="connsiteX4" fmla="*/ 204813 w 223920"/>
                <a:gd name="connsiteY4" fmla="*/ 277043 h 338955"/>
                <a:gd name="connsiteX5" fmla="*/ 214338 w 223920"/>
                <a:gd name="connsiteY5" fmla="*/ 305618 h 338955"/>
                <a:gd name="connsiteX6" fmla="*/ 223863 w 223920"/>
                <a:gd name="connsiteY6" fmla="*/ 319905 h 338955"/>
                <a:gd name="connsiteX7" fmla="*/ 209576 w 223920"/>
                <a:gd name="connsiteY7" fmla="*/ 338955 h 338955"/>
                <a:gd name="connsiteX8" fmla="*/ 171476 w 223920"/>
                <a:gd name="connsiteY8" fmla="*/ 334193 h 338955"/>
                <a:gd name="connsiteX9" fmla="*/ 76226 w 223920"/>
                <a:gd name="connsiteY9" fmla="*/ 277043 h 338955"/>
                <a:gd name="connsiteX10" fmla="*/ 61938 w 223920"/>
                <a:gd name="connsiteY10" fmla="*/ 257993 h 338955"/>
                <a:gd name="connsiteX11" fmla="*/ 14313 w 223920"/>
                <a:gd name="connsiteY11" fmla="*/ 157980 h 338955"/>
                <a:gd name="connsiteX12" fmla="*/ 26 w 223920"/>
                <a:gd name="connsiteY12" fmla="*/ 138930 h 338955"/>
                <a:gd name="connsiteX13" fmla="*/ 19076 w 223920"/>
                <a:gd name="connsiteY13" fmla="*/ 96068 h 338955"/>
                <a:gd name="connsiteX14" fmla="*/ 33363 w 223920"/>
                <a:gd name="connsiteY14" fmla="*/ 72255 h 338955"/>
                <a:gd name="connsiteX15" fmla="*/ 57176 w 223920"/>
                <a:gd name="connsiteY15" fmla="*/ 24630 h 338955"/>
                <a:gd name="connsiteX16" fmla="*/ 76226 w 223920"/>
                <a:gd name="connsiteY16" fmla="*/ 818 h 338955"/>
                <a:gd name="connsiteX17" fmla="*/ 66701 w 223920"/>
                <a:gd name="connsiteY17" fmla="*/ 10343 h 338955"/>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331019 w 331019"/>
                <a:gd name="connsiteY0" fmla="*/ 53207 h 338956"/>
                <a:gd name="connsiteX1" fmla="*/ 166713 w 331019"/>
                <a:gd name="connsiteY1" fmla="*/ 162744 h 338956"/>
                <a:gd name="connsiteX2" fmla="*/ 161951 w 331019"/>
                <a:gd name="connsiteY2" fmla="*/ 196081 h 338956"/>
                <a:gd name="connsiteX3" fmla="*/ 166713 w 331019"/>
                <a:gd name="connsiteY3" fmla="*/ 234181 h 338956"/>
                <a:gd name="connsiteX4" fmla="*/ 204813 w 331019"/>
                <a:gd name="connsiteY4" fmla="*/ 277044 h 338956"/>
                <a:gd name="connsiteX5" fmla="*/ 214338 w 331019"/>
                <a:gd name="connsiteY5" fmla="*/ 305619 h 338956"/>
                <a:gd name="connsiteX6" fmla="*/ 223863 w 331019"/>
                <a:gd name="connsiteY6" fmla="*/ 319906 h 338956"/>
                <a:gd name="connsiteX7" fmla="*/ 209576 w 331019"/>
                <a:gd name="connsiteY7" fmla="*/ 338956 h 338956"/>
                <a:gd name="connsiteX8" fmla="*/ 171476 w 331019"/>
                <a:gd name="connsiteY8" fmla="*/ 334194 h 338956"/>
                <a:gd name="connsiteX9" fmla="*/ 76226 w 331019"/>
                <a:gd name="connsiteY9" fmla="*/ 277044 h 338956"/>
                <a:gd name="connsiteX10" fmla="*/ 61938 w 331019"/>
                <a:gd name="connsiteY10" fmla="*/ 257994 h 338956"/>
                <a:gd name="connsiteX11" fmla="*/ 14313 w 331019"/>
                <a:gd name="connsiteY11" fmla="*/ 157981 h 338956"/>
                <a:gd name="connsiteX12" fmla="*/ 26 w 331019"/>
                <a:gd name="connsiteY12" fmla="*/ 138931 h 338956"/>
                <a:gd name="connsiteX13" fmla="*/ 19076 w 331019"/>
                <a:gd name="connsiteY13" fmla="*/ 96069 h 338956"/>
                <a:gd name="connsiteX14" fmla="*/ 33363 w 331019"/>
                <a:gd name="connsiteY14" fmla="*/ 72256 h 338956"/>
                <a:gd name="connsiteX15" fmla="*/ 57176 w 331019"/>
                <a:gd name="connsiteY15" fmla="*/ 24631 h 338956"/>
                <a:gd name="connsiteX16" fmla="*/ 76226 w 331019"/>
                <a:gd name="connsiteY16" fmla="*/ 819 h 338956"/>
                <a:gd name="connsiteX17" fmla="*/ 66701 w 331019"/>
                <a:gd name="connsiteY17" fmla="*/ 10344 h 338956"/>
                <a:gd name="connsiteX0" fmla="*/ 331019 w 331019"/>
                <a:gd name="connsiteY0" fmla="*/ 53207 h 341244"/>
                <a:gd name="connsiteX1" fmla="*/ 166713 w 331019"/>
                <a:gd name="connsiteY1" fmla="*/ 162744 h 341244"/>
                <a:gd name="connsiteX2" fmla="*/ 161951 w 331019"/>
                <a:gd name="connsiteY2" fmla="*/ 196081 h 341244"/>
                <a:gd name="connsiteX3" fmla="*/ 166713 w 331019"/>
                <a:gd name="connsiteY3" fmla="*/ 234181 h 341244"/>
                <a:gd name="connsiteX4" fmla="*/ 204813 w 331019"/>
                <a:gd name="connsiteY4" fmla="*/ 277044 h 341244"/>
                <a:gd name="connsiteX5" fmla="*/ 214338 w 331019"/>
                <a:gd name="connsiteY5" fmla="*/ 305619 h 341244"/>
                <a:gd name="connsiteX6" fmla="*/ 223863 w 331019"/>
                <a:gd name="connsiteY6" fmla="*/ 319906 h 341244"/>
                <a:gd name="connsiteX7" fmla="*/ 209576 w 331019"/>
                <a:gd name="connsiteY7" fmla="*/ 338956 h 341244"/>
                <a:gd name="connsiteX8" fmla="*/ 171476 w 331019"/>
                <a:gd name="connsiteY8" fmla="*/ 334194 h 341244"/>
                <a:gd name="connsiteX9" fmla="*/ 61938 w 331019"/>
                <a:gd name="connsiteY9" fmla="*/ 257994 h 341244"/>
                <a:gd name="connsiteX10" fmla="*/ 14313 w 331019"/>
                <a:gd name="connsiteY10" fmla="*/ 157981 h 341244"/>
                <a:gd name="connsiteX11" fmla="*/ 26 w 331019"/>
                <a:gd name="connsiteY11" fmla="*/ 138931 h 341244"/>
                <a:gd name="connsiteX12" fmla="*/ 19076 w 331019"/>
                <a:gd name="connsiteY12" fmla="*/ 96069 h 341244"/>
                <a:gd name="connsiteX13" fmla="*/ 33363 w 331019"/>
                <a:gd name="connsiteY13" fmla="*/ 72256 h 341244"/>
                <a:gd name="connsiteX14" fmla="*/ 57176 w 331019"/>
                <a:gd name="connsiteY14" fmla="*/ 24631 h 341244"/>
                <a:gd name="connsiteX15" fmla="*/ 76226 w 331019"/>
                <a:gd name="connsiteY15" fmla="*/ 819 h 341244"/>
                <a:gd name="connsiteX16" fmla="*/ 66701 w 331019"/>
                <a:gd name="connsiteY16" fmla="*/ 10344 h 341244"/>
                <a:gd name="connsiteX0" fmla="*/ 332559 w 332559"/>
                <a:gd name="connsiteY0" fmla="*/ 53207 h 341244"/>
                <a:gd name="connsiteX1" fmla="*/ 168253 w 332559"/>
                <a:gd name="connsiteY1" fmla="*/ 162744 h 341244"/>
                <a:gd name="connsiteX2" fmla="*/ 163491 w 332559"/>
                <a:gd name="connsiteY2" fmla="*/ 196081 h 341244"/>
                <a:gd name="connsiteX3" fmla="*/ 168253 w 332559"/>
                <a:gd name="connsiteY3" fmla="*/ 234181 h 341244"/>
                <a:gd name="connsiteX4" fmla="*/ 206353 w 332559"/>
                <a:gd name="connsiteY4" fmla="*/ 277044 h 341244"/>
                <a:gd name="connsiteX5" fmla="*/ 215878 w 332559"/>
                <a:gd name="connsiteY5" fmla="*/ 305619 h 341244"/>
                <a:gd name="connsiteX6" fmla="*/ 225403 w 332559"/>
                <a:gd name="connsiteY6" fmla="*/ 319906 h 341244"/>
                <a:gd name="connsiteX7" fmla="*/ 211116 w 332559"/>
                <a:gd name="connsiteY7" fmla="*/ 338956 h 341244"/>
                <a:gd name="connsiteX8" fmla="*/ 173016 w 332559"/>
                <a:gd name="connsiteY8" fmla="*/ 334194 h 341244"/>
                <a:gd name="connsiteX9" fmla="*/ 63478 w 332559"/>
                <a:gd name="connsiteY9" fmla="*/ 257994 h 341244"/>
                <a:gd name="connsiteX10" fmla="*/ 1566 w 332559"/>
                <a:gd name="connsiteY10" fmla="*/ 138931 h 341244"/>
                <a:gd name="connsiteX11" fmla="*/ 20616 w 332559"/>
                <a:gd name="connsiteY11" fmla="*/ 96069 h 341244"/>
                <a:gd name="connsiteX12" fmla="*/ 34903 w 332559"/>
                <a:gd name="connsiteY12" fmla="*/ 72256 h 341244"/>
                <a:gd name="connsiteX13" fmla="*/ 58716 w 332559"/>
                <a:gd name="connsiteY13" fmla="*/ 24631 h 341244"/>
                <a:gd name="connsiteX14" fmla="*/ 77766 w 332559"/>
                <a:gd name="connsiteY14" fmla="*/ 819 h 341244"/>
                <a:gd name="connsiteX15" fmla="*/ 68241 w 332559"/>
                <a:gd name="connsiteY15" fmla="*/ 10344 h 341244"/>
                <a:gd name="connsiteX0" fmla="*/ 312882 w 312882"/>
                <a:gd name="connsiteY0" fmla="*/ 53207 h 341244"/>
                <a:gd name="connsiteX1" fmla="*/ 148576 w 312882"/>
                <a:gd name="connsiteY1" fmla="*/ 162744 h 341244"/>
                <a:gd name="connsiteX2" fmla="*/ 143814 w 312882"/>
                <a:gd name="connsiteY2" fmla="*/ 196081 h 341244"/>
                <a:gd name="connsiteX3" fmla="*/ 148576 w 312882"/>
                <a:gd name="connsiteY3" fmla="*/ 234181 h 341244"/>
                <a:gd name="connsiteX4" fmla="*/ 186676 w 312882"/>
                <a:gd name="connsiteY4" fmla="*/ 277044 h 341244"/>
                <a:gd name="connsiteX5" fmla="*/ 196201 w 312882"/>
                <a:gd name="connsiteY5" fmla="*/ 305619 h 341244"/>
                <a:gd name="connsiteX6" fmla="*/ 205726 w 312882"/>
                <a:gd name="connsiteY6" fmla="*/ 319906 h 341244"/>
                <a:gd name="connsiteX7" fmla="*/ 191439 w 312882"/>
                <a:gd name="connsiteY7" fmla="*/ 338956 h 341244"/>
                <a:gd name="connsiteX8" fmla="*/ 153339 w 312882"/>
                <a:gd name="connsiteY8" fmla="*/ 334194 h 341244"/>
                <a:gd name="connsiteX9" fmla="*/ 43801 w 312882"/>
                <a:gd name="connsiteY9" fmla="*/ 257994 h 341244"/>
                <a:gd name="connsiteX10" fmla="*/ 939 w 312882"/>
                <a:gd name="connsiteY10" fmla="*/ 96069 h 341244"/>
                <a:gd name="connsiteX11" fmla="*/ 15226 w 312882"/>
                <a:gd name="connsiteY11" fmla="*/ 72256 h 341244"/>
                <a:gd name="connsiteX12" fmla="*/ 39039 w 312882"/>
                <a:gd name="connsiteY12" fmla="*/ 24631 h 341244"/>
                <a:gd name="connsiteX13" fmla="*/ 58089 w 312882"/>
                <a:gd name="connsiteY13" fmla="*/ 819 h 341244"/>
                <a:gd name="connsiteX14" fmla="*/ 48564 w 312882"/>
                <a:gd name="connsiteY14" fmla="*/ 10344 h 341244"/>
                <a:gd name="connsiteX0" fmla="*/ 313209 w 313209"/>
                <a:gd name="connsiteY0" fmla="*/ 55717 h 343754"/>
                <a:gd name="connsiteX1" fmla="*/ 148903 w 313209"/>
                <a:gd name="connsiteY1" fmla="*/ 165254 h 343754"/>
                <a:gd name="connsiteX2" fmla="*/ 144141 w 313209"/>
                <a:gd name="connsiteY2" fmla="*/ 198591 h 343754"/>
                <a:gd name="connsiteX3" fmla="*/ 148903 w 313209"/>
                <a:gd name="connsiteY3" fmla="*/ 236691 h 343754"/>
                <a:gd name="connsiteX4" fmla="*/ 187003 w 313209"/>
                <a:gd name="connsiteY4" fmla="*/ 279554 h 343754"/>
                <a:gd name="connsiteX5" fmla="*/ 196528 w 313209"/>
                <a:gd name="connsiteY5" fmla="*/ 308129 h 343754"/>
                <a:gd name="connsiteX6" fmla="*/ 206053 w 313209"/>
                <a:gd name="connsiteY6" fmla="*/ 322416 h 343754"/>
                <a:gd name="connsiteX7" fmla="*/ 191766 w 313209"/>
                <a:gd name="connsiteY7" fmla="*/ 341466 h 343754"/>
                <a:gd name="connsiteX8" fmla="*/ 153666 w 313209"/>
                <a:gd name="connsiteY8" fmla="*/ 336704 h 343754"/>
                <a:gd name="connsiteX9" fmla="*/ 44128 w 313209"/>
                <a:gd name="connsiteY9" fmla="*/ 260504 h 343754"/>
                <a:gd name="connsiteX10" fmla="*/ 1266 w 313209"/>
                <a:gd name="connsiteY10" fmla="*/ 98579 h 343754"/>
                <a:gd name="connsiteX11" fmla="*/ 15553 w 313209"/>
                <a:gd name="connsiteY11" fmla="*/ 74766 h 343754"/>
                <a:gd name="connsiteX12" fmla="*/ 58416 w 313209"/>
                <a:gd name="connsiteY12" fmla="*/ 3329 h 343754"/>
                <a:gd name="connsiteX13" fmla="*/ 48891 w 313209"/>
                <a:gd name="connsiteY13" fmla="*/ 12854 h 343754"/>
                <a:gd name="connsiteX0" fmla="*/ 313209 w 313209"/>
                <a:gd name="connsiteY0" fmla="*/ 52388 h 340425"/>
                <a:gd name="connsiteX1" fmla="*/ 148903 w 313209"/>
                <a:gd name="connsiteY1" fmla="*/ 161925 h 340425"/>
                <a:gd name="connsiteX2" fmla="*/ 144141 w 313209"/>
                <a:gd name="connsiteY2" fmla="*/ 195262 h 340425"/>
                <a:gd name="connsiteX3" fmla="*/ 148903 w 313209"/>
                <a:gd name="connsiteY3" fmla="*/ 233362 h 340425"/>
                <a:gd name="connsiteX4" fmla="*/ 187003 w 313209"/>
                <a:gd name="connsiteY4" fmla="*/ 276225 h 340425"/>
                <a:gd name="connsiteX5" fmla="*/ 196528 w 313209"/>
                <a:gd name="connsiteY5" fmla="*/ 304800 h 340425"/>
                <a:gd name="connsiteX6" fmla="*/ 206053 w 313209"/>
                <a:gd name="connsiteY6" fmla="*/ 319087 h 340425"/>
                <a:gd name="connsiteX7" fmla="*/ 191766 w 313209"/>
                <a:gd name="connsiteY7" fmla="*/ 338137 h 340425"/>
                <a:gd name="connsiteX8" fmla="*/ 153666 w 313209"/>
                <a:gd name="connsiteY8" fmla="*/ 333375 h 340425"/>
                <a:gd name="connsiteX9" fmla="*/ 44128 w 313209"/>
                <a:gd name="connsiteY9" fmla="*/ 257175 h 340425"/>
                <a:gd name="connsiteX10" fmla="*/ 1266 w 313209"/>
                <a:gd name="connsiteY10" fmla="*/ 95250 h 340425"/>
                <a:gd name="connsiteX11" fmla="*/ 15553 w 313209"/>
                <a:gd name="connsiteY11" fmla="*/ 71437 h 340425"/>
                <a:gd name="connsiteX12" fmla="*/ 58416 w 313209"/>
                <a:gd name="connsiteY12" fmla="*/ 0 h 340425"/>
                <a:gd name="connsiteX0" fmla="*/ 313209 w 313209"/>
                <a:gd name="connsiteY0" fmla="*/ 0 h 288037"/>
                <a:gd name="connsiteX1" fmla="*/ 148903 w 313209"/>
                <a:gd name="connsiteY1" fmla="*/ 109537 h 288037"/>
                <a:gd name="connsiteX2" fmla="*/ 144141 w 313209"/>
                <a:gd name="connsiteY2" fmla="*/ 142874 h 288037"/>
                <a:gd name="connsiteX3" fmla="*/ 148903 w 313209"/>
                <a:gd name="connsiteY3" fmla="*/ 180974 h 288037"/>
                <a:gd name="connsiteX4" fmla="*/ 187003 w 313209"/>
                <a:gd name="connsiteY4" fmla="*/ 223837 h 288037"/>
                <a:gd name="connsiteX5" fmla="*/ 196528 w 313209"/>
                <a:gd name="connsiteY5" fmla="*/ 252412 h 288037"/>
                <a:gd name="connsiteX6" fmla="*/ 206053 w 313209"/>
                <a:gd name="connsiteY6" fmla="*/ 266699 h 288037"/>
                <a:gd name="connsiteX7" fmla="*/ 191766 w 313209"/>
                <a:gd name="connsiteY7" fmla="*/ 285749 h 288037"/>
                <a:gd name="connsiteX8" fmla="*/ 153666 w 313209"/>
                <a:gd name="connsiteY8" fmla="*/ 280987 h 288037"/>
                <a:gd name="connsiteX9" fmla="*/ 44128 w 313209"/>
                <a:gd name="connsiteY9" fmla="*/ 204787 h 288037"/>
                <a:gd name="connsiteX10" fmla="*/ 1266 w 313209"/>
                <a:gd name="connsiteY10" fmla="*/ 42862 h 288037"/>
                <a:gd name="connsiteX11" fmla="*/ 15553 w 313209"/>
                <a:gd name="connsiteY11" fmla="*/ 19049 h 288037"/>
                <a:gd name="connsiteX0" fmla="*/ 297656 w 297656"/>
                <a:gd name="connsiteY0" fmla="*/ 0 h 288037"/>
                <a:gd name="connsiteX1" fmla="*/ 133350 w 297656"/>
                <a:gd name="connsiteY1" fmla="*/ 109537 h 288037"/>
                <a:gd name="connsiteX2" fmla="*/ 128588 w 297656"/>
                <a:gd name="connsiteY2" fmla="*/ 142874 h 288037"/>
                <a:gd name="connsiteX3" fmla="*/ 133350 w 297656"/>
                <a:gd name="connsiteY3" fmla="*/ 180974 h 288037"/>
                <a:gd name="connsiteX4" fmla="*/ 171450 w 297656"/>
                <a:gd name="connsiteY4" fmla="*/ 223837 h 288037"/>
                <a:gd name="connsiteX5" fmla="*/ 180975 w 297656"/>
                <a:gd name="connsiteY5" fmla="*/ 252412 h 288037"/>
                <a:gd name="connsiteX6" fmla="*/ 190500 w 297656"/>
                <a:gd name="connsiteY6" fmla="*/ 266699 h 288037"/>
                <a:gd name="connsiteX7" fmla="*/ 176213 w 297656"/>
                <a:gd name="connsiteY7" fmla="*/ 285749 h 288037"/>
                <a:gd name="connsiteX8" fmla="*/ 138113 w 297656"/>
                <a:gd name="connsiteY8" fmla="*/ 280987 h 288037"/>
                <a:gd name="connsiteX9" fmla="*/ 28575 w 297656"/>
                <a:gd name="connsiteY9" fmla="*/ 204787 h 288037"/>
                <a:gd name="connsiteX10" fmla="*/ 0 w 297656"/>
                <a:gd name="connsiteY10" fmla="*/ 19049 h 288037"/>
                <a:gd name="connsiteX0" fmla="*/ 297656 w 297656"/>
                <a:gd name="connsiteY0" fmla="*/ 0 h 290217"/>
                <a:gd name="connsiteX1" fmla="*/ 133350 w 297656"/>
                <a:gd name="connsiteY1" fmla="*/ 109537 h 290217"/>
                <a:gd name="connsiteX2" fmla="*/ 128588 w 297656"/>
                <a:gd name="connsiteY2" fmla="*/ 142874 h 290217"/>
                <a:gd name="connsiteX3" fmla="*/ 133350 w 297656"/>
                <a:gd name="connsiteY3" fmla="*/ 180974 h 290217"/>
                <a:gd name="connsiteX4" fmla="*/ 171450 w 297656"/>
                <a:gd name="connsiteY4" fmla="*/ 223837 h 290217"/>
                <a:gd name="connsiteX5" fmla="*/ 180975 w 297656"/>
                <a:gd name="connsiteY5" fmla="*/ 252412 h 290217"/>
                <a:gd name="connsiteX6" fmla="*/ 176213 w 297656"/>
                <a:gd name="connsiteY6" fmla="*/ 285749 h 290217"/>
                <a:gd name="connsiteX7" fmla="*/ 138113 w 297656"/>
                <a:gd name="connsiteY7" fmla="*/ 280987 h 290217"/>
                <a:gd name="connsiteX8" fmla="*/ 28575 w 297656"/>
                <a:gd name="connsiteY8" fmla="*/ 204787 h 290217"/>
                <a:gd name="connsiteX9" fmla="*/ 0 w 297656"/>
                <a:gd name="connsiteY9" fmla="*/ 19049 h 290217"/>
                <a:gd name="connsiteX0" fmla="*/ 297656 w 297656"/>
                <a:gd name="connsiteY0" fmla="*/ 0 h 292126"/>
                <a:gd name="connsiteX1" fmla="*/ 133350 w 297656"/>
                <a:gd name="connsiteY1" fmla="*/ 109537 h 292126"/>
                <a:gd name="connsiteX2" fmla="*/ 128588 w 297656"/>
                <a:gd name="connsiteY2" fmla="*/ 142874 h 292126"/>
                <a:gd name="connsiteX3" fmla="*/ 133350 w 297656"/>
                <a:gd name="connsiteY3" fmla="*/ 180974 h 292126"/>
                <a:gd name="connsiteX4" fmla="*/ 171450 w 297656"/>
                <a:gd name="connsiteY4" fmla="*/ 223837 h 292126"/>
                <a:gd name="connsiteX5" fmla="*/ 176213 w 297656"/>
                <a:gd name="connsiteY5" fmla="*/ 285749 h 292126"/>
                <a:gd name="connsiteX6" fmla="*/ 138113 w 297656"/>
                <a:gd name="connsiteY6" fmla="*/ 280987 h 292126"/>
                <a:gd name="connsiteX7" fmla="*/ 28575 w 297656"/>
                <a:gd name="connsiteY7" fmla="*/ 204787 h 292126"/>
                <a:gd name="connsiteX8" fmla="*/ 0 w 297656"/>
                <a:gd name="connsiteY8" fmla="*/ 19049 h 292126"/>
                <a:gd name="connsiteX0" fmla="*/ 297656 w 297656"/>
                <a:gd name="connsiteY0" fmla="*/ 0 h 281151"/>
                <a:gd name="connsiteX1" fmla="*/ 133350 w 297656"/>
                <a:gd name="connsiteY1" fmla="*/ 109537 h 281151"/>
                <a:gd name="connsiteX2" fmla="*/ 128588 w 297656"/>
                <a:gd name="connsiteY2" fmla="*/ 142874 h 281151"/>
                <a:gd name="connsiteX3" fmla="*/ 133350 w 297656"/>
                <a:gd name="connsiteY3" fmla="*/ 180974 h 281151"/>
                <a:gd name="connsiteX4" fmla="*/ 171450 w 297656"/>
                <a:gd name="connsiteY4" fmla="*/ 223837 h 281151"/>
                <a:gd name="connsiteX5" fmla="*/ 138113 w 297656"/>
                <a:gd name="connsiteY5" fmla="*/ 280987 h 281151"/>
                <a:gd name="connsiteX6" fmla="*/ 28575 w 297656"/>
                <a:gd name="connsiteY6" fmla="*/ 204787 h 281151"/>
                <a:gd name="connsiteX7" fmla="*/ 0 w 297656"/>
                <a:gd name="connsiteY7" fmla="*/ 19049 h 281151"/>
                <a:gd name="connsiteX0" fmla="*/ 297656 w 297656"/>
                <a:gd name="connsiteY0" fmla="*/ 0 h 281151"/>
                <a:gd name="connsiteX1" fmla="*/ 133350 w 297656"/>
                <a:gd name="connsiteY1" fmla="*/ 109537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297656 w 297656"/>
                <a:gd name="connsiteY0" fmla="*/ 0 h 281151"/>
                <a:gd name="connsiteX1" fmla="*/ 254794 w 297656"/>
                <a:gd name="connsiteY1" fmla="*/ 169068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373856 w 373856"/>
                <a:gd name="connsiteY0" fmla="*/ 35720 h 316871"/>
                <a:gd name="connsiteX1" fmla="*/ 330994 w 373856"/>
                <a:gd name="connsiteY1" fmla="*/ 204788 h 316871"/>
                <a:gd name="connsiteX2" fmla="*/ 209550 w 373856"/>
                <a:gd name="connsiteY2" fmla="*/ 216694 h 316871"/>
                <a:gd name="connsiteX3" fmla="*/ 247650 w 373856"/>
                <a:gd name="connsiteY3" fmla="*/ 259557 h 316871"/>
                <a:gd name="connsiteX4" fmla="*/ 214313 w 373856"/>
                <a:gd name="connsiteY4" fmla="*/ 316707 h 316871"/>
                <a:gd name="connsiteX5" fmla="*/ 104775 w 373856"/>
                <a:gd name="connsiteY5" fmla="*/ 240507 h 316871"/>
                <a:gd name="connsiteX6" fmla="*/ 0 w 373856"/>
                <a:gd name="connsiteY6" fmla="*/ 0 h 316871"/>
                <a:gd name="connsiteX0" fmla="*/ 373856 w 373856"/>
                <a:gd name="connsiteY0" fmla="*/ 35720 h 322733"/>
                <a:gd name="connsiteX1" fmla="*/ 330994 w 373856"/>
                <a:gd name="connsiteY1" fmla="*/ 204788 h 322733"/>
                <a:gd name="connsiteX2" fmla="*/ 209550 w 373856"/>
                <a:gd name="connsiteY2" fmla="*/ 216694 h 322733"/>
                <a:gd name="connsiteX3" fmla="*/ 247650 w 373856"/>
                <a:gd name="connsiteY3" fmla="*/ 259557 h 322733"/>
                <a:gd name="connsiteX4" fmla="*/ 214313 w 373856"/>
                <a:gd name="connsiteY4" fmla="*/ 316707 h 322733"/>
                <a:gd name="connsiteX5" fmla="*/ 114300 w 373856"/>
                <a:gd name="connsiteY5" fmla="*/ 102395 h 322733"/>
                <a:gd name="connsiteX6" fmla="*/ 0 w 373856"/>
                <a:gd name="connsiteY6" fmla="*/ 0 h 322733"/>
                <a:gd name="connsiteX0" fmla="*/ 319087 w 333151"/>
                <a:gd name="connsiteY0" fmla="*/ 0 h 351306"/>
                <a:gd name="connsiteX1" fmla="*/ 330994 w 333151"/>
                <a:gd name="connsiteY1" fmla="*/ 233361 h 351306"/>
                <a:gd name="connsiteX2" fmla="*/ 209550 w 333151"/>
                <a:gd name="connsiteY2" fmla="*/ 245267 h 351306"/>
                <a:gd name="connsiteX3" fmla="*/ 247650 w 333151"/>
                <a:gd name="connsiteY3" fmla="*/ 288130 h 351306"/>
                <a:gd name="connsiteX4" fmla="*/ 214313 w 333151"/>
                <a:gd name="connsiteY4" fmla="*/ 345280 h 351306"/>
                <a:gd name="connsiteX5" fmla="*/ 114300 w 333151"/>
                <a:gd name="connsiteY5" fmla="*/ 130968 h 351306"/>
                <a:gd name="connsiteX6" fmla="*/ 0 w 333151"/>
                <a:gd name="connsiteY6" fmla="*/ 28573 h 35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51" h="351306">
                  <a:moveTo>
                    <a:pt x="319087" y="0"/>
                  </a:moveTo>
                  <a:cubicBezTo>
                    <a:pt x="243492" y="82363"/>
                    <a:pt x="349250" y="192483"/>
                    <a:pt x="330994" y="233361"/>
                  </a:cubicBezTo>
                  <a:cubicBezTo>
                    <a:pt x="312738" y="274239"/>
                    <a:pt x="223441" y="236139"/>
                    <a:pt x="209550" y="245267"/>
                  </a:cubicBezTo>
                  <a:cubicBezTo>
                    <a:pt x="195659" y="254395"/>
                    <a:pt x="243003" y="283482"/>
                    <a:pt x="247650" y="288130"/>
                  </a:cubicBezTo>
                  <a:cubicBezTo>
                    <a:pt x="248444" y="304799"/>
                    <a:pt x="236538" y="371474"/>
                    <a:pt x="214313" y="345280"/>
                  </a:cubicBezTo>
                  <a:cubicBezTo>
                    <a:pt x="192088" y="319086"/>
                    <a:pt x="140494" y="160337"/>
                    <a:pt x="114300" y="130968"/>
                  </a:cubicBezTo>
                  <a:cubicBezTo>
                    <a:pt x="91281" y="87312"/>
                    <a:pt x="5953" y="67268"/>
                    <a:pt x="0" y="28573"/>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dirty="0"/>
            </a:p>
          </p:txBody>
        </p:sp>
        <p:cxnSp>
          <p:nvCxnSpPr>
            <p:cNvPr id="164" name="Straight Arrow Connector 163"/>
            <p:cNvCxnSpPr/>
            <p:nvPr/>
          </p:nvCxnSpPr>
          <p:spPr>
            <a:xfrm flipH="1">
              <a:off x="6445398" y="3760758"/>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flipV="1">
              <a:off x="6318534" y="3716515"/>
              <a:ext cx="51825" cy="87026"/>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5975339" y="3706396"/>
              <a:ext cx="2920" cy="111755"/>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6231428" y="3720456"/>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Freeform 167"/>
            <p:cNvSpPr/>
            <p:nvPr/>
          </p:nvSpPr>
          <p:spPr>
            <a:xfrm>
              <a:off x="5925196" y="3754265"/>
              <a:ext cx="638175" cy="126206"/>
            </a:xfrm>
            <a:custGeom>
              <a:avLst/>
              <a:gdLst>
                <a:gd name="connsiteX0" fmla="*/ 0 w 850900"/>
                <a:gd name="connsiteY0" fmla="*/ 161925 h 168275"/>
                <a:gd name="connsiteX1" fmla="*/ 9525 w 850900"/>
                <a:gd name="connsiteY1" fmla="*/ 146050 h 168275"/>
                <a:gd name="connsiteX2" fmla="*/ 19050 w 850900"/>
                <a:gd name="connsiteY2" fmla="*/ 142875 h 168275"/>
                <a:gd name="connsiteX3" fmla="*/ 25400 w 850900"/>
                <a:gd name="connsiteY3" fmla="*/ 133350 h 168275"/>
                <a:gd name="connsiteX4" fmla="*/ 44450 w 850900"/>
                <a:gd name="connsiteY4" fmla="*/ 114300 h 168275"/>
                <a:gd name="connsiteX5" fmla="*/ 63500 w 850900"/>
                <a:gd name="connsiteY5" fmla="*/ 98425 h 168275"/>
                <a:gd name="connsiteX6" fmla="*/ 76200 w 850900"/>
                <a:gd name="connsiteY6" fmla="*/ 82550 h 168275"/>
                <a:gd name="connsiteX7" fmla="*/ 79375 w 850900"/>
                <a:gd name="connsiteY7" fmla="*/ 73025 h 168275"/>
                <a:gd name="connsiteX8" fmla="*/ 95250 w 850900"/>
                <a:gd name="connsiteY8" fmla="*/ 57150 h 168275"/>
                <a:gd name="connsiteX9" fmla="*/ 107950 w 850900"/>
                <a:gd name="connsiteY9" fmla="*/ 44450 h 168275"/>
                <a:gd name="connsiteX10" fmla="*/ 111125 w 850900"/>
                <a:gd name="connsiteY10" fmla="*/ 34925 h 168275"/>
                <a:gd name="connsiteX11" fmla="*/ 117475 w 850900"/>
                <a:gd name="connsiteY11" fmla="*/ 25400 h 168275"/>
                <a:gd name="connsiteX12" fmla="*/ 127000 w 850900"/>
                <a:gd name="connsiteY12" fmla="*/ 6350 h 168275"/>
                <a:gd name="connsiteX13" fmla="*/ 136525 w 850900"/>
                <a:gd name="connsiteY13" fmla="*/ 0 h 168275"/>
                <a:gd name="connsiteX14" fmla="*/ 149225 w 850900"/>
                <a:gd name="connsiteY14" fmla="*/ 38100 h 168275"/>
                <a:gd name="connsiteX15" fmla="*/ 152400 w 850900"/>
                <a:gd name="connsiteY15" fmla="*/ 47625 h 168275"/>
                <a:gd name="connsiteX16" fmla="*/ 165100 w 850900"/>
                <a:gd name="connsiteY16" fmla="*/ 66675 h 168275"/>
                <a:gd name="connsiteX17" fmla="*/ 174625 w 850900"/>
                <a:gd name="connsiteY17" fmla="*/ 73025 h 168275"/>
                <a:gd name="connsiteX18" fmla="*/ 187325 w 850900"/>
                <a:gd name="connsiteY18" fmla="*/ 88900 h 168275"/>
                <a:gd name="connsiteX19" fmla="*/ 209550 w 850900"/>
                <a:gd name="connsiteY19" fmla="*/ 111125 h 168275"/>
                <a:gd name="connsiteX20" fmla="*/ 225425 w 850900"/>
                <a:gd name="connsiteY20" fmla="*/ 127000 h 168275"/>
                <a:gd name="connsiteX21" fmla="*/ 241300 w 850900"/>
                <a:gd name="connsiteY21" fmla="*/ 142875 h 168275"/>
                <a:gd name="connsiteX22" fmla="*/ 254000 w 850900"/>
                <a:gd name="connsiteY22" fmla="*/ 158750 h 168275"/>
                <a:gd name="connsiteX23" fmla="*/ 257175 w 850900"/>
                <a:gd name="connsiteY23" fmla="*/ 168275 h 168275"/>
                <a:gd name="connsiteX24" fmla="*/ 263525 w 850900"/>
                <a:gd name="connsiteY24" fmla="*/ 149225 h 168275"/>
                <a:gd name="connsiteX25" fmla="*/ 276225 w 850900"/>
                <a:gd name="connsiteY25" fmla="*/ 117475 h 168275"/>
                <a:gd name="connsiteX26" fmla="*/ 285750 w 850900"/>
                <a:gd name="connsiteY26" fmla="*/ 111125 h 168275"/>
                <a:gd name="connsiteX27" fmla="*/ 292100 w 850900"/>
                <a:gd name="connsiteY27" fmla="*/ 101600 h 168275"/>
                <a:gd name="connsiteX28" fmla="*/ 311150 w 850900"/>
                <a:gd name="connsiteY28" fmla="*/ 88900 h 168275"/>
                <a:gd name="connsiteX29" fmla="*/ 327025 w 850900"/>
                <a:gd name="connsiteY29" fmla="*/ 76200 h 168275"/>
                <a:gd name="connsiteX30" fmla="*/ 355600 w 850900"/>
                <a:gd name="connsiteY30" fmla="*/ 53975 h 168275"/>
                <a:gd name="connsiteX31" fmla="*/ 365125 w 850900"/>
                <a:gd name="connsiteY31" fmla="*/ 34925 h 168275"/>
                <a:gd name="connsiteX32" fmla="*/ 368300 w 850900"/>
                <a:gd name="connsiteY32" fmla="*/ 25400 h 168275"/>
                <a:gd name="connsiteX33" fmla="*/ 377825 w 850900"/>
                <a:gd name="connsiteY33" fmla="*/ 22225 h 168275"/>
                <a:gd name="connsiteX34" fmla="*/ 393700 w 850900"/>
                <a:gd name="connsiteY34" fmla="*/ 50800 h 168275"/>
                <a:gd name="connsiteX35" fmla="*/ 406400 w 850900"/>
                <a:gd name="connsiteY35" fmla="*/ 69850 h 168275"/>
                <a:gd name="connsiteX36" fmla="*/ 412750 w 850900"/>
                <a:gd name="connsiteY36" fmla="*/ 79375 h 168275"/>
                <a:gd name="connsiteX37" fmla="*/ 422275 w 850900"/>
                <a:gd name="connsiteY37" fmla="*/ 85725 h 168275"/>
                <a:gd name="connsiteX38" fmla="*/ 434975 w 850900"/>
                <a:gd name="connsiteY38" fmla="*/ 101600 h 168275"/>
                <a:gd name="connsiteX39" fmla="*/ 438150 w 850900"/>
                <a:gd name="connsiteY39" fmla="*/ 111125 h 168275"/>
                <a:gd name="connsiteX40" fmla="*/ 444500 w 850900"/>
                <a:gd name="connsiteY40" fmla="*/ 120650 h 168275"/>
                <a:gd name="connsiteX41" fmla="*/ 447675 w 850900"/>
                <a:gd name="connsiteY41" fmla="*/ 130175 h 168275"/>
                <a:gd name="connsiteX42" fmla="*/ 457200 w 850900"/>
                <a:gd name="connsiteY42" fmla="*/ 136525 h 168275"/>
                <a:gd name="connsiteX43" fmla="*/ 463550 w 850900"/>
                <a:gd name="connsiteY43" fmla="*/ 146050 h 168275"/>
                <a:gd name="connsiteX44" fmla="*/ 479425 w 850900"/>
                <a:gd name="connsiteY44" fmla="*/ 161925 h 168275"/>
                <a:gd name="connsiteX45" fmla="*/ 498475 w 850900"/>
                <a:gd name="connsiteY45" fmla="*/ 158750 h 168275"/>
                <a:gd name="connsiteX46" fmla="*/ 514350 w 850900"/>
                <a:gd name="connsiteY46" fmla="*/ 142875 h 168275"/>
                <a:gd name="connsiteX47" fmla="*/ 523875 w 850900"/>
                <a:gd name="connsiteY47" fmla="*/ 133350 h 168275"/>
                <a:gd name="connsiteX48" fmla="*/ 536575 w 850900"/>
                <a:gd name="connsiteY48" fmla="*/ 117475 h 168275"/>
                <a:gd name="connsiteX49" fmla="*/ 546100 w 850900"/>
                <a:gd name="connsiteY49" fmla="*/ 98425 h 168275"/>
                <a:gd name="connsiteX50" fmla="*/ 565150 w 850900"/>
                <a:gd name="connsiteY50" fmla="*/ 85725 h 168275"/>
                <a:gd name="connsiteX51" fmla="*/ 584200 w 850900"/>
                <a:gd name="connsiteY51" fmla="*/ 69850 h 168275"/>
                <a:gd name="connsiteX52" fmla="*/ 600075 w 850900"/>
                <a:gd name="connsiteY52" fmla="*/ 53975 h 168275"/>
                <a:gd name="connsiteX53" fmla="*/ 615950 w 850900"/>
                <a:gd name="connsiteY53" fmla="*/ 41275 h 168275"/>
                <a:gd name="connsiteX54" fmla="*/ 622300 w 850900"/>
                <a:gd name="connsiteY54" fmla="*/ 31750 h 168275"/>
                <a:gd name="connsiteX55" fmla="*/ 625475 w 850900"/>
                <a:gd name="connsiteY55" fmla="*/ 22225 h 168275"/>
                <a:gd name="connsiteX56" fmla="*/ 631825 w 850900"/>
                <a:gd name="connsiteY56" fmla="*/ 41275 h 168275"/>
                <a:gd name="connsiteX57" fmla="*/ 647700 w 850900"/>
                <a:gd name="connsiteY57" fmla="*/ 60325 h 168275"/>
                <a:gd name="connsiteX58" fmla="*/ 669925 w 850900"/>
                <a:gd name="connsiteY58" fmla="*/ 88900 h 168275"/>
                <a:gd name="connsiteX59" fmla="*/ 682625 w 850900"/>
                <a:gd name="connsiteY59" fmla="*/ 107950 h 168275"/>
                <a:gd name="connsiteX60" fmla="*/ 698500 w 850900"/>
                <a:gd name="connsiteY60" fmla="*/ 123825 h 168275"/>
                <a:gd name="connsiteX61" fmla="*/ 714375 w 850900"/>
                <a:gd name="connsiteY61" fmla="*/ 142875 h 168275"/>
                <a:gd name="connsiteX62" fmla="*/ 723900 w 850900"/>
                <a:gd name="connsiteY62" fmla="*/ 149225 h 168275"/>
                <a:gd name="connsiteX63" fmla="*/ 739775 w 850900"/>
                <a:gd name="connsiteY63" fmla="*/ 165100 h 168275"/>
                <a:gd name="connsiteX64" fmla="*/ 746125 w 850900"/>
                <a:gd name="connsiteY64" fmla="*/ 146050 h 168275"/>
                <a:gd name="connsiteX65" fmla="*/ 749300 w 850900"/>
                <a:gd name="connsiteY65" fmla="*/ 136525 h 168275"/>
                <a:gd name="connsiteX66" fmla="*/ 752475 w 850900"/>
                <a:gd name="connsiteY66" fmla="*/ 127000 h 168275"/>
                <a:gd name="connsiteX67" fmla="*/ 771525 w 850900"/>
                <a:gd name="connsiteY67" fmla="*/ 114300 h 168275"/>
                <a:gd name="connsiteX68" fmla="*/ 784225 w 850900"/>
                <a:gd name="connsiteY68" fmla="*/ 101600 h 168275"/>
                <a:gd name="connsiteX69" fmla="*/ 796925 w 850900"/>
                <a:gd name="connsiteY69" fmla="*/ 82550 h 168275"/>
                <a:gd name="connsiteX70" fmla="*/ 806450 w 850900"/>
                <a:gd name="connsiteY70" fmla="*/ 73025 h 168275"/>
                <a:gd name="connsiteX71" fmla="*/ 819150 w 850900"/>
                <a:gd name="connsiteY71" fmla="*/ 53975 h 168275"/>
                <a:gd name="connsiteX72" fmla="*/ 822325 w 850900"/>
                <a:gd name="connsiteY72" fmla="*/ 44450 h 168275"/>
                <a:gd name="connsiteX73" fmla="*/ 835025 w 850900"/>
                <a:gd name="connsiteY73" fmla="*/ 25400 h 168275"/>
                <a:gd name="connsiteX74" fmla="*/ 850900 w 850900"/>
                <a:gd name="connsiteY74" fmla="*/ 15875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0900" h="168275">
                  <a:moveTo>
                    <a:pt x="0" y="161925"/>
                  </a:moveTo>
                  <a:cubicBezTo>
                    <a:pt x="3175" y="156633"/>
                    <a:pt x="5161" y="150414"/>
                    <a:pt x="9525" y="146050"/>
                  </a:cubicBezTo>
                  <a:cubicBezTo>
                    <a:pt x="11892" y="143683"/>
                    <a:pt x="16437" y="144966"/>
                    <a:pt x="19050" y="142875"/>
                  </a:cubicBezTo>
                  <a:cubicBezTo>
                    <a:pt x="22030" y="140491"/>
                    <a:pt x="22865" y="136202"/>
                    <a:pt x="25400" y="133350"/>
                  </a:cubicBezTo>
                  <a:cubicBezTo>
                    <a:pt x="31366" y="126638"/>
                    <a:pt x="38100" y="120650"/>
                    <a:pt x="44450" y="114300"/>
                  </a:cubicBezTo>
                  <a:cubicBezTo>
                    <a:pt x="56673" y="102077"/>
                    <a:pt x="50239" y="107266"/>
                    <a:pt x="63500" y="98425"/>
                  </a:cubicBezTo>
                  <a:cubicBezTo>
                    <a:pt x="71480" y="74484"/>
                    <a:pt x="59787" y="103066"/>
                    <a:pt x="76200" y="82550"/>
                  </a:cubicBezTo>
                  <a:cubicBezTo>
                    <a:pt x="78291" y="79937"/>
                    <a:pt x="77878" y="76018"/>
                    <a:pt x="79375" y="73025"/>
                  </a:cubicBezTo>
                  <a:cubicBezTo>
                    <a:pt x="84667" y="62442"/>
                    <a:pt x="85725" y="63500"/>
                    <a:pt x="95250" y="57150"/>
                  </a:cubicBezTo>
                  <a:cubicBezTo>
                    <a:pt x="103717" y="31750"/>
                    <a:pt x="91017" y="61383"/>
                    <a:pt x="107950" y="44450"/>
                  </a:cubicBezTo>
                  <a:cubicBezTo>
                    <a:pt x="110317" y="42083"/>
                    <a:pt x="109628" y="37918"/>
                    <a:pt x="111125" y="34925"/>
                  </a:cubicBezTo>
                  <a:cubicBezTo>
                    <a:pt x="112832" y="31512"/>
                    <a:pt x="115768" y="28813"/>
                    <a:pt x="117475" y="25400"/>
                  </a:cubicBezTo>
                  <a:cubicBezTo>
                    <a:pt x="122640" y="15071"/>
                    <a:pt x="117901" y="15449"/>
                    <a:pt x="127000" y="6350"/>
                  </a:cubicBezTo>
                  <a:cubicBezTo>
                    <a:pt x="129698" y="3652"/>
                    <a:pt x="133350" y="2117"/>
                    <a:pt x="136525" y="0"/>
                  </a:cubicBezTo>
                  <a:lnTo>
                    <a:pt x="149225" y="38100"/>
                  </a:lnTo>
                  <a:cubicBezTo>
                    <a:pt x="150283" y="41275"/>
                    <a:pt x="150544" y="44840"/>
                    <a:pt x="152400" y="47625"/>
                  </a:cubicBezTo>
                  <a:cubicBezTo>
                    <a:pt x="156633" y="53975"/>
                    <a:pt x="158750" y="62442"/>
                    <a:pt x="165100" y="66675"/>
                  </a:cubicBezTo>
                  <a:lnTo>
                    <a:pt x="174625" y="73025"/>
                  </a:lnTo>
                  <a:cubicBezTo>
                    <a:pt x="181775" y="94475"/>
                    <a:pt x="171859" y="71225"/>
                    <a:pt x="187325" y="88900"/>
                  </a:cubicBezTo>
                  <a:cubicBezTo>
                    <a:pt x="208303" y="112875"/>
                    <a:pt x="189969" y="104598"/>
                    <a:pt x="209550" y="111125"/>
                  </a:cubicBezTo>
                  <a:cubicBezTo>
                    <a:pt x="226483" y="136525"/>
                    <a:pt x="204258" y="105833"/>
                    <a:pt x="225425" y="127000"/>
                  </a:cubicBezTo>
                  <a:cubicBezTo>
                    <a:pt x="246592" y="148167"/>
                    <a:pt x="215900" y="125942"/>
                    <a:pt x="241300" y="142875"/>
                  </a:cubicBezTo>
                  <a:cubicBezTo>
                    <a:pt x="249280" y="166816"/>
                    <a:pt x="237587" y="138234"/>
                    <a:pt x="254000" y="158750"/>
                  </a:cubicBezTo>
                  <a:cubicBezTo>
                    <a:pt x="256091" y="161363"/>
                    <a:pt x="256117" y="165100"/>
                    <a:pt x="257175" y="168275"/>
                  </a:cubicBezTo>
                  <a:cubicBezTo>
                    <a:pt x="259292" y="161925"/>
                    <a:pt x="261902" y="155719"/>
                    <a:pt x="263525" y="149225"/>
                  </a:cubicBezTo>
                  <a:cubicBezTo>
                    <a:pt x="266153" y="138712"/>
                    <a:pt x="268137" y="125563"/>
                    <a:pt x="276225" y="117475"/>
                  </a:cubicBezTo>
                  <a:cubicBezTo>
                    <a:pt x="278923" y="114777"/>
                    <a:pt x="282575" y="113242"/>
                    <a:pt x="285750" y="111125"/>
                  </a:cubicBezTo>
                  <a:cubicBezTo>
                    <a:pt x="287867" y="107950"/>
                    <a:pt x="289228" y="104113"/>
                    <a:pt x="292100" y="101600"/>
                  </a:cubicBezTo>
                  <a:cubicBezTo>
                    <a:pt x="297843" y="96574"/>
                    <a:pt x="311150" y="88900"/>
                    <a:pt x="311150" y="88900"/>
                  </a:cubicBezTo>
                  <a:cubicBezTo>
                    <a:pt x="322883" y="71301"/>
                    <a:pt x="310787" y="85221"/>
                    <a:pt x="327025" y="76200"/>
                  </a:cubicBezTo>
                  <a:cubicBezTo>
                    <a:pt x="344115" y="66706"/>
                    <a:pt x="344030" y="65545"/>
                    <a:pt x="355600" y="53975"/>
                  </a:cubicBezTo>
                  <a:cubicBezTo>
                    <a:pt x="363580" y="30034"/>
                    <a:pt x="352815" y="59544"/>
                    <a:pt x="365125" y="34925"/>
                  </a:cubicBezTo>
                  <a:cubicBezTo>
                    <a:pt x="366622" y="31932"/>
                    <a:pt x="365933" y="27767"/>
                    <a:pt x="368300" y="25400"/>
                  </a:cubicBezTo>
                  <a:cubicBezTo>
                    <a:pt x="370667" y="23033"/>
                    <a:pt x="374650" y="23283"/>
                    <a:pt x="377825" y="22225"/>
                  </a:cubicBezTo>
                  <a:cubicBezTo>
                    <a:pt x="383413" y="38990"/>
                    <a:pt x="379144" y="28965"/>
                    <a:pt x="393700" y="50800"/>
                  </a:cubicBezTo>
                  <a:lnTo>
                    <a:pt x="406400" y="69850"/>
                  </a:lnTo>
                  <a:cubicBezTo>
                    <a:pt x="408517" y="73025"/>
                    <a:pt x="409575" y="77258"/>
                    <a:pt x="412750" y="79375"/>
                  </a:cubicBezTo>
                  <a:lnTo>
                    <a:pt x="422275" y="85725"/>
                  </a:lnTo>
                  <a:cubicBezTo>
                    <a:pt x="430255" y="109666"/>
                    <a:pt x="418562" y="81084"/>
                    <a:pt x="434975" y="101600"/>
                  </a:cubicBezTo>
                  <a:cubicBezTo>
                    <a:pt x="437066" y="104213"/>
                    <a:pt x="436653" y="108132"/>
                    <a:pt x="438150" y="111125"/>
                  </a:cubicBezTo>
                  <a:cubicBezTo>
                    <a:pt x="439857" y="114538"/>
                    <a:pt x="442793" y="117237"/>
                    <a:pt x="444500" y="120650"/>
                  </a:cubicBezTo>
                  <a:cubicBezTo>
                    <a:pt x="445997" y="123643"/>
                    <a:pt x="445584" y="127562"/>
                    <a:pt x="447675" y="130175"/>
                  </a:cubicBezTo>
                  <a:cubicBezTo>
                    <a:pt x="450059" y="133155"/>
                    <a:pt x="454025" y="134408"/>
                    <a:pt x="457200" y="136525"/>
                  </a:cubicBezTo>
                  <a:cubicBezTo>
                    <a:pt x="459317" y="139700"/>
                    <a:pt x="460852" y="143352"/>
                    <a:pt x="463550" y="146050"/>
                  </a:cubicBezTo>
                  <a:cubicBezTo>
                    <a:pt x="484717" y="167217"/>
                    <a:pt x="462492" y="136525"/>
                    <a:pt x="479425" y="161925"/>
                  </a:cubicBezTo>
                  <a:cubicBezTo>
                    <a:pt x="485775" y="160867"/>
                    <a:pt x="492368" y="160786"/>
                    <a:pt x="498475" y="158750"/>
                  </a:cubicBezTo>
                  <a:cubicBezTo>
                    <a:pt x="509221" y="155168"/>
                    <a:pt x="507837" y="150690"/>
                    <a:pt x="514350" y="142875"/>
                  </a:cubicBezTo>
                  <a:cubicBezTo>
                    <a:pt x="517225" y="139426"/>
                    <a:pt x="520700" y="136525"/>
                    <a:pt x="523875" y="133350"/>
                  </a:cubicBezTo>
                  <a:cubicBezTo>
                    <a:pt x="531855" y="109409"/>
                    <a:pt x="520162" y="137991"/>
                    <a:pt x="536575" y="117475"/>
                  </a:cubicBezTo>
                  <a:cubicBezTo>
                    <a:pt x="549409" y="101433"/>
                    <a:pt x="528257" y="114038"/>
                    <a:pt x="546100" y="98425"/>
                  </a:cubicBezTo>
                  <a:cubicBezTo>
                    <a:pt x="551843" y="93399"/>
                    <a:pt x="559754" y="91121"/>
                    <a:pt x="565150" y="85725"/>
                  </a:cubicBezTo>
                  <a:cubicBezTo>
                    <a:pt x="577373" y="73502"/>
                    <a:pt x="570939" y="78691"/>
                    <a:pt x="584200" y="69850"/>
                  </a:cubicBezTo>
                  <a:cubicBezTo>
                    <a:pt x="601133" y="44450"/>
                    <a:pt x="578908" y="75142"/>
                    <a:pt x="600075" y="53975"/>
                  </a:cubicBezTo>
                  <a:cubicBezTo>
                    <a:pt x="614436" y="39614"/>
                    <a:pt x="597407" y="47456"/>
                    <a:pt x="615950" y="41275"/>
                  </a:cubicBezTo>
                  <a:cubicBezTo>
                    <a:pt x="618067" y="38100"/>
                    <a:pt x="620593" y="35163"/>
                    <a:pt x="622300" y="31750"/>
                  </a:cubicBezTo>
                  <a:cubicBezTo>
                    <a:pt x="623797" y="28757"/>
                    <a:pt x="623108" y="19858"/>
                    <a:pt x="625475" y="22225"/>
                  </a:cubicBezTo>
                  <a:cubicBezTo>
                    <a:pt x="630208" y="26958"/>
                    <a:pt x="628112" y="35706"/>
                    <a:pt x="631825" y="41275"/>
                  </a:cubicBezTo>
                  <a:cubicBezTo>
                    <a:pt x="654516" y="75312"/>
                    <a:pt x="619179" y="23655"/>
                    <a:pt x="647700" y="60325"/>
                  </a:cubicBezTo>
                  <a:cubicBezTo>
                    <a:pt x="674284" y="94504"/>
                    <a:pt x="648300" y="67275"/>
                    <a:pt x="669925" y="88900"/>
                  </a:cubicBezTo>
                  <a:cubicBezTo>
                    <a:pt x="675505" y="105639"/>
                    <a:pt x="669412" y="92095"/>
                    <a:pt x="682625" y="107950"/>
                  </a:cubicBezTo>
                  <a:cubicBezTo>
                    <a:pt x="695854" y="123825"/>
                    <a:pt x="681038" y="112183"/>
                    <a:pt x="698500" y="123825"/>
                  </a:cubicBezTo>
                  <a:cubicBezTo>
                    <a:pt x="704744" y="133191"/>
                    <a:pt x="705208" y="135235"/>
                    <a:pt x="714375" y="142875"/>
                  </a:cubicBezTo>
                  <a:cubicBezTo>
                    <a:pt x="717306" y="145318"/>
                    <a:pt x="720725" y="147108"/>
                    <a:pt x="723900" y="149225"/>
                  </a:cubicBezTo>
                  <a:cubicBezTo>
                    <a:pt x="724268" y="149777"/>
                    <a:pt x="735174" y="168781"/>
                    <a:pt x="739775" y="165100"/>
                  </a:cubicBezTo>
                  <a:cubicBezTo>
                    <a:pt x="745002" y="160919"/>
                    <a:pt x="744008" y="152400"/>
                    <a:pt x="746125" y="146050"/>
                  </a:cubicBezTo>
                  <a:lnTo>
                    <a:pt x="749300" y="136525"/>
                  </a:lnTo>
                  <a:cubicBezTo>
                    <a:pt x="750358" y="133350"/>
                    <a:pt x="749690" y="128856"/>
                    <a:pt x="752475" y="127000"/>
                  </a:cubicBezTo>
                  <a:lnTo>
                    <a:pt x="771525" y="114300"/>
                  </a:lnTo>
                  <a:cubicBezTo>
                    <a:pt x="779992" y="88900"/>
                    <a:pt x="767292" y="118533"/>
                    <a:pt x="784225" y="101600"/>
                  </a:cubicBezTo>
                  <a:cubicBezTo>
                    <a:pt x="789621" y="96204"/>
                    <a:pt x="791529" y="87946"/>
                    <a:pt x="796925" y="82550"/>
                  </a:cubicBezTo>
                  <a:cubicBezTo>
                    <a:pt x="800100" y="79375"/>
                    <a:pt x="803693" y="76569"/>
                    <a:pt x="806450" y="73025"/>
                  </a:cubicBezTo>
                  <a:cubicBezTo>
                    <a:pt x="811135" y="67001"/>
                    <a:pt x="816737" y="61215"/>
                    <a:pt x="819150" y="53975"/>
                  </a:cubicBezTo>
                  <a:cubicBezTo>
                    <a:pt x="820208" y="50800"/>
                    <a:pt x="820700" y="47376"/>
                    <a:pt x="822325" y="44450"/>
                  </a:cubicBezTo>
                  <a:cubicBezTo>
                    <a:pt x="826031" y="37779"/>
                    <a:pt x="827785" y="27813"/>
                    <a:pt x="835025" y="25400"/>
                  </a:cubicBezTo>
                  <a:cubicBezTo>
                    <a:pt x="847390" y="21278"/>
                    <a:pt x="842183" y="24592"/>
                    <a:pt x="850900" y="1587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Tree>
    <p:extLst>
      <p:ext uri="{BB962C8B-B14F-4D97-AF65-F5344CB8AC3E}">
        <p14:creationId xmlns:p14="http://schemas.microsoft.com/office/powerpoint/2010/main" val="112528571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Analytical </a:t>
            </a:r>
            <a:r>
              <a:rPr lang="en-US" dirty="0" smtClean="0">
                <a:solidFill>
                  <a:schemeClr val="accent6">
                    <a:lumMod val="75000"/>
                  </a:schemeClr>
                </a:solidFill>
              </a:rPr>
              <a:t>Lights</a:t>
            </a:r>
            <a:endParaRPr lang="sv-SE" dirty="0"/>
          </a:p>
        </p:txBody>
      </p:sp>
      <p:sp>
        <p:nvSpPr>
          <p:cNvPr id="52" name="Content Placeholder 51"/>
          <p:cNvSpPr>
            <a:spLocks noGrp="1"/>
          </p:cNvSpPr>
          <p:nvPr>
            <p:ph idx="1"/>
          </p:nvPr>
        </p:nvSpPr>
        <p:spPr/>
        <p:txBody>
          <a:bodyPr>
            <a:normAutofit/>
          </a:bodyPr>
          <a:lstStyle/>
          <a:p>
            <a:r>
              <a:rPr lang="en-US" b="1" dirty="0" smtClean="0">
                <a:solidFill>
                  <a:schemeClr val="accent6">
                    <a:lumMod val="75000"/>
                  </a:schemeClr>
                </a:solidFill>
              </a:rPr>
              <a:t>Sun </a:t>
            </a:r>
            <a:r>
              <a:rPr lang="en-US" dirty="0" smtClean="0"/>
              <a:t>light</a:t>
            </a:r>
          </a:p>
          <a:p>
            <a:pPr lvl="1"/>
            <a:r>
              <a:rPr lang="en-US" b="1" dirty="0" smtClean="0"/>
              <a:t>Units</a:t>
            </a:r>
            <a:r>
              <a:rPr lang="en-US" dirty="0" smtClean="0"/>
              <a:t>: </a:t>
            </a:r>
            <a:r>
              <a:rPr lang="en-US" dirty="0" err="1" smtClean="0">
                <a:solidFill>
                  <a:srgbClr val="92D050"/>
                </a:solidFill>
              </a:rPr>
              <a:t>Illuminance</a:t>
            </a:r>
            <a:r>
              <a:rPr lang="en-US" dirty="0" smtClean="0">
                <a:solidFill>
                  <a:srgbClr val="92D050"/>
                </a:solidFill>
              </a:rPr>
              <a:t> (lux)</a:t>
            </a:r>
          </a:p>
          <a:p>
            <a:pPr lvl="1"/>
            <a:r>
              <a:rPr lang="en-US" dirty="0" smtClean="0"/>
              <a:t>Facing disk with non-null solid angle</a:t>
            </a:r>
          </a:p>
          <a:p>
            <a:pPr lvl="1"/>
            <a:endParaRPr lang="en-US" dirty="0" smtClean="0"/>
          </a:p>
        </p:txBody>
      </p:sp>
      <p:pic>
        <p:nvPicPr>
          <p:cNvPr id="59" name="Picture 58"/>
          <p:cNvPicPr>
            <a:picLocks noChangeAspect="1"/>
          </p:cNvPicPr>
          <p:nvPr/>
        </p:nvPicPr>
        <p:blipFill rotWithShape="1">
          <a:blip r:embed="rId3">
            <a:extLst>
              <a:ext uri="{28A0092B-C50C-407E-A947-70E740481C1C}">
                <a14:useLocalDpi xmlns:a14="http://schemas.microsoft.com/office/drawing/2010/main" val="0"/>
              </a:ext>
            </a:extLst>
          </a:blip>
          <a:srcRect t="20715" b="16635"/>
          <a:stretch/>
        </p:blipFill>
        <p:spPr>
          <a:xfrm>
            <a:off x="0" y="3505200"/>
            <a:ext cx="9144000" cy="1638300"/>
          </a:xfrm>
          <a:prstGeom prst="rect">
            <a:avLst/>
          </a:prstGeom>
        </p:spPr>
      </p:pic>
      <p:grpSp>
        <p:nvGrpSpPr>
          <p:cNvPr id="140" name="Group 139"/>
          <p:cNvGrpSpPr/>
          <p:nvPr/>
        </p:nvGrpSpPr>
        <p:grpSpPr>
          <a:xfrm>
            <a:off x="5877773" y="1700555"/>
            <a:ext cx="2475156" cy="1430102"/>
            <a:chOff x="5662944" y="1667504"/>
            <a:chExt cx="2475156" cy="1430102"/>
          </a:xfrm>
        </p:grpSpPr>
        <p:cxnSp>
          <p:nvCxnSpPr>
            <p:cNvPr id="72" name="Straight Arrow Connector 71"/>
            <p:cNvCxnSpPr/>
            <p:nvPr/>
          </p:nvCxnSpPr>
          <p:spPr>
            <a:xfrm>
              <a:off x="6239207" y="1838060"/>
              <a:ext cx="43870" cy="4387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662944" y="2899784"/>
              <a:ext cx="2475156" cy="197822"/>
              <a:chOff x="3251200" y="3577433"/>
              <a:chExt cx="3300207" cy="263762"/>
            </a:xfrm>
          </p:grpSpPr>
          <p:cxnSp>
            <p:nvCxnSpPr>
              <p:cNvPr id="76" name="Straight Connector 75"/>
              <p:cNvCxnSpPr/>
              <p:nvPr/>
            </p:nvCxnSpPr>
            <p:spPr>
              <a:xfrm flipV="1">
                <a:off x="32512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34480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3259567" y="3577829"/>
                <a:ext cx="3291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36385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38290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40259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42291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44196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6164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48069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49974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51943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53957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55862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7830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59735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61640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63609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3" name="Oval 122"/>
            <p:cNvSpPr/>
            <p:nvPr/>
          </p:nvSpPr>
          <p:spPr>
            <a:xfrm rot="2671003">
              <a:off x="6000213" y="1667504"/>
              <a:ext cx="97992" cy="419329"/>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125" name="Straight Arrow Connector 124"/>
            <p:cNvCxnSpPr/>
            <p:nvPr/>
          </p:nvCxnSpPr>
          <p:spPr>
            <a:xfrm>
              <a:off x="6167769" y="1906342"/>
              <a:ext cx="43870" cy="4387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6096332" y="1984014"/>
              <a:ext cx="43870" cy="4387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6024894" y="2052049"/>
              <a:ext cx="43870" cy="4387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34" name="Group 133"/>
            <p:cNvGrpSpPr/>
            <p:nvPr/>
          </p:nvGrpSpPr>
          <p:grpSpPr>
            <a:xfrm>
              <a:off x="6892347" y="2033566"/>
              <a:ext cx="937021" cy="845225"/>
              <a:chOff x="4830754" y="2267904"/>
              <a:chExt cx="1488031" cy="1342255"/>
            </a:xfrm>
            <a:solidFill>
              <a:schemeClr val="accent6">
                <a:lumMod val="75000"/>
              </a:schemeClr>
            </a:solidFill>
          </p:grpSpPr>
          <p:cxnSp>
            <p:nvCxnSpPr>
              <p:cNvPr id="135" name="Straight Arrow Connector 134"/>
              <p:cNvCxnSpPr/>
              <p:nvPr/>
            </p:nvCxnSpPr>
            <p:spPr>
              <a:xfrm flipH="1">
                <a:off x="4830754" y="2805270"/>
                <a:ext cx="1001659" cy="804889"/>
              </a:xfrm>
              <a:prstGeom prst="straightConnector1">
                <a:avLst/>
              </a:prstGeom>
              <a:grpFill/>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rot="2956863" flipH="1">
                <a:off x="5801841" y="2199690"/>
                <a:ext cx="448730" cy="585158"/>
                <a:chOff x="1191140" y="1097744"/>
                <a:chExt cx="602481" cy="785657"/>
              </a:xfrm>
              <a:grpFill/>
            </p:grpSpPr>
            <p:sp>
              <p:nvSpPr>
                <p:cNvPr id="137" name="Rectangle 136"/>
                <p:cNvSpPr/>
                <p:nvPr/>
              </p:nvSpPr>
              <p:spPr>
                <a:xfrm>
                  <a:off x="1199807" y="1130300"/>
                  <a:ext cx="266700" cy="494693"/>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Trapezoid 137"/>
                <p:cNvSpPr/>
                <p:nvPr/>
              </p:nvSpPr>
              <p:spPr>
                <a:xfrm>
                  <a:off x="1191140" y="1670289"/>
                  <a:ext cx="300943" cy="213112"/>
                </a:xfrm>
                <a:prstGeom prst="trapezoid">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Freeform 138"/>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62" name="Group 61"/>
            <p:cNvGrpSpPr/>
            <p:nvPr/>
          </p:nvGrpSpPr>
          <p:grpSpPr>
            <a:xfrm>
              <a:off x="6167768" y="2005949"/>
              <a:ext cx="735892" cy="882584"/>
              <a:chOff x="3428171" y="2285779"/>
              <a:chExt cx="981190" cy="1176778"/>
            </a:xfrm>
          </p:grpSpPr>
          <p:cxnSp>
            <p:nvCxnSpPr>
              <p:cNvPr id="63" name="Straight Arrow Connector 62"/>
              <p:cNvCxnSpPr/>
              <p:nvPr/>
            </p:nvCxnSpPr>
            <p:spPr>
              <a:xfrm flipH="1" flipV="1">
                <a:off x="3552670" y="2376492"/>
                <a:ext cx="856691" cy="1086065"/>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3681729" y="2285779"/>
                <a:ext cx="727630" cy="117677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flipV="1">
                <a:off x="3428171" y="2495498"/>
                <a:ext cx="981190" cy="967056"/>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5611040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a:solidFill>
                  <a:schemeClr val="accent6">
                    <a:lumMod val="75000"/>
                  </a:schemeClr>
                </a:solidFill>
              </a:rPr>
              <a:t>Analytical </a:t>
            </a:r>
            <a:r>
              <a:rPr lang="en-US" dirty="0" smtClean="0">
                <a:solidFill>
                  <a:schemeClr val="accent6">
                    <a:lumMod val="75000"/>
                  </a:schemeClr>
                </a:solidFill>
              </a:rPr>
              <a:t>Lights</a:t>
            </a:r>
            <a:endParaRPr lang="sv-SE" dirty="0"/>
          </a:p>
        </p:txBody>
      </p:sp>
      <p:sp>
        <p:nvSpPr>
          <p:cNvPr id="52" name="Content Placeholder 51"/>
          <p:cNvSpPr>
            <a:spLocks noGrp="1"/>
          </p:cNvSpPr>
          <p:nvPr>
            <p:ph idx="1"/>
          </p:nvPr>
        </p:nvSpPr>
        <p:spPr/>
        <p:txBody>
          <a:bodyPr>
            <a:normAutofit/>
          </a:bodyPr>
          <a:lstStyle/>
          <a:p>
            <a:r>
              <a:rPr lang="en-US" b="1" dirty="0" smtClean="0">
                <a:solidFill>
                  <a:schemeClr val="accent6">
                    <a:lumMod val="75000"/>
                  </a:schemeClr>
                </a:solidFill>
              </a:rPr>
              <a:t>Emissive </a:t>
            </a:r>
            <a:r>
              <a:rPr lang="en-US" dirty="0" smtClean="0"/>
              <a:t>surfaces</a:t>
            </a:r>
          </a:p>
          <a:p>
            <a:pPr lvl="1"/>
            <a:r>
              <a:rPr lang="en-US" b="1" dirty="0" smtClean="0"/>
              <a:t>Units</a:t>
            </a:r>
            <a:r>
              <a:rPr lang="en-US" dirty="0" smtClean="0"/>
              <a:t>: </a:t>
            </a:r>
            <a:r>
              <a:rPr lang="en-US" dirty="0" smtClean="0">
                <a:solidFill>
                  <a:srgbClr val="92D050"/>
                </a:solidFill>
              </a:rPr>
              <a:t>Luminance</a:t>
            </a:r>
            <a:r>
              <a:rPr lang="en-US" dirty="0" smtClean="0"/>
              <a:t> </a:t>
            </a:r>
            <a:r>
              <a:rPr lang="en-US" dirty="0">
                <a:solidFill>
                  <a:srgbClr val="92D050"/>
                </a:solidFill>
              </a:rPr>
              <a:t>(</a:t>
            </a:r>
            <a:r>
              <a:rPr lang="en-US" dirty="0" smtClean="0">
                <a:solidFill>
                  <a:srgbClr val="92D050"/>
                </a:solidFill>
              </a:rPr>
              <a:t>cd/m</a:t>
            </a:r>
            <a:r>
              <a:rPr lang="en-US" baseline="30000" dirty="0" smtClean="0">
                <a:solidFill>
                  <a:srgbClr val="92D050"/>
                </a:solidFill>
              </a:rPr>
              <a:t>2</a:t>
            </a:r>
            <a:r>
              <a:rPr lang="en-US" dirty="0" smtClean="0">
                <a:solidFill>
                  <a:srgbClr val="92D050"/>
                </a:solidFill>
              </a:rPr>
              <a:t> or </a:t>
            </a:r>
            <a:r>
              <a:rPr lang="en-US" dirty="0">
                <a:solidFill>
                  <a:srgbClr val="92D050"/>
                </a:solidFill>
              </a:rPr>
              <a:t>EV) </a:t>
            </a:r>
          </a:p>
          <a:p>
            <a:pPr lvl="1"/>
            <a:r>
              <a:rPr lang="sv-SE" dirty="0" smtClean="0">
                <a:solidFill>
                  <a:schemeClr val="accent6">
                    <a:lumMod val="75000"/>
                  </a:schemeClr>
                </a:solidFill>
              </a:rPr>
              <a:t>”Visible part”</a:t>
            </a:r>
            <a:r>
              <a:rPr lang="sv-SE" dirty="0" smtClean="0"/>
              <a:t> of a light</a:t>
            </a:r>
          </a:p>
          <a:p>
            <a:pPr lvl="1"/>
            <a:r>
              <a:rPr lang="sv-SE" dirty="0" smtClean="0"/>
              <a:t>Does </a:t>
            </a:r>
            <a:r>
              <a:rPr lang="sv-SE" dirty="0" smtClean="0">
                <a:solidFill>
                  <a:schemeClr val="accent6">
                    <a:lumMod val="75000"/>
                  </a:schemeClr>
                </a:solidFill>
              </a:rPr>
              <a:t>not emit </a:t>
            </a:r>
            <a:r>
              <a:rPr lang="sv-SE" dirty="0" smtClean="0"/>
              <a:t>light</a:t>
            </a:r>
            <a:endParaRPr lang="en-US" dirty="0" smtClean="0"/>
          </a:p>
          <a:p>
            <a:pPr lvl="1"/>
            <a:endParaRPr lang="en-US" b="1" dirty="0"/>
          </a:p>
        </p:txBody>
      </p:sp>
      <p:graphicFrame>
        <p:nvGraphicFramePr>
          <p:cNvPr id="3" name="Object 2"/>
          <p:cNvGraphicFramePr>
            <a:graphicFrameLocks noChangeAspect="1"/>
          </p:cNvGraphicFramePr>
          <p:nvPr>
            <p:extLst>
              <p:ext uri="{D42A27DB-BD31-4B8C-83A1-F6EECF244321}">
                <p14:modId xmlns:p14="http://schemas.microsoft.com/office/powerpoint/2010/main" val="2817377310"/>
              </p:ext>
            </p:extLst>
          </p:nvPr>
        </p:nvGraphicFramePr>
        <p:xfrm>
          <a:off x="0" y="3591305"/>
          <a:ext cx="9144000" cy="1540670"/>
        </p:xfrm>
        <a:graphic>
          <a:graphicData uri="http://schemas.openxmlformats.org/presentationml/2006/ole">
            <mc:AlternateContent xmlns:mc="http://schemas.openxmlformats.org/markup-compatibility/2006">
              <mc:Choice xmlns:v="urn:schemas-microsoft-com:vml" Requires="v">
                <p:oleObj spid="_x0000_s1282" name="Bitmap Image" r:id="rId4" imgW="10972800" imgH="1847880" progId="Paint.Picture">
                  <p:embed/>
                </p:oleObj>
              </mc:Choice>
              <mc:Fallback>
                <p:oleObj name="Bitmap Image" r:id="rId4" imgW="10972800" imgH="1847880" progId="Paint.Picture">
                  <p:embed/>
                  <p:pic>
                    <p:nvPicPr>
                      <p:cNvPr id="0" name=""/>
                      <p:cNvPicPr/>
                      <p:nvPr/>
                    </p:nvPicPr>
                    <p:blipFill>
                      <a:blip r:embed="rId5"/>
                      <a:stretch>
                        <a:fillRect/>
                      </a:stretch>
                    </p:blipFill>
                    <p:spPr>
                      <a:xfrm>
                        <a:off x="0" y="3591305"/>
                        <a:ext cx="9144000" cy="1540670"/>
                      </a:xfrm>
                      <a:prstGeom prst="rect">
                        <a:avLst/>
                      </a:prstGeom>
                    </p:spPr>
                  </p:pic>
                </p:oleObj>
              </mc:Fallback>
            </mc:AlternateContent>
          </a:graphicData>
        </a:graphic>
      </p:graphicFrame>
    </p:spTree>
    <p:extLst>
      <p:ext uri="{BB962C8B-B14F-4D97-AF65-F5344CB8AC3E}">
        <p14:creationId xmlns:p14="http://schemas.microsoft.com/office/powerpoint/2010/main" val="390648217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a:solidFill>
                  <a:schemeClr val="accent6">
                    <a:lumMod val="75000"/>
                  </a:schemeClr>
                </a:solidFill>
              </a:rPr>
              <a:t>L</a:t>
            </a:r>
            <a:r>
              <a:rPr lang="en-US" dirty="0" smtClean="0">
                <a:solidFill>
                  <a:schemeClr val="accent6">
                    <a:lumMod val="75000"/>
                  </a:schemeClr>
                </a:solidFill>
              </a:rPr>
              <a:t>ights</a:t>
            </a:r>
            <a:endParaRPr lang="sv-SE" dirty="0"/>
          </a:p>
        </p:txBody>
      </p:sp>
      <p:sp>
        <p:nvSpPr>
          <p:cNvPr id="52" name="Content Placeholder 51"/>
          <p:cNvSpPr>
            <a:spLocks noGrp="1"/>
          </p:cNvSpPr>
          <p:nvPr>
            <p:ph idx="1"/>
          </p:nvPr>
        </p:nvSpPr>
        <p:spPr/>
        <p:txBody>
          <a:bodyPr>
            <a:normAutofit/>
          </a:bodyPr>
          <a:lstStyle/>
          <a:p>
            <a:r>
              <a:rPr lang="en-US" dirty="0">
                <a:solidFill>
                  <a:schemeClr val="accent6">
                    <a:lumMod val="75000"/>
                  </a:schemeClr>
                </a:solidFill>
              </a:rPr>
              <a:t>Types of IBLs</a:t>
            </a:r>
          </a:p>
          <a:p>
            <a:pPr lvl="1"/>
            <a:r>
              <a:rPr lang="en-US" dirty="0" smtClean="0"/>
              <a:t>Distant light probe</a:t>
            </a:r>
          </a:p>
          <a:p>
            <a:pPr lvl="1"/>
            <a:r>
              <a:rPr lang="en-US" dirty="0" smtClean="0"/>
              <a:t>Local light probes</a:t>
            </a:r>
          </a:p>
          <a:p>
            <a:pPr lvl="1"/>
            <a:r>
              <a:rPr lang="en-US" dirty="0" smtClean="0"/>
              <a:t>Screen-space reflections</a:t>
            </a:r>
          </a:p>
          <a:p>
            <a:pPr lvl="1"/>
            <a:r>
              <a:rPr lang="en-US" dirty="0" smtClean="0"/>
              <a:t>Planar reflections</a:t>
            </a:r>
            <a:endParaRPr lang="sv-SE" dirty="0"/>
          </a:p>
        </p:txBody>
      </p:sp>
    </p:spTree>
    <p:extLst>
      <p:ext uri="{BB962C8B-B14F-4D97-AF65-F5344CB8AC3E}">
        <p14:creationId xmlns:p14="http://schemas.microsoft.com/office/powerpoint/2010/main" val="37012535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Lights</a:t>
            </a:r>
            <a:endParaRPr lang="sv-SE" dirty="0"/>
          </a:p>
        </p:txBody>
      </p:sp>
      <p:sp>
        <p:nvSpPr>
          <p:cNvPr id="52" name="Content Placeholder 51"/>
          <p:cNvSpPr>
            <a:spLocks noGrp="1"/>
          </p:cNvSpPr>
          <p:nvPr>
            <p:ph idx="1"/>
          </p:nvPr>
        </p:nvSpPr>
        <p:spPr/>
        <p:txBody>
          <a:bodyPr>
            <a:normAutofit/>
          </a:bodyPr>
          <a:lstStyle/>
          <a:p>
            <a:r>
              <a:rPr lang="en-US" dirty="0" smtClean="0">
                <a:solidFill>
                  <a:schemeClr val="accent6">
                    <a:lumMod val="75000"/>
                  </a:schemeClr>
                </a:solidFill>
              </a:rPr>
              <a:t>Types of IBLs</a:t>
            </a:r>
            <a:endParaRPr lang="en-US" dirty="0">
              <a:solidFill>
                <a:schemeClr val="accent6">
                  <a:lumMod val="75000"/>
                </a:schemeClr>
              </a:solidFill>
            </a:endParaRPr>
          </a:p>
          <a:p>
            <a:pPr lvl="1"/>
            <a:r>
              <a:rPr lang="en-US" dirty="0"/>
              <a:t>Distant light probe</a:t>
            </a:r>
          </a:p>
          <a:p>
            <a:pPr lvl="1"/>
            <a:r>
              <a:rPr lang="en-US" dirty="0"/>
              <a:t>Local light </a:t>
            </a:r>
            <a:r>
              <a:rPr lang="en-US" dirty="0" smtClean="0"/>
              <a:t>probes</a:t>
            </a:r>
            <a:endParaRPr lang="en-US" dirty="0"/>
          </a:p>
          <a:p>
            <a:pPr lvl="1"/>
            <a:r>
              <a:rPr lang="en-US" dirty="0" smtClean="0"/>
              <a:t>Screen-space reflections</a:t>
            </a:r>
            <a:endParaRPr lang="en-US" dirty="0"/>
          </a:p>
          <a:p>
            <a:pPr lvl="1"/>
            <a:r>
              <a:rPr lang="en-US" dirty="0"/>
              <a:t>Planar reflections</a:t>
            </a:r>
            <a:endParaRPr lang="sv-SE" dirty="0"/>
          </a:p>
        </p:txBody>
      </p:sp>
      <p:sp>
        <p:nvSpPr>
          <p:cNvPr id="3" name="Rounded Rectangle 2"/>
          <p:cNvSpPr/>
          <p:nvPr/>
        </p:nvSpPr>
        <p:spPr>
          <a:xfrm>
            <a:off x="800100" y="1657349"/>
            <a:ext cx="3352800" cy="8477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ctangle 4"/>
          <p:cNvSpPr/>
          <p:nvPr/>
        </p:nvSpPr>
        <p:spPr>
          <a:xfrm>
            <a:off x="4152900" y="1819601"/>
            <a:ext cx="1217000" cy="523220"/>
          </a:xfrm>
          <a:prstGeom prst="rect">
            <a:avLst/>
          </a:prstGeom>
        </p:spPr>
        <p:txBody>
          <a:bodyPr wrap="none">
            <a:spAutoFit/>
          </a:bodyPr>
          <a:lstStyle/>
          <a:p>
            <a:pPr algn="ctr">
              <a:spcBef>
                <a:spcPct val="20000"/>
              </a:spcBef>
              <a:defRPr/>
            </a:pPr>
            <a:r>
              <a:rPr lang="en-US" sz="2800" b="1" dirty="0" smtClean="0">
                <a:solidFill>
                  <a:srgbClr val="FF0000"/>
                </a:solidFill>
                <a:latin typeface="+mj-lt"/>
                <a:cs typeface="Calibri" panose="020F0502020204030204" pitchFamily="34" charset="0"/>
              </a:rPr>
              <a:t>Focus</a:t>
            </a:r>
            <a:endParaRPr lang="en-US" sz="2800" b="1" dirty="0">
              <a:solidFill>
                <a:srgbClr val="FF0000"/>
              </a:solidFill>
              <a:latin typeface="+mj-lt"/>
              <a:cs typeface="Calibri" panose="020F0502020204030204" pitchFamily="34" charset="0"/>
            </a:endParaRPr>
          </a:p>
        </p:txBody>
      </p:sp>
    </p:spTree>
    <p:extLst>
      <p:ext uri="{BB962C8B-B14F-4D97-AF65-F5344CB8AC3E}">
        <p14:creationId xmlns:p14="http://schemas.microsoft.com/office/powerpoint/2010/main" val="233654157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a:solidFill>
                  <a:schemeClr val="accent6">
                    <a:lumMod val="75000"/>
                  </a:schemeClr>
                </a:solidFill>
              </a:rPr>
              <a:t>L</a:t>
            </a:r>
            <a:r>
              <a:rPr lang="en-US" dirty="0" smtClean="0">
                <a:solidFill>
                  <a:schemeClr val="accent6">
                    <a:lumMod val="75000"/>
                  </a:schemeClr>
                </a:solidFill>
              </a:rPr>
              <a:t>ights</a:t>
            </a:r>
            <a:endParaRPr lang="sv-SE" dirty="0"/>
          </a:p>
        </p:txBody>
      </p:sp>
      <p:pic>
        <p:nvPicPr>
          <p:cNvPr id="3" name="Content Placeholder 2"/>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t="19205" b="35943"/>
          <a:stretch/>
        </p:blipFill>
        <p:spPr>
          <a:xfrm>
            <a:off x="0" y="3305175"/>
            <a:ext cx="9144000" cy="1838325"/>
          </a:xfrm>
        </p:spPr>
      </p:pic>
      <p:sp>
        <p:nvSpPr>
          <p:cNvPr id="6" name="Content Placeholder 51"/>
          <p:cNvSpPr txBox="1">
            <a:spLocks/>
          </p:cNvSpPr>
          <p:nvPr/>
        </p:nvSpPr>
        <p:spPr>
          <a:xfrm>
            <a:off x="457200" y="1200151"/>
            <a:ext cx="8229600" cy="3394472"/>
          </a:xfrm>
          <a:prstGeom prst="rect">
            <a:avLst/>
          </a:prstGeom>
        </p:spPr>
        <p:txBody>
          <a:bodyPr>
            <a:normAutofit/>
          </a:bodyPr>
          <a:lstStyle>
            <a:lvl1pPr marL="257175" indent="-257175" algn="l" defTabSz="685800" rtl="0" eaLnBrk="1" latinLnBrk="0" hangingPunct="1">
              <a:spcBef>
                <a:spcPct val="20000"/>
              </a:spcBef>
              <a:buFont typeface="Arial" pitchFamily="34" charset="0"/>
              <a:buChar char="•"/>
              <a:defRPr sz="2400" kern="1200">
                <a:solidFill>
                  <a:schemeClr val="bg1"/>
                </a:solidFill>
                <a:latin typeface="Tahoma" pitchFamily="34" charset="0"/>
                <a:ea typeface="Tahoma" pitchFamily="34" charset="0"/>
                <a:cs typeface="Tahoma" pitchFamily="34" charset="0"/>
              </a:defRPr>
            </a:lvl1pPr>
            <a:lvl2pPr marL="557213" indent="-214313" algn="l" defTabSz="685800" rtl="0" eaLnBrk="1" latinLnBrk="0" hangingPunct="1">
              <a:spcBef>
                <a:spcPct val="20000"/>
              </a:spcBef>
              <a:buFont typeface="Arial" pitchFamily="34" charset="0"/>
              <a:buChar char="–"/>
              <a:defRPr sz="2200" kern="1200">
                <a:solidFill>
                  <a:schemeClr val="bg1"/>
                </a:solidFill>
                <a:latin typeface="Tahoma" pitchFamily="34" charset="0"/>
                <a:ea typeface="Tahoma" pitchFamily="34" charset="0"/>
                <a:cs typeface="Tahoma" pitchFamily="34" charset="0"/>
              </a:defRPr>
            </a:lvl2pPr>
            <a:lvl3pPr marL="857250" indent="-171450" algn="l" defTabSz="685800" rtl="0" eaLnBrk="1" latinLnBrk="0" hangingPunct="1">
              <a:spcBef>
                <a:spcPct val="20000"/>
              </a:spcBef>
              <a:buFont typeface="Arial" pitchFamily="34" charset="0"/>
              <a:buChar char="•"/>
              <a:defRPr sz="2000" kern="1200">
                <a:solidFill>
                  <a:schemeClr val="bg1"/>
                </a:solidFill>
                <a:latin typeface="Tahoma" pitchFamily="34" charset="0"/>
                <a:ea typeface="Tahoma" pitchFamily="34" charset="0"/>
                <a:cs typeface="Tahoma" pitchFamily="34" charset="0"/>
              </a:defRPr>
            </a:lvl3pPr>
            <a:lvl4pPr marL="1200150" indent="-171450" algn="l" defTabSz="685800" rtl="0" eaLnBrk="1" latinLnBrk="0" hangingPunct="1">
              <a:spcBef>
                <a:spcPct val="20000"/>
              </a:spcBef>
              <a:buFont typeface="Arial" pitchFamily="34" charset="0"/>
              <a:buChar char="–"/>
              <a:defRPr sz="1800" kern="1200">
                <a:solidFill>
                  <a:schemeClr val="bg1"/>
                </a:solidFill>
                <a:latin typeface="Tahoma" pitchFamily="34" charset="0"/>
                <a:ea typeface="Tahoma" pitchFamily="34" charset="0"/>
                <a:cs typeface="Tahoma" pitchFamily="34" charset="0"/>
              </a:defRPr>
            </a:lvl4pPr>
            <a:lvl5pPr marL="1543050" indent="-171450" algn="l" defTabSz="685800" rtl="0" eaLnBrk="1" latinLnBrk="0" hangingPunct="1">
              <a:spcBef>
                <a:spcPct val="20000"/>
              </a:spcBef>
              <a:buFont typeface="Arial" pitchFamily="34" charset="0"/>
              <a:buChar char="»"/>
              <a:defRPr sz="1600" kern="1200">
                <a:solidFill>
                  <a:schemeClr val="bg1"/>
                </a:solidFill>
                <a:latin typeface="Tahoma" pitchFamily="34" charset="0"/>
                <a:ea typeface="Tahoma" pitchFamily="34" charset="0"/>
                <a:cs typeface="Tahoma"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57175" lvl="1" indent="-257175">
              <a:buFont typeface="Arial" pitchFamily="34" charset="0"/>
              <a:buChar char="•"/>
            </a:pPr>
            <a:r>
              <a:rPr lang="en-US" b="1" dirty="0" smtClean="0"/>
              <a:t>Units</a:t>
            </a:r>
            <a:r>
              <a:rPr lang="en-US" dirty="0" smtClean="0"/>
              <a:t>: </a:t>
            </a:r>
            <a:r>
              <a:rPr lang="en-US" dirty="0">
                <a:solidFill>
                  <a:srgbClr val="92D050"/>
                </a:solidFill>
              </a:rPr>
              <a:t>Luminance</a:t>
            </a:r>
            <a:r>
              <a:rPr lang="en-US" dirty="0"/>
              <a:t> </a:t>
            </a:r>
            <a:r>
              <a:rPr lang="en-US" dirty="0">
                <a:solidFill>
                  <a:srgbClr val="92D050"/>
                </a:solidFill>
              </a:rPr>
              <a:t>(cd/m</a:t>
            </a:r>
            <a:r>
              <a:rPr lang="en-US" baseline="30000" dirty="0">
                <a:solidFill>
                  <a:srgbClr val="92D050"/>
                </a:solidFill>
              </a:rPr>
              <a:t>2</a:t>
            </a:r>
            <a:r>
              <a:rPr lang="en-US" dirty="0">
                <a:solidFill>
                  <a:srgbClr val="92D050"/>
                </a:solidFill>
              </a:rPr>
              <a:t> </a:t>
            </a:r>
            <a:r>
              <a:rPr lang="en-US" dirty="0" smtClean="0">
                <a:solidFill>
                  <a:srgbClr val="92D050"/>
                </a:solidFill>
              </a:rPr>
              <a:t>or </a:t>
            </a:r>
            <a:r>
              <a:rPr lang="en-US" dirty="0">
                <a:solidFill>
                  <a:srgbClr val="92D050"/>
                </a:solidFill>
              </a:rPr>
              <a:t>EV) </a:t>
            </a:r>
          </a:p>
          <a:p>
            <a:r>
              <a:rPr lang="en-US" dirty="0" smtClean="0"/>
              <a:t>Source for the </a:t>
            </a:r>
            <a:r>
              <a:rPr lang="en-US" dirty="0" smtClean="0">
                <a:solidFill>
                  <a:schemeClr val="accent6">
                    <a:lumMod val="75000"/>
                  </a:schemeClr>
                </a:solidFill>
              </a:rPr>
              <a:t>distant </a:t>
            </a:r>
            <a:r>
              <a:rPr lang="en-US" dirty="0" smtClean="0"/>
              <a:t>light probe</a:t>
            </a:r>
          </a:p>
          <a:p>
            <a:pPr lvl="1">
              <a:buFont typeface="Wingdings" panose="05000000000000000000" pitchFamily="2" charset="2"/>
              <a:buChar char="§"/>
            </a:pPr>
            <a:r>
              <a:rPr lang="en-US" dirty="0" smtClean="0"/>
              <a:t>HDRI</a:t>
            </a:r>
          </a:p>
          <a:p>
            <a:pPr lvl="1">
              <a:buFont typeface="Wingdings" panose="05000000000000000000" pitchFamily="2" charset="2"/>
              <a:buChar char="§"/>
            </a:pPr>
            <a:r>
              <a:rPr lang="en-US" dirty="0" smtClean="0"/>
              <a:t>Procedural </a:t>
            </a:r>
            <a:r>
              <a:rPr lang="en-US" dirty="0"/>
              <a:t>sky</a:t>
            </a:r>
          </a:p>
          <a:p>
            <a:pPr lvl="1"/>
            <a:endParaRPr lang="sv-SE" dirty="0"/>
          </a:p>
          <a:p>
            <a:pPr lvl="1"/>
            <a:endParaRPr lang="sv-SE" dirty="0" smtClean="0"/>
          </a:p>
          <a:p>
            <a:pPr lvl="1"/>
            <a:endParaRPr lang="en-US" b="1" dirty="0"/>
          </a:p>
        </p:txBody>
      </p:sp>
    </p:spTree>
    <p:extLst>
      <p:ext uri="{BB962C8B-B14F-4D97-AF65-F5344CB8AC3E}">
        <p14:creationId xmlns:p14="http://schemas.microsoft.com/office/powerpoint/2010/main" val="78828583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Lights</a:t>
            </a:r>
            <a:endParaRPr lang="sv-SE" dirty="0"/>
          </a:p>
        </p:txBody>
      </p:sp>
      <p:sp>
        <p:nvSpPr>
          <p:cNvPr id="52" name="Content Placeholder 51"/>
          <p:cNvSpPr>
            <a:spLocks noGrp="1"/>
          </p:cNvSpPr>
          <p:nvPr>
            <p:ph idx="1"/>
          </p:nvPr>
        </p:nvSpPr>
        <p:spPr>
          <a:xfrm>
            <a:off x="457200" y="1200150"/>
            <a:ext cx="8229600" cy="3886200"/>
          </a:xfrm>
        </p:spPr>
        <p:txBody>
          <a:bodyPr>
            <a:normAutofit/>
          </a:bodyPr>
          <a:lstStyle/>
          <a:p>
            <a:r>
              <a:rPr lang="en-US" dirty="0" smtClean="0"/>
              <a:t>Light probe</a:t>
            </a:r>
            <a:r>
              <a:rPr lang="en-US" dirty="0"/>
              <a:t> </a:t>
            </a:r>
            <a:r>
              <a:rPr lang="en-US" dirty="0" smtClean="0"/>
              <a:t>lighting: </a:t>
            </a:r>
            <a:r>
              <a:rPr lang="en-US" dirty="0" smtClean="0">
                <a:solidFill>
                  <a:srgbClr val="FF6E01"/>
                </a:solidFill>
              </a:rPr>
              <a:t>Integral[</a:t>
            </a:r>
            <a:r>
              <a:rPr lang="en-US" dirty="0" err="1" smtClean="0">
                <a:solidFill>
                  <a:schemeClr val="accent6">
                    <a:lumMod val="75000"/>
                  </a:schemeClr>
                </a:solidFill>
              </a:rPr>
              <a:t>Env</a:t>
            </a:r>
            <a:r>
              <a:rPr lang="en-US" dirty="0" smtClean="0">
                <a:solidFill>
                  <a:schemeClr val="accent6">
                    <a:lumMod val="75000"/>
                  </a:schemeClr>
                </a:solidFill>
              </a:rPr>
              <a:t>. lighting x BRDF]</a:t>
            </a:r>
          </a:p>
          <a:p>
            <a:pPr lvl="1"/>
            <a:endParaRPr lang="en-US" dirty="0" smtClean="0">
              <a:solidFill>
                <a:schemeClr val="accent6">
                  <a:lumMod val="75000"/>
                </a:schemeClr>
              </a:solidFill>
            </a:endParaRPr>
          </a:p>
          <a:p>
            <a:pPr lvl="2"/>
            <a:endParaRPr lang="en-US" dirty="0" smtClean="0">
              <a:solidFill>
                <a:schemeClr val="accent6">
                  <a:lumMod val="75000"/>
                </a:schemeClr>
              </a:solidFill>
            </a:endParaRPr>
          </a:p>
          <a:p>
            <a:pPr lvl="2"/>
            <a:endParaRPr lang="en-US" dirty="0">
              <a:solidFill>
                <a:schemeClr val="accent6">
                  <a:lumMod val="75000"/>
                </a:schemeClr>
              </a:solidFill>
            </a:endParaRPr>
          </a:p>
          <a:p>
            <a:pPr lvl="2"/>
            <a:endParaRPr lang="en-US" dirty="0" smtClean="0">
              <a:solidFill>
                <a:schemeClr val="accent6">
                  <a:lumMod val="75000"/>
                </a:schemeClr>
              </a:solidFill>
            </a:endParaRPr>
          </a:p>
          <a:p>
            <a:pPr lvl="1"/>
            <a:endParaRPr lang="en-US" dirty="0" smtClean="0">
              <a:solidFill>
                <a:schemeClr val="accent6">
                  <a:lumMod val="75000"/>
                </a:schemeClr>
              </a:solidFill>
            </a:endParaRPr>
          </a:p>
          <a:p>
            <a:r>
              <a:rPr lang="en-US" dirty="0" smtClean="0">
                <a:solidFill>
                  <a:schemeClr val="accent6">
                    <a:lumMod val="75000"/>
                  </a:schemeClr>
                </a:solidFill>
              </a:rPr>
              <a:t>Pre-integration</a:t>
            </a:r>
            <a:r>
              <a:rPr lang="en-US" dirty="0" smtClean="0"/>
              <a:t> by separating:</a:t>
            </a:r>
          </a:p>
          <a:p>
            <a:pPr lvl="2"/>
            <a:r>
              <a:rPr lang="en-US" dirty="0"/>
              <a:t>Integral of Lighting x NDF, for V = N</a:t>
            </a:r>
          </a:p>
          <a:p>
            <a:pPr lvl="2"/>
            <a:r>
              <a:rPr lang="en-US" dirty="0"/>
              <a:t>Integral of BRDF, for all V &amp; roughness values</a:t>
            </a:r>
          </a:p>
        </p:txBody>
      </p:sp>
      <p:grpSp>
        <p:nvGrpSpPr>
          <p:cNvPr id="117" name="Group 116"/>
          <p:cNvGrpSpPr/>
          <p:nvPr/>
        </p:nvGrpSpPr>
        <p:grpSpPr>
          <a:xfrm>
            <a:off x="3061031" y="1952269"/>
            <a:ext cx="2587386" cy="1532692"/>
            <a:chOff x="3034044" y="3061931"/>
            <a:chExt cx="2587386" cy="1532692"/>
          </a:xfrm>
        </p:grpSpPr>
        <p:grpSp>
          <p:nvGrpSpPr>
            <p:cNvPr id="20" name="Group 19"/>
            <p:cNvGrpSpPr/>
            <p:nvPr/>
          </p:nvGrpSpPr>
          <p:grpSpPr>
            <a:xfrm>
              <a:off x="3034044" y="4396801"/>
              <a:ext cx="2475156" cy="197822"/>
              <a:chOff x="3251200" y="3577433"/>
              <a:chExt cx="3300207" cy="263762"/>
            </a:xfrm>
          </p:grpSpPr>
          <p:cxnSp>
            <p:nvCxnSpPr>
              <p:cNvPr id="21" name="Straight Connector 20"/>
              <p:cNvCxnSpPr/>
              <p:nvPr/>
            </p:nvCxnSpPr>
            <p:spPr>
              <a:xfrm flipV="1">
                <a:off x="32512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4480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259567" y="3577829"/>
                <a:ext cx="3291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6385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8290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0259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2291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4196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6164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8069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9974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1943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3957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862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7830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9735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1640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3609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Pie 40"/>
            <p:cNvSpPr/>
            <p:nvPr/>
          </p:nvSpPr>
          <p:spPr>
            <a:xfrm rot="5400000">
              <a:off x="3651415" y="2487554"/>
              <a:ext cx="1234441" cy="2468860"/>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40" name="Group 39"/>
            <p:cNvGrpSpPr/>
            <p:nvPr/>
          </p:nvGrpSpPr>
          <p:grpSpPr>
            <a:xfrm>
              <a:off x="3072285" y="3142226"/>
              <a:ext cx="2357987" cy="1037151"/>
              <a:chOff x="2806058" y="1804794"/>
              <a:chExt cx="3143983" cy="1382868"/>
            </a:xfrm>
          </p:grpSpPr>
          <p:grpSp>
            <p:nvGrpSpPr>
              <p:cNvPr id="41" name="Group 40"/>
              <p:cNvGrpSpPr/>
              <p:nvPr/>
            </p:nvGrpSpPr>
            <p:grpSpPr>
              <a:xfrm>
                <a:off x="2806058" y="1865981"/>
                <a:ext cx="1136677" cy="1321681"/>
                <a:chOff x="397510" y="3129372"/>
                <a:chExt cx="1136677" cy="1321681"/>
              </a:xfrm>
            </p:grpSpPr>
            <p:cxnSp>
              <p:nvCxnSpPr>
                <p:cNvPr id="50" name="Straight Arrow Connector 49"/>
                <p:cNvCxnSpPr/>
                <p:nvPr/>
              </p:nvCxnSpPr>
              <p:spPr>
                <a:xfrm>
                  <a:off x="397510" y="4440358"/>
                  <a:ext cx="129381" cy="10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80980" y="4077613"/>
                  <a:ext cx="141162" cy="4123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44366" y="3758526"/>
                  <a:ext cx="114363" cy="6266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84083" y="3477539"/>
                  <a:ext cx="65360" cy="8886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160308" y="3265607"/>
                  <a:ext cx="57181" cy="103148"/>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505597" y="3129372"/>
                  <a:ext cx="28590" cy="10809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p:cNvCxnSpPr/>
              <p:nvPr/>
            </p:nvCxnSpPr>
            <p:spPr>
              <a:xfrm>
                <a:off x="4373727" y="1804794"/>
                <a:ext cx="0" cy="10809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flipH="1">
                <a:off x="4813364" y="1859812"/>
                <a:ext cx="1136677" cy="1321681"/>
                <a:chOff x="397510" y="3129372"/>
                <a:chExt cx="1136677" cy="1321681"/>
              </a:xfrm>
            </p:grpSpPr>
            <p:cxnSp>
              <p:nvCxnSpPr>
                <p:cNvPr id="44" name="Straight Arrow Connector 43"/>
                <p:cNvCxnSpPr/>
                <p:nvPr/>
              </p:nvCxnSpPr>
              <p:spPr>
                <a:xfrm>
                  <a:off x="397510" y="4440358"/>
                  <a:ext cx="129381" cy="10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80980" y="4077613"/>
                  <a:ext cx="141162" cy="4123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44366" y="3758526"/>
                  <a:ext cx="114363" cy="6266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84083" y="3477539"/>
                  <a:ext cx="65360" cy="8886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160308" y="3265607"/>
                  <a:ext cx="57181" cy="103148"/>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505597" y="3129372"/>
                  <a:ext cx="28590" cy="10809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flipH="1">
              <a:off x="3647394" y="3954597"/>
              <a:ext cx="931790" cy="410873"/>
              <a:chOff x="6488853" y="3072966"/>
              <a:chExt cx="931790" cy="410873"/>
            </a:xfrm>
          </p:grpSpPr>
          <p:sp>
            <p:nvSpPr>
              <p:cNvPr id="87" name="Pie 34"/>
              <p:cNvSpPr/>
              <p:nvPr/>
            </p:nvSpPr>
            <p:spPr>
              <a:xfrm rot="5400000">
                <a:off x="6788696" y="2959816"/>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88" name="Straight Arrow Connector 87"/>
              <p:cNvCxnSpPr>
                <a:stCxn id="87" idx="3"/>
              </p:cNvCxnSpPr>
              <p:nvPr/>
            </p:nvCxnSpPr>
            <p:spPr>
              <a:xfrm flipH="1" flipV="1">
                <a:off x="6488853" y="3388675"/>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7" idx="3"/>
              </p:cNvCxnSpPr>
              <p:nvPr/>
            </p:nvCxnSpPr>
            <p:spPr>
              <a:xfrm flipH="1" flipV="1">
                <a:off x="6558190" y="3274375"/>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7" idx="3"/>
              </p:cNvCxnSpPr>
              <p:nvPr/>
            </p:nvCxnSpPr>
            <p:spPr>
              <a:xfrm flipH="1" flipV="1">
                <a:off x="6688564" y="3214812"/>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7" idx="3"/>
              </p:cNvCxnSpPr>
              <p:nvPr/>
            </p:nvCxnSpPr>
            <p:spPr>
              <a:xfrm flipV="1">
                <a:off x="6781432" y="3152144"/>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7" idx="3"/>
              </p:cNvCxnSpPr>
              <p:nvPr/>
            </p:nvCxnSpPr>
            <p:spPr>
              <a:xfrm flipV="1">
                <a:off x="6781432" y="3128567"/>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7" idx="3"/>
              </p:cNvCxnSpPr>
              <p:nvPr/>
            </p:nvCxnSpPr>
            <p:spPr>
              <a:xfrm flipV="1">
                <a:off x="6781432" y="3120643"/>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7" idx="3"/>
              </p:cNvCxnSpPr>
              <p:nvPr/>
            </p:nvCxnSpPr>
            <p:spPr>
              <a:xfrm flipV="1">
                <a:off x="6781432" y="3100244"/>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7" idx="3"/>
              </p:cNvCxnSpPr>
              <p:nvPr/>
            </p:nvCxnSpPr>
            <p:spPr>
              <a:xfrm flipV="1">
                <a:off x="6781432" y="3072966"/>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7" idx="3"/>
              </p:cNvCxnSpPr>
              <p:nvPr/>
            </p:nvCxnSpPr>
            <p:spPr>
              <a:xfrm flipV="1">
                <a:off x="6781432" y="3257406"/>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7" idx="3"/>
              </p:cNvCxnSpPr>
              <p:nvPr/>
            </p:nvCxnSpPr>
            <p:spPr>
              <a:xfrm flipV="1">
                <a:off x="6781432" y="3379254"/>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2" name="Straight Arrow Connector 91"/>
            <p:cNvCxnSpPr/>
            <p:nvPr/>
          </p:nvCxnSpPr>
          <p:spPr>
            <a:xfrm flipH="1">
              <a:off x="4255466" y="3420623"/>
              <a:ext cx="1034658" cy="958691"/>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5302310" y="3061931"/>
              <a:ext cx="319120" cy="358692"/>
              <a:chOff x="3179917" y="1787714"/>
              <a:chExt cx="319120" cy="358692"/>
            </a:xfrm>
          </p:grpSpPr>
          <p:sp>
            <p:nvSpPr>
              <p:cNvPr id="103" name="Rectangle 102"/>
              <p:cNvSpPr/>
              <p:nvPr/>
            </p:nvSpPr>
            <p:spPr>
              <a:xfrm rot="2956863" flipH="1">
                <a:off x="3327780" y="1853180"/>
                <a:ext cx="119976" cy="22253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Trapezoid 103"/>
              <p:cNvSpPr/>
              <p:nvPr/>
            </p:nvSpPr>
            <p:spPr>
              <a:xfrm rot="2956863" flipH="1">
                <a:off x="3181489" y="2030781"/>
                <a:ext cx="135380" cy="95869"/>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Freeform 104"/>
              <p:cNvSpPr/>
              <p:nvPr/>
            </p:nvSpPr>
            <p:spPr>
              <a:xfrm rot="2956863" flipH="1">
                <a:off x="3231121" y="1736510"/>
                <a:ext cx="141361" cy="24377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60" name="Left Brace 59"/>
          <p:cNvSpPr/>
          <p:nvPr/>
        </p:nvSpPr>
        <p:spPr>
          <a:xfrm flipH="1" flipV="1">
            <a:off x="6897993" y="3628168"/>
            <a:ext cx="183474" cy="1083585"/>
          </a:xfrm>
          <a:prstGeom prst="leftBrac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sv-SE" sz="1350" dirty="0"/>
          </a:p>
        </p:txBody>
      </p:sp>
      <p:sp>
        <p:nvSpPr>
          <p:cNvPr id="61" name="Rectangle 60"/>
          <p:cNvSpPr/>
          <p:nvPr/>
        </p:nvSpPr>
        <p:spPr>
          <a:xfrm>
            <a:off x="7287084" y="3508839"/>
            <a:ext cx="1396937" cy="1323439"/>
          </a:xfrm>
          <a:prstGeom prst="rect">
            <a:avLst/>
          </a:prstGeom>
        </p:spPr>
        <p:txBody>
          <a:bodyPr wrap="none">
            <a:spAutoFit/>
          </a:bodyPr>
          <a:lstStyle/>
          <a:p>
            <a:pPr algn="ctr"/>
            <a:r>
              <a:rPr lang="en-GB" sz="2000" b="1" dirty="0" smtClean="0">
                <a:solidFill>
                  <a:schemeClr val="accent6">
                    <a:lumMod val="75000"/>
                  </a:schemeClr>
                </a:solidFill>
              </a:rPr>
              <a:t>Specular</a:t>
            </a:r>
            <a:br>
              <a:rPr lang="en-GB" sz="2000" b="1" dirty="0" smtClean="0">
                <a:solidFill>
                  <a:schemeClr val="accent6">
                    <a:lumMod val="75000"/>
                  </a:schemeClr>
                </a:solidFill>
              </a:rPr>
            </a:br>
            <a:r>
              <a:rPr lang="en-GB" sz="2000" b="1" dirty="0" smtClean="0">
                <a:solidFill>
                  <a:schemeClr val="accent6">
                    <a:lumMod val="75000"/>
                  </a:schemeClr>
                </a:solidFill>
              </a:rPr>
              <a:t>[Karis13]</a:t>
            </a:r>
          </a:p>
          <a:p>
            <a:pPr algn="ctr"/>
            <a:r>
              <a:rPr lang="en-GB" sz="2000" b="1" dirty="0" smtClean="0">
                <a:solidFill>
                  <a:schemeClr val="bg1"/>
                </a:solidFill>
              </a:rPr>
              <a:t>&amp; </a:t>
            </a:r>
          </a:p>
          <a:p>
            <a:pPr algn="ctr"/>
            <a:r>
              <a:rPr lang="en-GB" sz="2000" b="1" dirty="0" smtClean="0">
                <a:solidFill>
                  <a:schemeClr val="accent6">
                    <a:lumMod val="75000"/>
                  </a:schemeClr>
                </a:solidFill>
              </a:rPr>
              <a:t>Diffuse</a:t>
            </a:r>
            <a:endParaRPr lang="sv-SE" sz="2000" b="1" dirty="0">
              <a:solidFill>
                <a:schemeClr val="bg1">
                  <a:lumMod val="95000"/>
                </a:schemeClr>
              </a:solidFill>
            </a:endParaRPr>
          </a:p>
        </p:txBody>
      </p:sp>
    </p:spTree>
    <p:extLst>
      <p:ext uri="{BB962C8B-B14F-4D97-AF65-F5344CB8AC3E}">
        <p14:creationId xmlns:p14="http://schemas.microsoft.com/office/powerpoint/2010/main" val="205481806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Lights</a:t>
            </a:r>
            <a:endParaRPr lang="sv-SE" dirty="0"/>
          </a:p>
        </p:txBody>
      </p:sp>
      <p:sp>
        <p:nvSpPr>
          <p:cNvPr id="52" name="Content Placeholder 51"/>
          <p:cNvSpPr>
            <a:spLocks noGrp="1"/>
          </p:cNvSpPr>
          <p:nvPr>
            <p:ph idx="1"/>
          </p:nvPr>
        </p:nvSpPr>
        <p:spPr>
          <a:xfrm>
            <a:off x="457200" y="1200150"/>
            <a:ext cx="8229600" cy="3886200"/>
          </a:xfrm>
        </p:spPr>
        <p:txBody>
          <a:bodyPr>
            <a:normAutofit/>
          </a:bodyPr>
          <a:lstStyle/>
          <a:p>
            <a:r>
              <a:rPr lang="en-US" dirty="0" smtClean="0"/>
              <a:t>Light probe lighting: </a:t>
            </a:r>
            <a:r>
              <a:rPr lang="en-US" dirty="0">
                <a:solidFill>
                  <a:srgbClr val="FF6E01"/>
                </a:solidFill>
              </a:rPr>
              <a:t>Integral[</a:t>
            </a:r>
            <a:r>
              <a:rPr lang="en-US" dirty="0" err="1">
                <a:solidFill>
                  <a:schemeClr val="accent6">
                    <a:lumMod val="75000"/>
                  </a:schemeClr>
                </a:solidFill>
              </a:rPr>
              <a:t>Env</a:t>
            </a:r>
            <a:r>
              <a:rPr lang="en-US" dirty="0">
                <a:solidFill>
                  <a:schemeClr val="accent6">
                    <a:lumMod val="75000"/>
                  </a:schemeClr>
                </a:solidFill>
              </a:rPr>
              <a:t>. lighting x BRDF</a:t>
            </a:r>
            <a:r>
              <a:rPr lang="en-US" dirty="0" smtClean="0">
                <a:solidFill>
                  <a:schemeClr val="accent6">
                    <a:lumMod val="75000"/>
                  </a:schemeClr>
                </a:solidFill>
              </a:rPr>
              <a:t>]</a:t>
            </a:r>
          </a:p>
          <a:p>
            <a:pPr lvl="1"/>
            <a:endParaRPr lang="en-US" dirty="0" smtClean="0">
              <a:solidFill>
                <a:schemeClr val="accent6">
                  <a:lumMod val="75000"/>
                </a:schemeClr>
              </a:solidFill>
            </a:endParaRPr>
          </a:p>
          <a:p>
            <a:pPr lvl="2"/>
            <a:endParaRPr lang="en-US" dirty="0" smtClean="0">
              <a:solidFill>
                <a:schemeClr val="accent6">
                  <a:lumMod val="75000"/>
                </a:schemeClr>
              </a:solidFill>
            </a:endParaRPr>
          </a:p>
          <a:p>
            <a:pPr lvl="2"/>
            <a:endParaRPr lang="en-US" dirty="0">
              <a:solidFill>
                <a:schemeClr val="accent6">
                  <a:lumMod val="75000"/>
                </a:schemeClr>
              </a:solidFill>
            </a:endParaRPr>
          </a:p>
          <a:p>
            <a:pPr lvl="2"/>
            <a:endParaRPr lang="en-US" dirty="0" smtClean="0">
              <a:solidFill>
                <a:schemeClr val="accent6">
                  <a:lumMod val="75000"/>
                </a:schemeClr>
              </a:solidFill>
            </a:endParaRPr>
          </a:p>
          <a:p>
            <a:pPr lvl="1"/>
            <a:endParaRPr lang="en-US" dirty="0" smtClean="0">
              <a:solidFill>
                <a:schemeClr val="accent6">
                  <a:lumMod val="75000"/>
                </a:schemeClr>
              </a:solidFill>
            </a:endParaRPr>
          </a:p>
          <a:p>
            <a:r>
              <a:rPr lang="en-US" dirty="0" smtClean="0">
                <a:solidFill>
                  <a:schemeClr val="accent6">
                    <a:lumMod val="75000"/>
                  </a:schemeClr>
                </a:solidFill>
              </a:rPr>
              <a:t>Pre-integration</a:t>
            </a:r>
            <a:r>
              <a:rPr lang="en-US" dirty="0" smtClean="0"/>
              <a:t> by separating:</a:t>
            </a:r>
          </a:p>
          <a:p>
            <a:pPr lvl="2"/>
            <a:r>
              <a:rPr lang="en-US" dirty="0" smtClean="0"/>
              <a:t>Integral of Lighting x NDF, for </a:t>
            </a:r>
            <a:r>
              <a:rPr lang="en-US" dirty="0"/>
              <a:t>V</a:t>
            </a:r>
            <a:r>
              <a:rPr lang="en-US" dirty="0" smtClean="0"/>
              <a:t> = N</a:t>
            </a:r>
          </a:p>
          <a:p>
            <a:pPr lvl="2"/>
            <a:r>
              <a:rPr lang="en-US" dirty="0" smtClean="0"/>
              <a:t>Integral of BRDF, for all V &amp; roughness values</a:t>
            </a:r>
          </a:p>
        </p:txBody>
      </p:sp>
      <p:grpSp>
        <p:nvGrpSpPr>
          <p:cNvPr id="117" name="Group 116"/>
          <p:cNvGrpSpPr/>
          <p:nvPr/>
        </p:nvGrpSpPr>
        <p:grpSpPr>
          <a:xfrm>
            <a:off x="3061031" y="1952269"/>
            <a:ext cx="2587386" cy="1532692"/>
            <a:chOff x="3034044" y="3061931"/>
            <a:chExt cx="2587386" cy="1532692"/>
          </a:xfrm>
        </p:grpSpPr>
        <p:grpSp>
          <p:nvGrpSpPr>
            <p:cNvPr id="20" name="Group 19"/>
            <p:cNvGrpSpPr/>
            <p:nvPr/>
          </p:nvGrpSpPr>
          <p:grpSpPr>
            <a:xfrm>
              <a:off x="3034044" y="4396801"/>
              <a:ext cx="2475156" cy="197822"/>
              <a:chOff x="3251200" y="3577433"/>
              <a:chExt cx="3300207" cy="263762"/>
            </a:xfrm>
          </p:grpSpPr>
          <p:cxnSp>
            <p:nvCxnSpPr>
              <p:cNvPr id="21" name="Straight Connector 20"/>
              <p:cNvCxnSpPr/>
              <p:nvPr/>
            </p:nvCxnSpPr>
            <p:spPr>
              <a:xfrm flipV="1">
                <a:off x="32512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4480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259567" y="3577829"/>
                <a:ext cx="3291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36385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38290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0259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2291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44196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6164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48069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99745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194300"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3957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862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57830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59735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16405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360907" y="3577433"/>
                <a:ext cx="190500" cy="26376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9" name="Pie 40"/>
            <p:cNvSpPr/>
            <p:nvPr/>
          </p:nvSpPr>
          <p:spPr>
            <a:xfrm rot="5400000">
              <a:off x="3651415" y="2487554"/>
              <a:ext cx="1234441" cy="2468860"/>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40" name="Group 39"/>
            <p:cNvGrpSpPr/>
            <p:nvPr/>
          </p:nvGrpSpPr>
          <p:grpSpPr>
            <a:xfrm>
              <a:off x="3072285" y="3142226"/>
              <a:ext cx="2357987" cy="1037151"/>
              <a:chOff x="2806058" y="1804794"/>
              <a:chExt cx="3143983" cy="1382868"/>
            </a:xfrm>
          </p:grpSpPr>
          <p:grpSp>
            <p:nvGrpSpPr>
              <p:cNvPr id="41" name="Group 40"/>
              <p:cNvGrpSpPr/>
              <p:nvPr/>
            </p:nvGrpSpPr>
            <p:grpSpPr>
              <a:xfrm>
                <a:off x="2806058" y="1865981"/>
                <a:ext cx="1136677" cy="1321681"/>
                <a:chOff x="397510" y="3129372"/>
                <a:chExt cx="1136677" cy="1321681"/>
              </a:xfrm>
            </p:grpSpPr>
            <p:cxnSp>
              <p:nvCxnSpPr>
                <p:cNvPr id="50" name="Straight Arrow Connector 49"/>
                <p:cNvCxnSpPr/>
                <p:nvPr/>
              </p:nvCxnSpPr>
              <p:spPr>
                <a:xfrm>
                  <a:off x="397510" y="4440358"/>
                  <a:ext cx="129381" cy="10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80980" y="4077613"/>
                  <a:ext cx="141162" cy="4123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44366" y="3758526"/>
                  <a:ext cx="114363" cy="6266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84083" y="3477539"/>
                  <a:ext cx="65360" cy="8886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160308" y="3265607"/>
                  <a:ext cx="57181" cy="103148"/>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505597" y="3129372"/>
                  <a:ext cx="28590" cy="10809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 name="Straight Arrow Connector 41"/>
              <p:cNvCxnSpPr/>
              <p:nvPr/>
            </p:nvCxnSpPr>
            <p:spPr>
              <a:xfrm>
                <a:off x="4373727" y="1804794"/>
                <a:ext cx="0" cy="10809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flipH="1">
                <a:off x="4813364" y="1859812"/>
                <a:ext cx="1136677" cy="1321681"/>
                <a:chOff x="397510" y="3129372"/>
                <a:chExt cx="1136677" cy="1321681"/>
              </a:xfrm>
            </p:grpSpPr>
            <p:cxnSp>
              <p:nvCxnSpPr>
                <p:cNvPr id="44" name="Straight Arrow Connector 43"/>
                <p:cNvCxnSpPr/>
                <p:nvPr/>
              </p:nvCxnSpPr>
              <p:spPr>
                <a:xfrm>
                  <a:off x="397510" y="4440358"/>
                  <a:ext cx="129381" cy="10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80980" y="4077613"/>
                  <a:ext cx="141162" cy="4123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644366" y="3758526"/>
                  <a:ext cx="114363" cy="6266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84083" y="3477539"/>
                  <a:ext cx="65360" cy="88860"/>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160308" y="3265607"/>
                  <a:ext cx="57181" cy="103148"/>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505597" y="3129372"/>
                  <a:ext cx="28590" cy="10809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flipH="1">
              <a:off x="3647394" y="3954597"/>
              <a:ext cx="931790" cy="410873"/>
              <a:chOff x="6488853" y="3072966"/>
              <a:chExt cx="931790" cy="410873"/>
            </a:xfrm>
          </p:grpSpPr>
          <p:sp>
            <p:nvSpPr>
              <p:cNvPr id="87" name="Pie 34"/>
              <p:cNvSpPr/>
              <p:nvPr/>
            </p:nvSpPr>
            <p:spPr>
              <a:xfrm rot="5400000">
                <a:off x="6788696" y="2959816"/>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88" name="Straight Arrow Connector 87"/>
              <p:cNvCxnSpPr>
                <a:stCxn id="87" idx="3"/>
              </p:cNvCxnSpPr>
              <p:nvPr/>
            </p:nvCxnSpPr>
            <p:spPr>
              <a:xfrm flipH="1" flipV="1">
                <a:off x="6488853" y="3388675"/>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7" idx="3"/>
              </p:cNvCxnSpPr>
              <p:nvPr/>
            </p:nvCxnSpPr>
            <p:spPr>
              <a:xfrm flipH="1" flipV="1">
                <a:off x="6558190" y="3274375"/>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7" idx="3"/>
              </p:cNvCxnSpPr>
              <p:nvPr/>
            </p:nvCxnSpPr>
            <p:spPr>
              <a:xfrm flipH="1" flipV="1">
                <a:off x="6688564" y="3214812"/>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7" idx="3"/>
              </p:cNvCxnSpPr>
              <p:nvPr/>
            </p:nvCxnSpPr>
            <p:spPr>
              <a:xfrm flipV="1">
                <a:off x="6781432" y="3152144"/>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7" idx="3"/>
              </p:cNvCxnSpPr>
              <p:nvPr/>
            </p:nvCxnSpPr>
            <p:spPr>
              <a:xfrm flipV="1">
                <a:off x="6781432" y="3128567"/>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7" idx="3"/>
              </p:cNvCxnSpPr>
              <p:nvPr/>
            </p:nvCxnSpPr>
            <p:spPr>
              <a:xfrm flipV="1">
                <a:off x="6781432" y="3120643"/>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7" idx="3"/>
              </p:cNvCxnSpPr>
              <p:nvPr/>
            </p:nvCxnSpPr>
            <p:spPr>
              <a:xfrm flipV="1">
                <a:off x="6781432" y="3100244"/>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7" idx="3"/>
              </p:cNvCxnSpPr>
              <p:nvPr/>
            </p:nvCxnSpPr>
            <p:spPr>
              <a:xfrm flipV="1">
                <a:off x="6781432" y="3072966"/>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7" idx="3"/>
              </p:cNvCxnSpPr>
              <p:nvPr/>
            </p:nvCxnSpPr>
            <p:spPr>
              <a:xfrm flipV="1">
                <a:off x="6781432" y="3257406"/>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7" idx="3"/>
              </p:cNvCxnSpPr>
              <p:nvPr/>
            </p:nvCxnSpPr>
            <p:spPr>
              <a:xfrm flipV="1">
                <a:off x="6781432" y="3379254"/>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92" name="Straight Arrow Connector 91"/>
            <p:cNvCxnSpPr/>
            <p:nvPr/>
          </p:nvCxnSpPr>
          <p:spPr>
            <a:xfrm flipH="1">
              <a:off x="4255466" y="3420623"/>
              <a:ext cx="1034658" cy="958691"/>
            </a:xfrm>
            <a:prstGeom prst="straightConnector1">
              <a:avLst/>
            </a:prstGeom>
            <a:ln>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5302310" y="3061931"/>
              <a:ext cx="319120" cy="358692"/>
              <a:chOff x="3179917" y="1787714"/>
              <a:chExt cx="319120" cy="358692"/>
            </a:xfrm>
          </p:grpSpPr>
          <p:sp>
            <p:nvSpPr>
              <p:cNvPr id="103" name="Rectangle 102"/>
              <p:cNvSpPr/>
              <p:nvPr/>
            </p:nvSpPr>
            <p:spPr>
              <a:xfrm rot="2956863" flipH="1">
                <a:off x="3327780" y="1853180"/>
                <a:ext cx="119976" cy="222539"/>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4" name="Trapezoid 103"/>
              <p:cNvSpPr/>
              <p:nvPr/>
            </p:nvSpPr>
            <p:spPr>
              <a:xfrm rot="2956863" flipH="1">
                <a:off x="3181489" y="2030781"/>
                <a:ext cx="135380" cy="95869"/>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Freeform 104"/>
              <p:cNvSpPr/>
              <p:nvPr/>
            </p:nvSpPr>
            <p:spPr>
              <a:xfrm rot="2956863" flipH="1">
                <a:off x="3231121" y="1736510"/>
                <a:ext cx="141361" cy="24377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118" name="Left Brace 117"/>
          <p:cNvSpPr/>
          <p:nvPr/>
        </p:nvSpPr>
        <p:spPr>
          <a:xfrm flipH="1" flipV="1">
            <a:off x="6897993" y="3628168"/>
            <a:ext cx="183474" cy="1083585"/>
          </a:xfrm>
          <a:prstGeom prst="leftBrace">
            <a:avLst/>
          </a:prstGeom>
          <a:ln>
            <a:solidFill>
              <a:schemeClr val="accent6">
                <a:lumMod val="75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sv-SE" sz="1350" dirty="0"/>
          </a:p>
        </p:txBody>
      </p:sp>
      <p:sp>
        <p:nvSpPr>
          <p:cNvPr id="119" name="Rectangle 118"/>
          <p:cNvSpPr/>
          <p:nvPr/>
        </p:nvSpPr>
        <p:spPr>
          <a:xfrm>
            <a:off x="7287084" y="3508839"/>
            <a:ext cx="1396937" cy="1323439"/>
          </a:xfrm>
          <a:prstGeom prst="rect">
            <a:avLst/>
          </a:prstGeom>
        </p:spPr>
        <p:txBody>
          <a:bodyPr wrap="none">
            <a:spAutoFit/>
          </a:bodyPr>
          <a:lstStyle/>
          <a:p>
            <a:pPr algn="ctr"/>
            <a:r>
              <a:rPr lang="en-GB" sz="2000" b="1" dirty="0" smtClean="0">
                <a:solidFill>
                  <a:schemeClr val="accent6">
                    <a:lumMod val="75000"/>
                  </a:schemeClr>
                </a:solidFill>
              </a:rPr>
              <a:t>Specular</a:t>
            </a:r>
            <a:br>
              <a:rPr lang="en-GB" sz="2000" b="1" dirty="0" smtClean="0">
                <a:solidFill>
                  <a:schemeClr val="accent6">
                    <a:lumMod val="75000"/>
                  </a:schemeClr>
                </a:solidFill>
              </a:rPr>
            </a:br>
            <a:r>
              <a:rPr lang="en-GB" sz="2000" b="1" dirty="0" smtClean="0">
                <a:solidFill>
                  <a:schemeClr val="accent6">
                    <a:lumMod val="75000"/>
                  </a:schemeClr>
                </a:solidFill>
              </a:rPr>
              <a:t>[Karis13]</a:t>
            </a:r>
          </a:p>
          <a:p>
            <a:pPr algn="ctr"/>
            <a:r>
              <a:rPr lang="en-GB" sz="2000" b="1" dirty="0" smtClean="0">
                <a:solidFill>
                  <a:schemeClr val="bg1"/>
                </a:solidFill>
              </a:rPr>
              <a:t>&amp; </a:t>
            </a:r>
          </a:p>
          <a:p>
            <a:pPr algn="ctr"/>
            <a:r>
              <a:rPr lang="en-GB" sz="2000" b="1" dirty="0" smtClean="0">
                <a:solidFill>
                  <a:schemeClr val="accent6">
                    <a:lumMod val="75000"/>
                  </a:schemeClr>
                </a:solidFill>
              </a:rPr>
              <a:t>Diffuse</a:t>
            </a:r>
            <a:endParaRPr lang="sv-SE" sz="2000" b="1" dirty="0">
              <a:solidFill>
                <a:schemeClr val="bg1">
                  <a:lumMod val="95000"/>
                </a:schemeClr>
              </a:solidFill>
            </a:endParaRPr>
          </a:p>
        </p:txBody>
      </p:sp>
      <p:sp>
        <p:nvSpPr>
          <p:cNvPr id="62" name="Rounded Rectangle 61"/>
          <p:cNvSpPr/>
          <p:nvPr/>
        </p:nvSpPr>
        <p:spPr>
          <a:xfrm>
            <a:off x="1119022" y="4013200"/>
            <a:ext cx="4477445" cy="309202"/>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ctangle 62"/>
          <p:cNvSpPr/>
          <p:nvPr/>
        </p:nvSpPr>
        <p:spPr>
          <a:xfrm>
            <a:off x="415405" y="3882066"/>
            <a:ext cx="662361" cy="523220"/>
          </a:xfrm>
          <a:prstGeom prst="rect">
            <a:avLst/>
          </a:prstGeom>
        </p:spPr>
        <p:txBody>
          <a:bodyPr wrap="none">
            <a:spAutoFit/>
          </a:bodyPr>
          <a:lstStyle/>
          <a:p>
            <a:pPr algn="ctr">
              <a:spcBef>
                <a:spcPct val="20000"/>
              </a:spcBef>
              <a:defRPr/>
            </a:pPr>
            <a:r>
              <a:rPr lang="en-US" sz="2800" b="1" dirty="0" smtClean="0">
                <a:solidFill>
                  <a:srgbClr val="92D050"/>
                </a:solidFill>
                <a:latin typeface="+mj-lt"/>
                <a:cs typeface="Calibri" panose="020F0502020204030204" pitchFamily="34" charset="0"/>
              </a:rPr>
              <a:t>LD</a:t>
            </a:r>
            <a:endParaRPr lang="en-US" sz="2800" b="1" dirty="0">
              <a:solidFill>
                <a:srgbClr val="92D050"/>
              </a:solidFill>
              <a:latin typeface="+mj-lt"/>
              <a:cs typeface="Calibri" panose="020F0502020204030204" pitchFamily="34" charset="0"/>
            </a:endParaRPr>
          </a:p>
        </p:txBody>
      </p:sp>
      <p:sp>
        <p:nvSpPr>
          <p:cNvPr id="64" name="Rounded Rectangle 63"/>
          <p:cNvSpPr/>
          <p:nvPr/>
        </p:nvSpPr>
        <p:spPr>
          <a:xfrm>
            <a:off x="1122074" y="4376322"/>
            <a:ext cx="5507326" cy="33114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Rectangle 64"/>
          <p:cNvSpPr/>
          <p:nvPr/>
        </p:nvSpPr>
        <p:spPr>
          <a:xfrm>
            <a:off x="135467" y="4290894"/>
            <a:ext cx="940695" cy="523220"/>
          </a:xfrm>
          <a:prstGeom prst="rect">
            <a:avLst/>
          </a:prstGeom>
        </p:spPr>
        <p:txBody>
          <a:bodyPr wrap="square">
            <a:spAutoFit/>
          </a:bodyPr>
          <a:lstStyle/>
          <a:p>
            <a:pPr algn="ctr">
              <a:spcBef>
                <a:spcPct val="20000"/>
              </a:spcBef>
              <a:defRPr/>
            </a:pPr>
            <a:r>
              <a:rPr lang="en-US" sz="2800" b="1" dirty="0" smtClean="0">
                <a:solidFill>
                  <a:srgbClr val="FF0000"/>
                </a:solidFill>
                <a:latin typeface="+mj-lt"/>
                <a:cs typeface="Calibri" panose="020F0502020204030204" pitchFamily="34" charset="0"/>
              </a:rPr>
              <a:t>DFG</a:t>
            </a:r>
            <a:endParaRPr lang="en-US" sz="2800" b="1" dirty="0">
              <a:solidFill>
                <a:srgbClr val="FF0000"/>
              </a:solidFill>
              <a:latin typeface="+mj-lt"/>
              <a:cs typeface="Calibri" panose="020F0502020204030204" pitchFamily="34" charset="0"/>
            </a:endParaRPr>
          </a:p>
        </p:txBody>
      </p:sp>
    </p:spTree>
    <p:extLst>
      <p:ext uri="{BB962C8B-B14F-4D97-AF65-F5344CB8AC3E}">
        <p14:creationId xmlns:p14="http://schemas.microsoft.com/office/powerpoint/2010/main" val="3280736385"/>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Lights</a:t>
            </a:r>
            <a:endParaRPr lang="sv-SE" dirty="0"/>
          </a:p>
        </p:txBody>
      </p:sp>
      <p:sp>
        <p:nvSpPr>
          <p:cNvPr id="52" name="Content Placeholder 51"/>
          <p:cNvSpPr>
            <a:spLocks noGrp="1"/>
          </p:cNvSpPr>
          <p:nvPr>
            <p:ph idx="1"/>
          </p:nvPr>
        </p:nvSpPr>
        <p:spPr/>
        <p:txBody>
          <a:bodyPr>
            <a:normAutofit/>
          </a:bodyPr>
          <a:lstStyle/>
          <a:p>
            <a:r>
              <a:rPr lang="en-US" dirty="0"/>
              <a:t>Light </a:t>
            </a:r>
            <a:r>
              <a:rPr lang="en-US" dirty="0" smtClean="0"/>
              <a:t>probe lighting: </a:t>
            </a:r>
            <a:r>
              <a:rPr lang="en-US" dirty="0" smtClean="0">
                <a:solidFill>
                  <a:schemeClr val="accent6">
                    <a:lumMod val="75000"/>
                  </a:schemeClr>
                </a:solidFill>
              </a:rPr>
              <a:t>pre-integration</a:t>
            </a:r>
            <a:endParaRPr lang="sv-SE" dirty="0">
              <a:solidFill>
                <a:srgbClr val="FF0000"/>
              </a:solidFill>
            </a:endParaRPr>
          </a:p>
        </p:txBody>
      </p:sp>
      <p:pic>
        <p:nvPicPr>
          <p:cNvPr id="6147" name="Picture 3" descr="https://lh5.googleusercontent.com/TfPKiZazK4ysYG4mazY-tvD0vmFpN3FeH5Y4f6Ea3yYHtKN_rZ6dH6JZx1r8KfRyBMTa3HKmFxnnjkfNcFNAGr4DFBcjMXCwMxqXo8aPIHw4ntXvJZ5zmNYgz6Um67UMREf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8699" y="2118123"/>
            <a:ext cx="3519376" cy="2476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6146" name="Picture 2" descr="https://lh6.googleusercontent.com/IP-eScczU05A5aN7hLtHaprvAtPKUlWWiJCV1m2WkE5bKoIJjneyKmI1WixcYtjC2au5eREvAGJ66kHl1DjgXbcd3EJ4Od9kwJwIy9AhioxoW8BOQOqJqjC8z-lIP9C0FTX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7260" y="2118123"/>
            <a:ext cx="3519375" cy="2476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 name="Rectangle 5"/>
          <p:cNvSpPr/>
          <p:nvPr/>
        </p:nvSpPr>
        <p:spPr>
          <a:xfrm>
            <a:off x="937260" y="1777485"/>
            <a:ext cx="2993128"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Isotropic</a:t>
            </a:r>
            <a:r>
              <a:rPr lang="en-US" b="1" dirty="0" smtClean="0">
                <a:solidFill>
                  <a:srgbClr val="FF6E01"/>
                </a:solidFill>
                <a:latin typeface="+mj-lt"/>
                <a:cs typeface="Calibri" panose="020F0502020204030204" pitchFamily="34" charset="0"/>
              </a:rPr>
              <a:t> approximation</a:t>
            </a:r>
            <a:endParaRPr lang="en-US" b="1" dirty="0">
              <a:solidFill>
                <a:srgbClr val="FF6E01"/>
              </a:solidFill>
              <a:latin typeface="+mj-lt"/>
              <a:cs typeface="Calibri" panose="020F0502020204030204" pitchFamily="34" charset="0"/>
            </a:endParaRPr>
          </a:p>
        </p:txBody>
      </p:sp>
      <p:sp>
        <p:nvSpPr>
          <p:cNvPr id="7" name="Rectangle 6"/>
          <p:cNvSpPr/>
          <p:nvPr/>
        </p:nvSpPr>
        <p:spPr>
          <a:xfrm>
            <a:off x="4877327" y="1781058"/>
            <a:ext cx="1361270" cy="369332"/>
          </a:xfrm>
          <a:prstGeom prst="rect">
            <a:avLst/>
          </a:prstGeom>
        </p:spPr>
        <p:txBody>
          <a:bodyPr wrap="none">
            <a:spAutoFit/>
          </a:bodyPr>
          <a:lstStyle/>
          <a:p>
            <a:pPr algn="ctr">
              <a:spcBef>
                <a:spcPct val="20000"/>
              </a:spcBef>
              <a:defRPr/>
            </a:pPr>
            <a:r>
              <a:rPr lang="en-US" b="1" dirty="0" smtClean="0">
                <a:solidFill>
                  <a:srgbClr val="FF6E01"/>
                </a:solidFill>
                <a:latin typeface="+mj-lt"/>
                <a:cs typeface="Calibri" panose="020F0502020204030204" pitchFamily="34" charset="0"/>
              </a:rPr>
              <a:t>Reference</a:t>
            </a:r>
            <a:endParaRPr lang="en-US" b="1" dirty="0">
              <a:solidFill>
                <a:srgbClr val="FF6E01"/>
              </a:solidFill>
              <a:latin typeface="+mj-lt"/>
              <a:cs typeface="Calibri" panose="020F0502020204030204" pitchFamily="34" charset="0"/>
            </a:endParaRPr>
          </a:p>
        </p:txBody>
      </p:sp>
      <p:sp>
        <p:nvSpPr>
          <p:cNvPr id="8" name="Rectangle 7"/>
          <p:cNvSpPr/>
          <p:nvPr/>
        </p:nvSpPr>
        <p:spPr>
          <a:xfrm>
            <a:off x="2145658" y="4647963"/>
            <a:ext cx="5098759"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Error due to </a:t>
            </a:r>
            <a:r>
              <a:rPr lang="en-US" b="1" dirty="0">
                <a:solidFill>
                  <a:schemeClr val="accent6">
                    <a:lumMod val="75000"/>
                  </a:schemeClr>
                </a:solidFill>
                <a:cs typeface="Calibri" panose="020F0502020204030204" pitchFamily="34" charset="0"/>
              </a:rPr>
              <a:t>LD </a:t>
            </a:r>
            <a:r>
              <a:rPr lang="en-US" b="1" dirty="0" smtClean="0">
                <a:solidFill>
                  <a:schemeClr val="accent6">
                    <a:lumMod val="75000"/>
                  </a:schemeClr>
                </a:solidFill>
                <a:latin typeface="+mj-lt"/>
                <a:cs typeface="Calibri" panose="020F0502020204030204" pitchFamily="34" charset="0"/>
              </a:rPr>
              <a:t>pre-integration with</a:t>
            </a:r>
            <a:r>
              <a:rPr lang="en-US" b="1" dirty="0">
                <a:solidFill>
                  <a:schemeClr val="accent6">
                    <a:lumMod val="75000"/>
                  </a:schemeClr>
                </a:solidFill>
                <a:cs typeface="Calibri" panose="020F0502020204030204" pitchFamily="34" charset="0"/>
              </a:rPr>
              <a:t> </a:t>
            </a:r>
            <a:r>
              <a:rPr lang="en-US" b="1" dirty="0" smtClean="0">
                <a:solidFill>
                  <a:schemeClr val="accent6">
                    <a:lumMod val="75000"/>
                  </a:schemeClr>
                </a:solidFill>
                <a:cs typeface="Calibri" panose="020F0502020204030204" pitchFamily="34" charset="0"/>
              </a:rPr>
              <a:t>V = N</a:t>
            </a:r>
            <a:endParaRPr lang="en-US" b="1" dirty="0">
              <a:solidFill>
                <a:srgbClr val="FF6E01"/>
              </a:solidFill>
              <a:latin typeface="+mj-lt"/>
              <a:cs typeface="Calibri" panose="020F0502020204030204" pitchFamily="34" charset="0"/>
            </a:endParaRPr>
          </a:p>
        </p:txBody>
      </p:sp>
    </p:spTree>
    <p:extLst>
      <p:ext uri="{BB962C8B-B14F-4D97-AF65-F5344CB8AC3E}">
        <p14:creationId xmlns:p14="http://schemas.microsoft.com/office/powerpoint/2010/main" val="288827078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a:solidFill>
                  <a:schemeClr val="accent6">
                    <a:lumMod val="75000"/>
                  </a:schemeClr>
                </a:solidFill>
              </a:rPr>
              <a:t>L</a:t>
            </a:r>
            <a:r>
              <a:rPr lang="en-US" dirty="0" smtClean="0">
                <a:solidFill>
                  <a:schemeClr val="accent6">
                    <a:lumMod val="75000"/>
                  </a:schemeClr>
                </a:solidFill>
              </a:rPr>
              <a:t>ights</a:t>
            </a:r>
            <a:endParaRPr lang="sv-SE" dirty="0"/>
          </a:p>
        </p:txBody>
      </p:sp>
      <p:sp>
        <p:nvSpPr>
          <p:cNvPr id="3" name="Content Placeholder 2"/>
          <p:cNvSpPr>
            <a:spLocks noGrp="1"/>
          </p:cNvSpPr>
          <p:nvPr>
            <p:ph idx="1"/>
          </p:nvPr>
        </p:nvSpPr>
        <p:spPr/>
        <p:txBody>
          <a:bodyPr>
            <a:normAutofit fontScale="92500"/>
          </a:bodyPr>
          <a:lstStyle/>
          <a:p>
            <a:r>
              <a:rPr lang="en-US" dirty="0" smtClean="0"/>
              <a:t>Light probe lighting: </a:t>
            </a:r>
            <a:r>
              <a:rPr lang="en-US" dirty="0" smtClean="0">
                <a:solidFill>
                  <a:schemeClr val="accent6">
                    <a:lumMod val="75000"/>
                  </a:schemeClr>
                </a:solidFill>
              </a:rPr>
              <a:t>pre-integration</a:t>
            </a:r>
          </a:p>
          <a:p>
            <a:pPr lvl="1"/>
            <a:r>
              <a:rPr lang="en-US" dirty="0" smtClean="0">
                <a:solidFill>
                  <a:schemeClr val="accent6">
                    <a:lumMod val="75000"/>
                  </a:schemeClr>
                </a:solidFill>
              </a:rPr>
              <a:t>LD </a:t>
            </a:r>
            <a:r>
              <a:rPr lang="en-US" dirty="0" smtClean="0"/>
              <a:t>needs to be computed each time </a:t>
            </a:r>
            <a:r>
              <a:rPr lang="en-US" dirty="0" smtClean="0">
                <a:solidFill>
                  <a:schemeClr val="accent6">
                    <a:lumMod val="75000"/>
                  </a:schemeClr>
                </a:solidFill>
              </a:rPr>
              <a:t>the lighting changes</a:t>
            </a:r>
          </a:p>
          <a:p>
            <a:pPr lvl="1"/>
            <a:r>
              <a:rPr lang="en-US" dirty="0" smtClean="0"/>
              <a:t>Needs to be </a:t>
            </a:r>
            <a:r>
              <a:rPr lang="en-US" dirty="0" smtClean="0">
                <a:solidFill>
                  <a:schemeClr val="accent6">
                    <a:lumMod val="75000"/>
                  </a:schemeClr>
                </a:solidFill>
              </a:rPr>
              <a:t>fast</a:t>
            </a:r>
            <a:r>
              <a:rPr lang="en-US" dirty="0" smtClean="0"/>
              <a:t> (real-time capture / refresh)</a:t>
            </a:r>
          </a:p>
          <a:p>
            <a:pPr lvl="1"/>
            <a:r>
              <a:rPr lang="en-US" dirty="0" smtClean="0"/>
              <a:t>Deals with </a:t>
            </a:r>
            <a:r>
              <a:rPr lang="en-US" dirty="0" smtClean="0">
                <a:solidFill>
                  <a:schemeClr val="accent6">
                    <a:lumMod val="75000"/>
                  </a:schemeClr>
                </a:solidFill>
              </a:rPr>
              <a:t>HDR source</a:t>
            </a:r>
          </a:p>
          <a:p>
            <a:pPr lvl="1"/>
            <a:endParaRPr lang="en-US" dirty="0" smtClean="0"/>
          </a:p>
          <a:p>
            <a:r>
              <a:rPr lang="en-US" dirty="0" smtClean="0">
                <a:solidFill>
                  <a:schemeClr val="accent6">
                    <a:lumMod val="75000"/>
                  </a:schemeClr>
                </a:solidFill>
              </a:rPr>
              <a:t>Integration</a:t>
            </a:r>
            <a:r>
              <a:rPr lang="en-US" dirty="0" smtClean="0"/>
              <a:t> method for </a:t>
            </a:r>
            <a:r>
              <a:rPr lang="en-US" b="1" dirty="0" smtClean="0">
                <a:solidFill>
                  <a:schemeClr val="accent6">
                    <a:lumMod val="75000"/>
                  </a:schemeClr>
                </a:solidFill>
              </a:rPr>
              <a:t>LD</a:t>
            </a:r>
          </a:p>
          <a:p>
            <a:pPr lvl="1"/>
            <a:r>
              <a:rPr lang="en-US" dirty="0" smtClean="0"/>
              <a:t>Importance sampling</a:t>
            </a:r>
          </a:p>
          <a:p>
            <a:pPr lvl="1"/>
            <a:r>
              <a:rPr lang="en-US" dirty="0" smtClean="0"/>
              <a:t>Multiple importance sampling</a:t>
            </a:r>
          </a:p>
          <a:p>
            <a:pPr lvl="1"/>
            <a:r>
              <a:rPr lang="en-US" dirty="0" smtClean="0"/>
              <a:t>Filtered importance sampling</a:t>
            </a:r>
          </a:p>
        </p:txBody>
      </p:sp>
    </p:spTree>
    <p:extLst>
      <p:ext uri="{BB962C8B-B14F-4D97-AF65-F5344CB8AC3E}">
        <p14:creationId xmlns:p14="http://schemas.microsoft.com/office/powerpoint/2010/main" val="57388680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a:solidFill>
                  <a:schemeClr val="accent6">
                    <a:lumMod val="75000"/>
                  </a:schemeClr>
                </a:solidFill>
              </a:rPr>
              <a:t>L</a:t>
            </a:r>
            <a:r>
              <a:rPr lang="en-US" dirty="0" smtClean="0">
                <a:solidFill>
                  <a:schemeClr val="accent6">
                    <a:lumMod val="75000"/>
                  </a:schemeClr>
                </a:solidFill>
              </a:rPr>
              <a:t>ights</a:t>
            </a:r>
            <a:endParaRPr lang="sv-SE" dirty="0"/>
          </a:p>
        </p:txBody>
      </p:sp>
      <p:sp>
        <p:nvSpPr>
          <p:cNvPr id="3" name="Content Placeholder 2"/>
          <p:cNvSpPr>
            <a:spLocks noGrp="1"/>
          </p:cNvSpPr>
          <p:nvPr>
            <p:ph idx="1"/>
          </p:nvPr>
        </p:nvSpPr>
        <p:spPr/>
        <p:txBody>
          <a:bodyPr>
            <a:normAutofit fontScale="92500"/>
          </a:bodyPr>
          <a:lstStyle/>
          <a:p>
            <a:r>
              <a:rPr lang="en-US" dirty="0" smtClean="0"/>
              <a:t>Light probe lighting: </a:t>
            </a:r>
            <a:r>
              <a:rPr lang="en-US" dirty="0" smtClean="0">
                <a:solidFill>
                  <a:schemeClr val="accent6">
                    <a:lumMod val="75000"/>
                  </a:schemeClr>
                </a:solidFill>
              </a:rPr>
              <a:t>pre-integration</a:t>
            </a:r>
          </a:p>
          <a:p>
            <a:pPr lvl="1"/>
            <a:r>
              <a:rPr lang="en-US" dirty="0" smtClean="0">
                <a:solidFill>
                  <a:schemeClr val="accent6">
                    <a:lumMod val="75000"/>
                  </a:schemeClr>
                </a:solidFill>
              </a:rPr>
              <a:t>LD </a:t>
            </a:r>
            <a:r>
              <a:rPr lang="en-US" dirty="0" smtClean="0"/>
              <a:t>needs to be computed each time </a:t>
            </a:r>
            <a:r>
              <a:rPr lang="en-US" dirty="0" smtClean="0">
                <a:solidFill>
                  <a:schemeClr val="accent6">
                    <a:lumMod val="75000"/>
                  </a:schemeClr>
                </a:solidFill>
              </a:rPr>
              <a:t>the lighting changes</a:t>
            </a:r>
          </a:p>
          <a:p>
            <a:pPr lvl="1"/>
            <a:r>
              <a:rPr lang="en-US" dirty="0" smtClean="0"/>
              <a:t>Needs to be </a:t>
            </a:r>
            <a:r>
              <a:rPr lang="en-US" dirty="0" smtClean="0">
                <a:solidFill>
                  <a:schemeClr val="accent6">
                    <a:lumMod val="75000"/>
                  </a:schemeClr>
                </a:solidFill>
              </a:rPr>
              <a:t>fast</a:t>
            </a:r>
            <a:r>
              <a:rPr lang="en-US" dirty="0" smtClean="0"/>
              <a:t> (real-time capture / refresh)</a:t>
            </a:r>
          </a:p>
          <a:p>
            <a:pPr lvl="1"/>
            <a:r>
              <a:rPr lang="en-US" dirty="0" smtClean="0"/>
              <a:t>Deals with </a:t>
            </a:r>
            <a:r>
              <a:rPr lang="en-US" dirty="0" smtClean="0">
                <a:solidFill>
                  <a:schemeClr val="accent6">
                    <a:lumMod val="75000"/>
                  </a:schemeClr>
                </a:solidFill>
              </a:rPr>
              <a:t>HDR source</a:t>
            </a:r>
          </a:p>
          <a:p>
            <a:pPr lvl="1"/>
            <a:endParaRPr lang="en-US" dirty="0" smtClean="0"/>
          </a:p>
          <a:p>
            <a:r>
              <a:rPr lang="en-US" dirty="0" smtClean="0">
                <a:solidFill>
                  <a:schemeClr val="accent6">
                    <a:lumMod val="75000"/>
                  </a:schemeClr>
                </a:solidFill>
              </a:rPr>
              <a:t>Integration</a:t>
            </a:r>
            <a:r>
              <a:rPr lang="en-US" dirty="0" smtClean="0"/>
              <a:t> method for </a:t>
            </a:r>
            <a:r>
              <a:rPr lang="en-US" b="1" dirty="0" smtClean="0">
                <a:solidFill>
                  <a:schemeClr val="accent6">
                    <a:lumMod val="75000"/>
                  </a:schemeClr>
                </a:solidFill>
              </a:rPr>
              <a:t>LD</a:t>
            </a:r>
          </a:p>
          <a:p>
            <a:pPr lvl="1"/>
            <a:r>
              <a:rPr lang="en-US" dirty="0" smtClean="0"/>
              <a:t>Importance sampling</a:t>
            </a:r>
          </a:p>
          <a:p>
            <a:pPr lvl="1"/>
            <a:r>
              <a:rPr lang="en-US" dirty="0" smtClean="0"/>
              <a:t>Multiple importance sampling</a:t>
            </a:r>
          </a:p>
          <a:p>
            <a:pPr lvl="1"/>
            <a:r>
              <a:rPr lang="en-US" dirty="0" smtClean="0"/>
              <a:t>Filtered importance sampling</a:t>
            </a:r>
          </a:p>
        </p:txBody>
      </p:sp>
      <p:sp>
        <p:nvSpPr>
          <p:cNvPr id="5" name="Rectangle 4"/>
          <p:cNvSpPr/>
          <p:nvPr/>
        </p:nvSpPr>
        <p:spPr>
          <a:xfrm>
            <a:off x="4536482" y="4199069"/>
            <a:ext cx="2696572" cy="400110"/>
          </a:xfrm>
          <a:prstGeom prst="rect">
            <a:avLst/>
          </a:prstGeom>
        </p:spPr>
        <p:txBody>
          <a:bodyPr wrap="none">
            <a:spAutoFit/>
          </a:bodyPr>
          <a:lstStyle/>
          <a:p>
            <a:pPr algn="ctr"/>
            <a:r>
              <a:rPr lang="en-GB" sz="2000" b="1" dirty="0" smtClean="0">
                <a:solidFill>
                  <a:srgbClr val="FF0000"/>
                </a:solidFill>
              </a:rPr>
              <a:t>Faster convergence</a:t>
            </a:r>
            <a:endParaRPr lang="sv-SE" sz="2000" b="1" dirty="0">
              <a:solidFill>
                <a:srgbClr val="FF0000"/>
              </a:solidFill>
            </a:endParaRPr>
          </a:p>
        </p:txBody>
      </p:sp>
      <p:sp>
        <p:nvSpPr>
          <p:cNvPr id="6" name="Rounded Rectangle 5"/>
          <p:cNvSpPr/>
          <p:nvPr/>
        </p:nvSpPr>
        <p:spPr>
          <a:xfrm>
            <a:off x="1057275" y="4219575"/>
            <a:ext cx="3514725" cy="37504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9363844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a:t>
            </a:r>
            <a:r>
              <a:rPr lang="en-US" dirty="0">
                <a:solidFill>
                  <a:schemeClr val="accent6">
                    <a:lumMod val="75000"/>
                  </a:schemeClr>
                </a:solidFill>
              </a:rPr>
              <a:t>scope of PBR</a:t>
            </a:r>
            <a:r>
              <a:rPr lang="en-US" dirty="0"/>
              <a:t>?</a:t>
            </a:r>
            <a:endParaRPr lang="sv-SE" dirty="0"/>
          </a:p>
        </p:txBody>
      </p:sp>
      <p:grpSp>
        <p:nvGrpSpPr>
          <p:cNvPr id="136" name="Group 135"/>
          <p:cNvGrpSpPr/>
          <p:nvPr/>
        </p:nvGrpSpPr>
        <p:grpSpPr>
          <a:xfrm>
            <a:off x="3093024" y="1958390"/>
            <a:ext cx="687352" cy="689865"/>
            <a:chOff x="2948994" y="2087575"/>
            <a:chExt cx="687352" cy="689865"/>
          </a:xfrm>
        </p:grpSpPr>
        <p:sp>
          <p:nvSpPr>
            <p:cNvPr id="16" name="Oval 15"/>
            <p:cNvSpPr/>
            <p:nvPr/>
          </p:nvSpPr>
          <p:spPr>
            <a:xfrm rot="5400000">
              <a:off x="3136955" y="2283667"/>
              <a:ext cx="311427" cy="311427"/>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18" name="Straight Arrow Connector 17"/>
            <p:cNvCxnSpPr/>
            <p:nvPr/>
          </p:nvCxnSpPr>
          <p:spPr>
            <a:xfrm flipH="1" flipV="1">
              <a:off x="3036345" y="2187673"/>
              <a:ext cx="110107"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292671" y="2087575"/>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948994" y="2433763"/>
              <a:ext cx="155714"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036346" y="2589475"/>
              <a:ext cx="110106"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92671" y="2621726"/>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25580" y="2589476"/>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80633" y="2426891"/>
              <a:ext cx="155713"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434109" y="2192500"/>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0" name="Straight Connector 29"/>
          <p:cNvCxnSpPr/>
          <p:nvPr/>
        </p:nvCxnSpPr>
        <p:spPr>
          <a:xfrm flipV="1">
            <a:off x="155322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23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8975" y="4500782"/>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823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409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1147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939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5255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12309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48168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402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10808"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8992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94851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3190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776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3622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06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4162976" y="3227527"/>
            <a:ext cx="1098507" cy="1247773"/>
            <a:chOff x="6144966" y="1455114"/>
            <a:chExt cx="753619" cy="856021"/>
          </a:xfrm>
        </p:grpSpPr>
        <p:sp>
          <p:nvSpPr>
            <p:cNvPr id="100" name="Freeform 99"/>
            <p:cNvSpPr/>
            <p:nvPr/>
          </p:nvSpPr>
          <p:spPr>
            <a:xfrm>
              <a:off x="6144966" y="1455114"/>
              <a:ext cx="745904" cy="856021"/>
            </a:xfrm>
            <a:custGeom>
              <a:avLst/>
              <a:gdLst>
                <a:gd name="connsiteX0" fmla="*/ 321322 w 745904"/>
                <a:gd name="connsiteY0" fmla="*/ 734776 h 856021"/>
                <a:gd name="connsiteX1" fmla="*/ 386168 w 745904"/>
                <a:gd name="connsiteY1" fmla="*/ 734776 h 856021"/>
                <a:gd name="connsiteX2" fmla="*/ 386168 w 745904"/>
                <a:gd name="connsiteY2" fmla="*/ 778617 h 856021"/>
                <a:gd name="connsiteX3" fmla="*/ 445580 w 745904"/>
                <a:gd name="connsiteY3" fmla="*/ 783127 h 856021"/>
                <a:gd name="connsiteX4" fmla="*/ 544357 w 745904"/>
                <a:gd name="connsiteY4" fmla="*/ 809679 h 856021"/>
                <a:gd name="connsiteX5" fmla="*/ 545470 w 745904"/>
                <a:gd name="connsiteY5" fmla="*/ 810302 h 856021"/>
                <a:gd name="connsiteX6" fmla="*/ 745904 w 745904"/>
                <a:gd name="connsiteY6" fmla="*/ 810302 h 856021"/>
                <a:gd name="connsiteX7" fmla="*/ 745904 w 745904"/>
                <a:gd name="connsiteY7" fmla="*/ 856021 h 856021"/>
                <a:gd name="connsiteX8" fmla="*/ 11429 w 745904"/>
                <a:gd name="connsiteY8" fmla="*/ 856021 h 856021"/>
                <a:gd name="connsiteX9" fmla="*/ 11429 w 745904"/>
                <a:gd name="connsiteY9" fmla="*/ 810302 h 856021"/>
                <a:gd name="connsiteX10" fmla="*/ 167492 w 745904"/>
                <a:gd name="connsiteY10" fmla="*/ 810302 h 856021"/>
                <a:gd name="connsiteX11" fmla="*/ 172304 w 745904"/>
                <a:gd name="connsiteY11" fmla="*/ 808602 h 856021"/>
                <a:gd name="connsiteX12" fmla="*/ 266608 w 745904"/>
                <a:gd name="connsiteY12" fmla="*/ 785998 h 856021"/>
                <a:gd name="connsiteX13" fmla="*/ 321322 w 745904"/>
                <a:gd name="connsiteY13" fmla="*/ 779072 h 856021"/>
                <a:gd name="connsiteX14" fmla="*/ 364382 w 745904"/>
                <a:gd name="connsiteY14" fmla="*/ 0 h 856021"/>
                <a:gd name="connsiteX15" fmla="*/ 728764 w 745904"/>
                <a:gd name="connsiteY15" fmla="*/ 364382 h 856021"/>
                <a:gd name="connsiteX16" fmla="*/ 364382 w 745904"/>
                <a:gd name="connsiteY16" fmla="*/ 728764 h 856021"/>
                <a:gd name="connsiteX17" fmla="*/ 0 w 745904"/>
                <a:gd name="connsiteY17" fmla="*/ 364382 h 856021"/>
                <a:gd name="connsiteX18" fmla="*/ 364382 w 745904"/>
                <a:gd name="connsiteY18" fmla="*/ 0 h 8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5904" h="856021">
                  <a:moveTo>
                    <a:pt x="321322" y="734776"/>
                  </a:moveTo>
                  <a:lnTo>
                    <a:pt x="386168" y="734776"/>
                  </a:lnTo>
                  <a:lnTo>
                    <a:pt x="386168" y="778617"/>
                  </a:lnTo>
                  <a:lnTo>
                    <a:pt x="445580" y="783127"/>
                  </a:lnTo>
                  <a:cubicBezTo>
                    <a:pt x="479464" y="788430"/>
                    <a:pt x="513527" y="796922"/>
                    <a:pt x="544357" y="809679"/>
                  </a:cubicBezTo>
                  <a:lnTo>
                    <a:pt x="545470" y="810302"/>
                  </a:lnTo>
                  <a:lnTo>
                    <a:pt x="745904" y="810302"/>
                  </a:lnTo>
                  <a:lnTo>
                    <a:pt x="745904" y="856021"/>
                  </a:lnTo>
                  <a:lnTo>
                    <a:pt x="11429" y="856021"/>
                  </a:lnTo>
                  <a:lnTo>
                    <a:pt x="11429" y="810302"/>
                  </a:lnTo>
                  <a:lnTo>
                    <a:pt x="167492" y="810302"/>
                  </a:lnTo>
                  <a:lnTo>
                    <a:pt x="172304" y="808602"/>
                  </a:lnTo>
                  <a:cubicBezTo>
                    <a:pt x="201070" y="800392"/>
                    <a:pt x="234925" y="792169"/>
                    <a:pt x="266608" y="785998"/>
                  </a:cubicBezTo>
                  <a:lnTo>
                    <a:pt x="321322" y="779072"/>
                  </a:lnTo>
                  <a:close/>
                  <a:moveTo>
                    <a:pt x="364382" y="0"/>
                  </a:moveTo>
                  <a:cubicBezTo>
                    <a:pt x="565625" y="0"/>
                    <a:pt x="728764" y="163139"/>
                    <a:pt x="728764" y="364382"/>
                  </a:cubicBezTo>
                  <a:cubicBezTo>
                    <a:pt x="728764" y="565625"/>
                    <a:pt x="565625" y="728764"/>
                    <a:pt x="364382" y="728764"/>
                  </a:cubicBezTo>
                  <a:cubicBezTo>
                    <a:pt x="163139" y="728764"/>
                    <a:pt x="0" y="565625"/>
                    <a:pt x="0" y="364382"/>
                  </a:cubicBezTo>
                  <a:cubicBezTo>
                    <a:pt x="0" y="163139"/>
                    <a:pt x="163139" y="0"/>
                    <a:pt x="364382" y="0"/>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7863255">
              <a:off x="6240874" y="1420949"/>
              <a:ext cx="582993" cy="711076"/>
            </a:xfrm>
            <a:prstGeom prst="ellipse">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7863255">
              <a:off x="6326566" y="1395356"/>
              <a:ext cx="487439" cy="656599"/>
            </a:xfrm>
            <a:prstGeom prst="ellipse">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7863255">
              <a:off x="6376597" y="1415439"/>
              <a:ext cx="409459" cy="5622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7863255">
              <a:off x="6428672" y="1518111"/>
              <a:ext cx="277479" cy="405117"/>
            </a:xfrm>
            <a:prstGeom prst="ellipse">
              <a:avLst/>
            </a:prstGeom>
            <a:solidFill>
              <a:schemeClr val="bg1">
                <a:lumMod val="8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3" name="Group 2"/>
          <p:cNvGrpSpPr/>
          <p:nvPr/>
        </p:nvGrpSpPr>
        <p:grpSpPr>
          <a:xfrm>
            <a:off x="3752557" y="2413093"/>
            <a:ext cx="1080212" cy="1577902"/>
            <a:chOff x="3752557" y="2413093"/>
            <a:chExt cx="1080212" cy="1577902"/>
          </a:xfrm>
        </p:grpSpPr>
        <p:sp>
          <p:nvSpPr>
            <p:cNvPr id="49" name="Rectangle 48"/>
            <p:cNvSpPr/>
            <p:nvPr/>
          </p:nvSpPr>
          <p:spPr>
            <a:xfrm rot="3066175">
              <a:off x="3618834" y="2825472"/>
              <a:ext cx="1577902" cy="753144"/>
            </a:xfrm>
            <a:prstGeom prst="rect">
              <a:avLst/>
            </a:prstGeom>
          </p:spPr>
          <p:txBody>
            <a:bodyPr wrap="none">
              <a:spAutoFit/>
            </a:bodyPr>
            <a:lstStyle/>
            <a:p>
              <a:r>
                <a:rPr lang="en-GB" sz="1350" b="1" dirty="0">
                  <a:solidFill>
                    <a:srgbClr val="FFC000"/>
                  </a:solidFill>
                </a:rPr>
                <a:t>Light</a:t>
              </a:r>
              <a:endParaRPr lang="sv-SE" sz="1350" b="1" dirty="0">
                <a:solidFill>
                  <a:srgbClr val="FFC000"/>
                </a:solidFill>
              </a:endParaRPr>
            </a:p>
          </p:txBody>
        </p:sp>
        <p:grpSp>
          <p:nvGrpSpPr>
            <p:cNvPr id="138" name="Group 137"/>
            <p:cNvGrpSpPr/>
            <p:nvPr/>
          </p:nvGrpSpPr>
          <p:grpSpPr>
            <a:xfrm>
              <a:off x="3752557" y="2489545"/>
              <a:ext cx="1080212" cy="1140672"/>
              <a:chOff x="3779010" y="2577803"/>
              <a:chExt cx="630348" cy="884752"/>
            </a:xfrm>
          </p:grpSpPr>
          <p:cxnSp>
            <p:nvCxnSpPr>
              <p:cNvPr id="139" name="Straight Arrow Connector 138"/>
              <p:cNvCxnSpPr/>
              <p:nvPr/>
            </p:nvCxnSpPr>
            <p:spPr>
              <a:xfrm flipH="1" flipV="1">
                <a:off x="3779010" y="2577803"/>
                <a:ext cx="630348" cy="884751"/>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flipV="1">
                <a:off x="3894689" y="2589137"/>
                <a:ext cx="514669" cy="873418"/>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3779010" y="2726306"/>
                <a:ext cx="630348" cy="736248"/>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4805953" y="3516015"/>
            <a:ext cx="1765801" cy="658174"/>
            <a:chOff x="4805953" y="3516015"/>
            <a:chExt cx="1765801" cy="658174"/>
          </a:xfrm>
        </p:grpSpPr>
        <p:grpSp>
          <p:nvGrpSpPr>
            <p:cNvPr id="171" name="Group 170"/>
            <p:cNvGrpSpPr/>
            <p:nvPr/>
          </p:nvGrpSpPr>
          <p:grpSpPr>
            <a:xfrm>
              <a:off x="4805953" y="3516015"/>
              <a:ext cx="1765801" cy="658174"/>
              <a:chOff x="4805953" y="3516015"/>
              <a:chExt cx="1765801" cy="658174"/>
            </a:xfrm>
          </p:grpSpPr>
          <p:sp>
            <p:nvSpPr>
              <p:cNvPr id="158" name="Oval 157"/>
              <p:cNvSpPr/>
              <p:nvPr/>
            </p:nvSpPr>
            <p:spPr>
              <a:xfrm>
                <a:off x="5913580" y="3516015"/>
                <a:ext cx="658174" cy="6581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59" name="Straight Connector 158"/>
              <p:cNvCxnSpPr>
                <a:stCxn id="158" idx="3"/>
              </p:cNvCxnSpPr>
              <p:nvPr/>
            </p:nvCxnSpPr>
            <p:spPr>
              <a:xfrm flipH="1" flipV="1">
                <a:off x="4840270" y="3610160"/>
                <a:ext cx="1169697" cy="46764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8" idx="0"/>
              </p:cNvCxnSpPr>
              <p:nvPr/>
            </p:nvCxnSpPr>
            <p:spPr>
              <a:xfrm flipH="1">
                <a:off x="4840270" y="3516015"/>
                <a:ext cx="1402397" cy="8495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4805953" y="3588600"/>
                <a:ext cx="41615" cy="416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
          <p:nvSpPr>
            <p:cNvPr id="162" name="Freeform 161"/>
            <p:cNvSpPr/>
            <p:nvPr/>
          </p:nvSpPr>
          <p:spPr>
            <a:xfrm>
              <a:off x="6367108" y="3799265"/>
              <a:ext cx="89784" cy="232856"/>
            </a:xfrm>
            <a:custGeom>
              <a:avLst/>
              <a:gdLst>
                <a:gd name="connsiteX0" fmla="*/ 291842 w 291842"/>
                <a:gd name="connsiteY0" fmla="*/ 9525 h 228600"/>
                <a:gd name="connsiteX1" fmla="*/ 248980 w 291842"/>
                <a:gd name="connsiteY1" fmla="*/ 28575 h 228600"/>
                <a:gd name="connsiteX2" fmla="*/ 239455 w 291842"/>
                <a:gd name="connsiteY2" fmla="*/ 57150 h 228600"/>
                <a:gd name="connsiteX3" fmla="*/ 248980 w 291842"/>
                <a:gd name="connsiteY3" fmla="*/ 100012 h 228600"/>
                <a:gd name="connsiteX4" fmla="*/ 268030 w 291842"/>
                <a:gd name="connsiteY4" fmla="*/ 152400 h 228600"/>
                <a:gd name="connsiteX5" fmla="*/ 282317 w 291842"/>
                <a:gd name="connsiteY5" fmla="*/ 171450 h 228600"/>
                <a:gd name="connsiteX6" fmla="*/ 263267 w 291842"/>
                <a:gd name="connsiteY6" fmla="*/ 219075 h 228600"/>
                <a:gd name="connsiteX7" fmla="*/ 234692 w 291842"/>
                <a:gd name="connsiteY7" fmla="*/ 223837 h 228600"/>
                <a:gd name="connsiteX8" fmla="*/ 210880 w 291842"/>
                <a:gd name="connsiteY8" fmla="*/ 228600 h 228600"/>
                <a:gd name="connsiteX9" fmla="*/ 196592 w 291842"/>
                <a:gd name="connsiteY9" fmla="*/ 219075 h 228600"/>
                <a:gd name="connsiteX10" fmla="*/ 182305 w 291842"/>
                <a:gd name="connsiteY10" fmla="*/ 161925 h 228600"/>
                <a:gd name="connsiteX11" fmla="*/ 163255 w 291842"/>
                <a:gd name="connsiteY11" fmla="*/ 123825 h 228600"/>
                <a:gd name="connsiteX12" fmla="*/ 106105 w 291842"/>
                <a:gd name="connsiteY12" fmla="*/ 128587 h 228600"/>
                <a:gd name="connsiteX13" fmla="*/ 87055 w 291842"/>
                <a:gd name="connsiteY13" fmla="*/ 138112 h 228600"/>
                <a:gd name="connsiteX14" fmla="*/ 25142 w 291842"/>
                <a:gd name="connsiteY14" fmla="*/ 157162 h 228600"/>
                <a:gd name="connsiteX15" fmla="*/ 1330 w 291842"/>
                <a:gd name="connsiteY15" fmla="*/ 138112 h 228600"/>
                <a:gd name="connsiteX16" fmla="*/ 10855 w 291842"/>
                <a:gd name="connsiteY16" fmla="*/ 42862 h 228600"/>
                <a:gd name="connsiteX17" fmla="*/ 15617 w 291842"/>
                <a:gd name="connsiteY17" fmla="*/ 23812 h 228600"/>
                <a:gd name="connsiteX18" fmla="*/ 29905 w 291842"/>
                <a:gd name="connsiteY18" fmla="*/ 9525 h 228600"/>
                <a:gd name="connsiteX19" fmla="*/ 34667 w 291842"/>
                <a:gd name="connsiteY19" fmla="*/ 0 h 228600"/>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06105 w 282317"/>
                <a:gd name="connsiteY12" fmla="*/ 138112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68017 w 282317"/>
                <a:gd name="connsiteY12" fmla="*/ 83343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87055 w 282317"/>
                <a:gd name="connsiteY12" fmla="*/ 147637 h 238125"/>
                <a:gd name="connsiteX13" fmla="*/ 25142 w 282317"/>
                <a:gd name="connsiteY13" fmla="*/ 166687 h 238125"/>
                <a:gd name="connsiteX14" fmla="*/ 1330 w 282317"/>
                <a:gd name="connsiteY14" fmla="*/ 147637 h 238125"/>
                <a:gd name="connsiteX15" fmla="*/ 10855 w 282317"/>
                <a:gd name="connsiteY15" fmla="*/ 52387 h 238125"/>
                <a:gd name="connsiteX16" fmla="*/ 15617 w 282317"/>
                <a:gd name="connsiteY16" fmla="*/ 33337 h 238125"/>
                <a:gd name="connsiteX17" fmla="*/ 29905 w 282317"/>
                <a:gd name="connsiteY17" fmla="*/ 19050 h 238125"/>
                <a:gd name="connsiteX18" fmla="*/ 34667 w 282317"/>
                <a:gd name="connsiteY18"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25142 w 282317"/>
                <a:gd name="connsiteY12" fmla="*/ 166687 h 238125"/>
                <a:gd name="connsiteX13" fmla="*/ 1330 w 282317"/>
                <a:gd name="connsiteY13" fmla="*/ 147637 h 238125"/>
                <a:gd name="connsiteX14" fmla="*/ 10855 w 282317"/>
                <a:gd name="connsiteY14" fmla="*/ 52387 h 238125"/>
                <a:gd name="connsiteX15" fmla="*/ 15617 w 282317"/>
                <a:gd name="connsiteY15" fmla="*/ 33337 h 238125"/>
                <a:gd name="connsiteX16" fmla="*/ 29905 w 282317"/>
                <a:gd name="connsiteY16" fmla="*/ 19050 h 238125"/>
                <a:gd name="connsiteX17" fmla="*/ 34667 w 282317"/>
                <a:gd name="connsiteY17"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205912 w 291637"/>
                <a:gd name="connsiteY9" fmla="*/ 228600 h 238125"/>
                <a:gd name="connsiteX10" fmla="*/ 191625 w 291637"/>
                <a:gd name="connsiteY10" fmla="*/ 171450 h 238125"/>
                <a:gd name="connsiteX11" fmla="*/ 177337 w 291637"/>
                <a:gd name="connsiteY11" fmla="*/ 83343 h 238125"/>
                <a:gd name="connsiteX12" fmla="*/ 10650 w 291637"/>
                <a:gd name="connsiteY12" fmla="*/ 147637 h 238125"/>
                <a:gd name="connsiteX13" fmla="*/ 20175 w 291637"/>
                <a:gd name="connsiteY13" fmla="*/ 52387 h 238125"/>
                <a:gd name="connsiteX14" fmla="*/ 24937 w 291637"/>
                <a:gd name="connsiteY14" fmla="*/ 33337 h 238125"/>
                <a:gd name="connsiteX15" fmla="*/ 39225 w 291637"/>
                <a:gd name="connsiteY15" fmla="*/ 19050 h 238125"/>
                <a:gd name="connsiteX16" fmla="*/ 43987 w 291637"/>
                <a:gd name="connsiteY16"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91625 w 291637"/>
                <a:gd name="connsiteY9" fmla="*/ 171450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77337 w 291637"/>
                <a:gd name="connsiteY9" fmla="*/ 83343 h 238125"/>
                <a:gd name="connsiteX10" fmla="*/ 10650 w 291637"/>
                <a:gd name="connsiteY10" fmla="*/ 147637 h 238125"/>
                <a:gd name="connsiteX11" fmla="*/ 20175 w 291637"/>
                <a:gd name="connsiteY11" fmla="*/ 52387 h 238125"/>
                <a:gd name="connsiteX12" fmla="*/ 24937 w 291637"/>
                <a:gd name="connsiteY12" fmla="*/ 33337 h 238125"/>
                <a:gd name="connsiteX13" fmla="*/ 39225 w 291637"/>
                <a:gd name="connsiteY13" fmla="*/ 19050 h 238125"/>
                <a:gd name="connsiteX14" fmla="*/ 43987 w 291637"/>
                <a:gd name="connsiteY14"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51155 w 291637"/>
                <a:gd name="connsiteY7" fmla="*/ 230980 h 238125"/>
                <a:gd name="connsiteX8" fmla="*/ 244012 w 291637"/>
                <a:gd name="connsiteY8" fmla="*/ 233362 h 238125"/>
                <a:gd name="connsiteX9" fmla="*/ 220200 w 291637"/>
                <a:gd name="connsiteY9" fmla="*/ 238125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47747"/>
                <a:gd name="connsiteX1" fmla="*/ 258300 w 291637"/>
                <a:gd name="connsiteY1" fmla="*/ 38100 h 247747"/>
                <a:gd name="connsiteX2" fmla="*/ 248775 w 291637"/>
                <a:gd name="connsiteY2" fmla="*/ 66675 h 247747"/>
                <a:gd name="connsiteX3" fmla="*/ 258300 w 291637"/>
                <a:gd name="connsiteY3" fmla="*/ 109537 h 247747"/>
                <a:gd name="connsiteX4" fmla="*/ 277350 w 291637"/>
                <a:gd name="connsiteY4" fmla="*/ 161925 h 247747"/>
                <a:gd name="connsiteX5" fmla="*/ 291637 w 291637"/>
                <a:gd name="connsiteY5" fmla="*/ 180975 h 247747"/>
                <a:gd name="connsiteX6" fmla="*/ 272587 w 291637"/>
                <a:gd name="connsiteY6" fmla="*/ 228600 h 247747"/>
                <a:gd name="connsiteX7" fmla="*/ 251155 w 291637"/>
                <a:gd name="connsiteY7" fmla="*/ 230980 h 247747"/>
                <a:gd name="connsiteX8" fmla="*/ 220200 w 291637"/>
                <a:gd name="connsiteY8" fmla="*/ 238125 h 247747"/>
                <a:gd name="connsiteX9" fmla="*/ 177337 w 291637"/>
                <a:gd name="connsiteY9" fmla="*/ 83343 h 247747"/>
                <a:gd name="connsiteX10" fmla="*/ 10650 w 291637"/>
                <a:gd name="connsiteY10" fmla="*/ 147637 h 247747"/>
                <a:gd name="connsiteX11" fmla="*/ 20175 w 291637"/>
                <a:gd name="connsiteY11" fmla="*/ 52387 h 247747"/>
                <a:gd name="connsiteX12" fmla="*/ 24937 w 291637"/>
                <a:gd name="connsiteY12" fmla="*/ 33337 h 247747"/>
                <a:gd name="connsiteX13" fmla="*/ 39225 w 291637"/>
                <a:gd name="connsiteY13" fmla="*/ 19050 h 247747"/>
                <a:gd name="connsiteX14" fmla="*/ 43987 w 291637"/>
                <a:gd name="connsiteY14" fmla="*/ 9525 h 247747"/>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13" fmla="*/ 43987 w 291637"/>
                <a:gd name="connsiteY13" fmla="*/ 9525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0" fmla="*/ 274013 w 281157"/>
                <a:gd name="connsiteY0" fmla="*/ 38100 h 286662"/>
                <a:gd name="connsiteX1" fmla="*/ 247820 w 281157"/>
                <a:gd name="connsiteY1" fmla="*/ 76200 h 286662"/>
                <a:gd name="connsiteX2" fmla="*/ 238295 w 281157"/>
                <a:gd name="connsiteY2" fmla="*/ 104775 h 286662"/>
                <a:gd name="connsiteX3" fmla="*/ 247820 w 281157"/>
                <a:gd name="connsiteY3" fmla="*/ 147637 h 286662"/>
                <a:gd name="connsiteX4" fmla="*/ 266870 w 281157"/>
                <a:gd name="connsiteY4" fmla="*/ 200025 h 286662"/>
                <a:gd name="connsiteX5" fmla="*/ 281157 w 281157"/>
                <a:gd name="connsiteY5" fmla="*/ 219075 h 286662"/>
                <a:gd name="connsiteX6" fmla="*/ 262107 w 281157"/>
                <a:gd name="connsiteY6" fmla="*/ 266700 h 286662"/>
                <a:gd name="connsiteX7" fmla="*/ 209720 w 281157"/>
                <a:gd name="connsiteY7" fmla="*/ 276225 h 286662"/>
                <a:gd name="connsiteX8" fmla="*/ 166857 w 281157"/>
                <a:gd name="connsiteY8" fmla="*/ 121443 h 286662"/>
                <a:gd name="connsiteX9" fmla="*/ 170 w 281157"/>
                <a:gd name="connsiteY9" fmla="*/ 185737 h 286662"/>
                <a:gd name="connsiteX10" fmla="*/ 133520 w 281157"/>
                <a:gd name="connsiteY10" fmla="*/ 0 h 286662"/>
                <a:gd name="connsiteX0" fmla="*/ 273969 w 281113"/>
                <a:gd name="connsiteY0" fmla="*/ 38100 h 286662"/>
                <a:gd name="connsiteX1" fmla="*/ 247776 w 281113"/>
                <a:gd name="connsiteY1" fmla="*/ 76200 h 286662"/>
                <a:gd name="connsiteX2" fmla="*/ 238251 w 281113"/>
                <a:gd name="connsiteY2" fmla="*/ 104775 h 286662"/>
                <a:gd name="connsiteX3" fmla="*/ 247776 w 281113"/>
                <a:gd name="connsiteY3" fmla="*/ 147637 h 286662"/>
                <a:gd name="connsiteX4" fmla="*/ 266826 w 281113"/>
                <a:gd name="connsiteY4" fmla="*/ 200025 h 286662"/>
                <a:gd name="connsiteX5" fmla="*/ 281113 w 281113"/>
                <a:gd name="connsiteY5" fmla="*/ 219075 h 286662"/>
                <a:gd name="connsiteX6" fmla="*/ 262063 w 281113"/>
                <a:gd name="connsiteY6" fmla="*/ 266700 h 286662"/>
                <a:gd name="connsiteX7" fmla="*/ 209676 w 281113"/>
                <a:gd name="connsiteY7" fmla="*/ 276225 h 286662"/>
                <a:gd name="connsiteX8" fmla="*/ 162050 w 281113"/>
                <a:gd name="connsiteY8" fmla="*/ 226218 h 286662"/>
                <a:gd name="connsiteX9" fmla="*/ 126 w 281113"/>
                <a:gd name="connsiteY9" fmla="*/ 185737 h 286662"/>
                <a:gd name="connsiteX10" fmla="*/ 133476 w 281113"/>
                <a:gd name="connsiteY10" fmla="*/ 0 h 286662"/>
                <a:gd name="connsiteX0" fmla="*/ 141021 w 148165"/>
                <a:gd name="connsiteY0" fmla="*/ 38100 h 286662"/>
                <a:gd name="connsiteX1" fmla="*/ 114828 w 148165"/>
                <a:gd name="connsiteY1" fmla="*/ 76200 h 286662"/>
                <a:gd name="connsiteX2" fmla="*/ 105303 w 148165"/>
                <a:gd name="connsiteY2" fmla="*/ 104775 h 286662"/>
                <a:gd name="connsiteX3" fmla="*/ 114828 w 148165"/>
                <a:gd name="connsiteY3" fmla="*/ 147637 h 286662"/>
                <a:gd name="connsiteX4" fmla="*/ 133878 w 148165"/>
                <a:gd name="connsiteY4" fmla="*/ 200025 h 286662"/>
                <a:gd name="connsiteX5" fmla="*/ 148165 w 148165"/>
                <a:gd name="connsiteY5" fmla="*/ 219075 h 286662"/>
                <a:gd name="connsiteX6" fmla="*/ 129115 w 148165"/>
                <a:gd name="connsiteY6" fmla="*/ 266700 h 286662"/>
                <a:gd name="connsiteX7" fmla="*/ 76728 w 148165"/>
                <a:gd name="connsiteY7" fmla="*/ 276225 h 286662"/>
                <a:gd name="connsiteX8" fmla="*/ 29102 w 148165"/>
                <a:gd name="connsiteY8" fmla="*/ 226218 h 286662"/>
                <a:gd name="connsiteX9" fmla="*/ 48153 w 148165"/>
                <a:gd name="connsiteY9" fmla="*/ 83343 h 286662"/>
                <a:gd name="connsiteX10" fmla="*/ 528 w 148165"/>
                <a:gd name="connsiteY10" fmla="*/ 0 h 286662"/>
                <a:gd name="connsiteX0" fmla="*/ 112568 w 119712"/>
                <a:gd name="connsiteY0" fmla="*/ 61913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86375 w 119712"/>
                <a:gd name="connsiteY2" fmla="*/ 171450 h 310475"/>
                <a:gd name="connsiteX3" fmla="*/ 105425 w 119712"/>
                <a:gd name="connsiteY3" fmla="*/ 223838 h 310475"/>
                <a:gd name="connsiteX4" fmla="*/ 119712 w 119712"/>
                <a:gd name="connsiteY4" fmla="*/ 242888 h 310475"/>
                <a:gd name="connsiteX5" fmla="*/ 100662 w 119712"/>
                <a:gd name="connsiteY5" fmla="*/ 290513 h 310475"/>
                <a:gd name="connsiteX6" fmla="*/ 48275 w 119712"/>
                <a:gd name="connsiteY6" fmla="*/ 300038 h 310475"/>
                <a:gd name="connsiteX7" fmla="*/ 649 w 119712"/>
                <a:gd name="connsiteY7" fmla="*/ 250031 h 310475"/>
                <a:gd name="connsiteX8" fmla="*/ 19700 w 119712"/>
                <a:gd name="connsiteY8" fmla="*/ 107156 h 310475"/>
                <a:gd name="connsiteX9" fmla="*/ 5413 w 119712"/>
                <a:gd name="connsiteY9" fmla="*/ 0 h 3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12" h="310475">
                  <a:moveTo>
                    <a:pt x="114950" y="38101"/>
                  </a:moveTo>
                  <a:cubicBezTo>
                    <a:pt x="100663" y="44451"/>
                    <a:pt x="91138" y="77788"/>
                    <a:pt x="86375" y="100013"/>
                  </a:cubicBezTo>
                  <a:cubicBezTo>
                    <a:pt x="81613" y="122238"/>
                    <a:pt x="83200" y="150813"/>
                    <a:pt x="86375" y="171450"/>
                  </a:cubicBezTo>
                  <a:cubicBezTo>
                    <a:pt x="89550" y="192088"/>
                    <a:pt x="100934" y="215754"/>
                    <a:pt x="105425" y="223838"/>
                  </a:cubicBezTo>
                  <a:cubicBezTo>
                    <a:pt x="109280" y="230777"/>
                    <a:pt x="114950" y="236538"/>
                    <a:pt x="119712" y="242888"/>
                  </a:cubicBezTo>
                  <a:cubicBezTo>
                    <a:pt x="113362" y="258763"/>
                    <a:pt x="112568" y="280988"/>
                    <a:pt x="100662" y="290513"/>
                  </a:cubicBezTo>
                  <a:cubicBezTo>
                    <a:pt x="88756" y="300038"/>
                    <a:pt x="64150" y="324247"/>
                    <a:pt x="48275" y="300038"/>
                  </a:cubicBezTo>
                  <a:cubicBezTo>
                    <a:pt x="32400" y="275829"/>
                    <a:pt x="5411" y="282178"/>
                    <a:pt x="649" y="250031"/>
                  </a:cubicBezTo>
                  <a:cubicBezTo>
                    <a:pt x="-4113" y="217884"/>
                    <a:pt x="18906" y="148828"/>
                    <a:pt x="19700" y="107156"/>
                  </a:cubicBezTo>
                  <a:cubicBezTo>
                    <a:pt x="20494" y="65484"/>
                    <a:pt x="-702" y="27517"/>
                    <a:pt x="5413" y="0"/>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a:p>
          </p:txBody>
        </p:sp>
        <p:sp>
          <p:nvSpPr>
            <p:cNvPr id="163" name="Freeform 162"/>
            <p:cNvSpPr/>
            <p:nvPr/>
          </p:nvSpPr>
          <p:spPr>
            <a:xfrm>
              <a:off x="5978259" y="3808196"/>
              <a:ext cx="249863" cy="263480"/>
            </a:xfrm>
            <a:custGeom>
              <a:avLst/>
              <a:gdLst>
                <a:gd name="connsiteX0" fmla="*/ 204813 w 223920"/>
                <a:gd name="connsiteY0" fmla="*/ 29393 h 338955"/>
                <a:gd name="connsiteX1" fmla="*/ 166713 w 223920"/>
                <a:gd name="connsiteY1" fmla="*/ 162743 h 338955"/>
                <a:gd name="connsiteX2" fmla="*/ 161951 w 223920"/>
                <a:gd name="connsiteY2" fmla="*/ 196080 h 338955"/>
                <a:gd name="connsiteX3" fmla="*/ 166713 w 223920"/>
                <a:gd name="connsiteY3" fmla="*/ 234180 h 338955"/>
                <a:gd name="connsiteX4" fmla="*/ 204813 w 223920"/>
                <a:gd name="connsiteY4" fmla="*/ 277043 h 338955"/>
                <a:gd name="connsiteX5" fmla="*/ 214338 w 223920"/>
                <a:gd name="connsiteY5" fmla="*/ 305618 h 338955"/>
                <a:gd name="connsiteX6" fmla="*/ 223863 w 223920"/>
                <a:gd name="connsiteY6" fmla="*/ 319905 h 338955"/>
                <a:gd name="connsiteX7" fmla="*/ 209576 w 223920"/>
                <a:gd name="connsiteY7" fmla="*/ 338955 h 338955"/>
                <a:gd name="connsiteX8" fmla="*/ 171476 w 223920"/>
                <a:gd name="connsiteY8" fmla="*/ 334193 h 338955"/>
                <a:gd name="connsiteX9" fmla="*/ 76226 w 223920"/>
                <a:gd name="connsiteY9" fmla="*/ 277043 h 338955"/>
                <a:gd name="connsiteX10" fmla="*/ 61938 w 223920"/>
                <a:gd name="connsiteY10" fmla="*/ 257993 h 338955"/>
                <a:gd name="connsiteX11" fmla="*/ 14313 w 223920"/>
                <a:gd name="connsiteY11" fmla="*/ 157980 h 338955"/>
                <a:gd name="connsiteX12" fmla="*/ 26 w 223920"/>
                <a:gd name="connsiteY12" fmla="*/ 138930 h 338955"/>
                <a:gd name="connsiteX13" fmla="*/ 19076 w 223920"/>
                <a:gd name="connsiteY13" fmla="*/ 96068 h 338955"/>
                <a:gd name="connsiteX14" fmla="*/ 33363 w 223920"/>
                <a:gd name="connsiteY14" fmla="*/ 72255 h 338955"/>
                <a:gd name="connsiteX15" fmla="*/ 57176 w 223920"/>
                <a:gd name="connsiteY15" fmla="*/ 24630 h 338955"/>
                <a:gd name="connsiteX16" fmla="*/ 76226 w 223920"/>
                <a:gd name="connsiteY16" fmla="*/ 818 h 338955"/>
                <a:gd name="connsiteX17" fmla="*/ 66701 w 223920"/>
                <a:gd name="connsiteY17" fmla="*/ 10343 h 338955"/>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331019 w 331019"/>
                <a:gd name="connsiteY0" fmla="*/ 53207 h 338956"/>
                <a:gd name="connsiteX1" fmla="*/ 166713 w 331019"/>
                <a:gd name="connsiteY1" fmla="*/ 162744 h 338956"/>
                <a:gd name="connsiteX2" fmla="*/ 161951 w 331019"/>
                <a:gd name="connsiteY2" fmla="*/ 196081 h 338956"/>
                <a:gd name="connsiteX3" fmla="*/ 166713 w 331019"/>
                <a:gd name="connsiteY3" fmla="*/ 234181 h 338956"/>
                <a:gd name="connsiteX4" fmla="*/ 204813 w 331019"/>
                <a:gd name="connsiteY4" fmla="*/ 277044 h 338956"/>
                <a:gd name="connsiteX5" fmla="*/ 214338 w 331019"/>
                <a:gd name="connsiteY5" fmla="*/ 305619 h 338956"/>
                <a:gd name="connsiteX6" fmla="*/ 223863 w 331019"/>
                <a:gd name="connsiteY6" fmla="*/ 319906 h 338956"/>
                <a:gd name="connsiteX7" fmla="*/ 209576 w 331019"/>
                <a:gd name="connsiteY7" fmla="*/ 338956 h 338956"/>
                <a:gd name="connsiteX8" fmla="*/ 171476 w 331019"/>
                <a:gd name="connsiteY8" fmla="*/ 334194 h 338956"/>
                <a:gd name="connsiteX9" fmla="*/ 76226 w 331019"/>
                <a:gd name="connsiteY9" fmla="*/ 277044 h 338956"/>
                <a:gd name="connsiteX10" fmla="*/ 61938 w 331019"/>
                <a:gd name="connsiteY10" fmla="*/ 257994 h 338956"/>
                <a:gd name="connsiteX11" fmla="*/ 14313 w 331019"/>
                <a:gd name="connsiteY11" fmla="*/ 157981 h 338956"/>
                <a:gd name="connsiteX12" fmla="*/ 26 w 331019"/>
                <a:gd name="connsiteY12" fmla="*/ 138931 h 338956"/>
                <a:gd name="connsiteX13" fmla="*/ 19076 w 331019"/>
                <a:gd name="connsiteY13" fmla="*/ 96069 h 338956"/>
                <a:gd name="connsiteX14" fmla="*/ 33363 w 331019"/>
                <a:gd name="connsiteY14" fmla="*/ 72256 h 338956"/>
                <a:gd name="connsiteX15" fmla="*/ 57176 w 331019"/>
                <a:gd name="connsiteY15" fmla="*/ 24631 h 338956"/>
                <a:gd name="connsiteX16" fmla="*/ 76226 w 331019"/>
                <a:gd name="connsiteY16" fmla="*/ 819 h 338956"/>
                <a:gd name="connsiteX17" fmla="*/ 66701 w 331019"/>
                <a:gd name="connsiteY17" fmla="*/ 10344 h 338956"/>
                <a:gd name="connsiteX0" fmla="*/ 331019 w 331019"/>
                <a:gd name="connsiteY0" fmla="*/ 53207 h 341244"/>
                <a:gd name="connsiteX1" fmla="*/ 166713 w 331019"/>
                <a:gd name="connsiteY1" fmla="*/ 162744 h 341244"/>
                <a:gd name="connsiteX2" fmla="*/ 161951 w 331019"/>
                <a:gd name="connsiteY2" fmla="*/ 196081 h 341244"/>
                <a:gd name="connsiteX3" fmla="*/ 166713 w 331019"/>
                <a:gd name="connsiteY3" fmla="*/ 234181 h 341244"/>
                <a:gd name="connsiteX4" fmla="*/ 204813 w 331019"/>
                <a:gd name="connsiteY4" fmla="*/ 277044 h 341244"/>
                <a:gd name="connsiteX5" fmla="*/ 214338 w 331019"/>
                <a:gd name="connsiteY5" fmla="*/ 305619 h 341244"/>
                <a:gd name="connsiteX6" fmla="*/ 223863 w 331019"/>
                <a:gd name="connsiteY6" fmla="*/ 319906 h 341244"/>
                <a:gd name="connsiteX7" fmla="*/ 209576 w 331019"/>
                <a:gd name="connsiteY7" fmla="*/ 338956 h 341244"/>
                <a:gd name="connsiteX8" fmla="*/ 171476 w 331019"/>
                <a:gd name="connsiteY8" fmla="*/ 334194 h 341244"/>
                <a:gd name="connsiteX9" fmla="*/ 61938 w 331019"/>
                <a:gd name="connsiteY9" fmla="*/ 257994 h 341244"/>
                <a:gd name="connsiteX10" fmla="*/ 14313 w 331019"/>
                <a:gd name="connsiteY10" fmla="*/ 157981 h 341244"/>
                <a:gd name="connsiteX11" fmla="*/ 26 w 331019"/>
                <a:gd name="connsiteY11" fmla="*/ 138931 h 341244"/>
                <a:gd name="connsiteX12" fmla="*/ 19076 w 331019"/>
                <a:gd name="connsiteY12" fmla="*/ 96069 h 341244"/>
                <a:gd name="connsiteX13" fmla="*/ 33363 w 331019"/>
                <a:gd name="connsiteY13" fmla="*/ 72256 h 341244"/>
                <a:gd name="connsiteX14" fmla="*/ 57176 w 331019"/>
                <a:gd name="connsiteY14" fmla="*/ 24631 h 341244"/>
                <a:gd name="connsiteX15" fmla="*/ 76226 w 331019"/>
                <a:gd name="connsiteY15" fmla="*/ 819 h 341244"/>
                <a:gd name="connsiteX16" fmla="*/ 66701 w 331019"/>
                <a:gd name="connsiteY16" fmla="*/ 10344 h 341244"/>
                <a:gd name="connsiteX0" fmla="*/ 332559 w 332559"/>
                <a:gd name="connsiteY0" fmla="*/ 53207 h 341244"/>
                <a:gd name="connsiteX1" fmla="*/ 168253 w 332559"/>
                <a:gd name="connsiteY1" fmla="*/ 162744 h 341244"/>
                <a:gd name="connsiteX2" fmla="*/ 163491 w 332559"/>
                <a:gd name="connsiteY2" fmla="*/ 196081 h 341244"/>
                <a:gd name="connsiteX3" fmla="*/ 168253 w 332559"/>
                <a:gd name="connsiteY3" fmla="*/ 234181 h 341244"/>
                <a:gd name="connsiteX4" fmla="*/ 206353 w 332559"/>
                <a:gd name="connsiteY4" fmla="*/ 277044 h 341244"/>
                <a:gd name="connsiteX5" fmla="*/ 215878 w 332559"/>
                <a:gd name="connsiteY5" fmla="*/ 305619 h 341244"/>
                <a:gd name="connsiteX6" fmla="*/ 225403 w 332559"/>
                <a:gd name="connsiteY6" fmla="*/ 319906 h 341244"/>
                <a:gd name="connsiteX7" fmla="*/ 211116 w 332559"/>
                <a:gd name="connsiteY7" fmla="*/ 338956 h 341244"/>
                <a:gd name="connsiteX8" fmla="*/ 173016 w 332559"/>
                <a:gd name="connsiteY8" fmla="*/ 334194 h 341244"/>
                <a:gd name="connsiteX9" fmla="*/ 63478 w 332559"/>
                <a:gd name="connsiteY9" fmla="*/ 257994 h 341244"/>
                <a:gd name="connsiteX10" fmla="*/ 1566 w 332559"/>
                <a:gd name="connsiteY10" fmla="*/ 138931 h 341244"/>
                <a:gd name="connsiteX11" fmla="*/ 20616 w 332559"/>
                <a:gd name="connsiteY11" fmla="*/ 96069 h 341244"/>
                <a:gd name="connsiteX12" fmla="*/ 34903 w 332559"/>
                <a:gd name="connsiteY12" fmla="*/ 72256 h 341244"/>
                <a:gd name="connsiteX13" fmla="*/ 58716 w 332559"/>
                <a:gd name="connsiteY13" fmla="*/ 24631 h 341244"/>
                <a:gd name="connsiteX14" fmla="*/ 77766 w 332559"/>
                <a:gd name="connsiteY14" fmla="*/ 819 h 341244"/>
                <a:gd name="connsiteX15" fmla="*/ 68241 w 332559"/>
                <a:gd name="connsiteY15" fmla="*/ 10344 h 341244"/>
                <a:gd name="connsiteX0" fmla="*/ 312882 w 312882"/>
                <a:gd name="connsiteY0" fmla="*/ 53207 h 341244"/>
                <a:gd name="connsiteX1" fmla="*/ 148576 w 312882"/>
                <a:gd name="connsiteY1" fmla="*/ 162744 h 341244"/>
                <a:gd name="connsiteX2" fmla="*/ 143814 w 312882"/>
                <a:gd name="connsiteY2" fmla="*/ 196081 h 341244"/>
                <a:gd name="connsiteX3" fmla="*/ 148576 w 312882"/>
                <a:gd name="connsiteY3" fmla="*/ 234181 h 341244"/>
                <a:gd name="connsiteX4" fmla="*/ 186676 w 312882"/>
                <a:gd name="connsiteY4" fmla="*/ 277044 h 341244"/>
                <a:gd name="connsiteX5" fmla="*/ 196201 w 312882"/>
                <a:gd name="connsiteY5" fmla="*/ 305619 h 341244"/>
                <a:gd name="connsiteX6" fmla="*/ 205726 w 312882"/>
                <a:gd name="connsiteY6" fmla="*/ 319906 h 341244"/>
                <a:gd name="connsiteX7" fmla="*/ 191439 w 312882"/>
                <a:gd name="connsiteY7" fmla="*/ 338956 h 341244"/>
                <a:gd name="connsiteX8" fmla="*/ 153339 w 312882"/>
                <a:gd name="connsiteY8" fmla="*/ 334194 h 341244"/>
                <a:gd name="connsiteX9" fmla="*/ 43801 w 312882"/>
                <a:gd name="connsiteY9" fmla="*/ 257994 h 341244"/>
                <a:gd name="connsiteX10" fmla="*/ 939 w 312882"/>
                <a:gd name="connsiteY10" fmla="*/ 96069 h 341244"/>
                <a:gd name="connsiteX11" fmla="*/ 15226 w 312882"/>
                <a:gd name="connsiteY11" fmla="*/ 72256 h 341244"/>
                <a:gd name="connsiteX12" fmla="*/ 39039 w 312882"/>
                <a:gd name="connsiteY12" fmla="*/ 24631 h 341244"/>
                <a:gd name="connsiteX13" fmla="*/ 58089 w 312882"/>
                <a:gd name="connsiteY13" fmla="*/ 819 h 341244"/>
                <a:gd name="connsiteX14" fmla="*/ 48564 w 312882"/>
                <a:gd name="connsiteY14" fmla="*/ 10344 h 341244"/>
                <a:gd name="connsiteX0" fmla="*/ 313209 w 313209"/>
                <a:gd name="connsiteY0" fmla="*/ 55717 h 343754"/>
                <a:gd name="connsiteX1" fmla="*/ 148903 w 313209"/>
                <a:gd name="connsiteY1" fmla="*/ 165254 h 343754"/>
                <a:gd name="connsiteX2" fmla="*/ 144141 w 313209"/>
                <a:gd name="connsiteY2" fmla="*/ 198591 h 343754"/>
                <a:gd name="connsiteX3" fmla="*/ 148903 w 313209"/>
                <a:gd name="connsiteY3" fmla="*/ 236691 h 343754"/>
                <a:gd name="connsiteX4" fmla="*/ 187003 w 313209"/>
                <a:gd name="connsiteY4" fmla="*/ 279554 h 343754"/>
                <a:gd name="connsiteX5" fmla="*/ 196528 w 313209"/>
                <a:gd name="connsiteY5" fmla="*/ 308129 h 343754"/>
                <a:gd name="connsiteX6" fmla="*/ 206053 w 313209"/>
                <a:gd name="connsiteY6" fmla="*/ 322416 h 343754"/>
                <a:gd name="connsiteX7" fmla="*/ 191766 w 313209"/>
                <a:gd name="connsiteY7" fmla="*/ 341466 h 343754"/>
                <a:gd name="connsiteX8" fmla="*/ 153666 w 313209"/>
                <a:gd name="connsiteY8" fmla="*/ 336704 h 343754"/>
                <a:gd name="connsiteX9" fmla="*/ 44128 w 313209"/>
                <a:gd name="connsiteY9" fmla="*/ 260504 h 343754"/>
                <a:gd name="connsiteX10" fmla="*/ 1266 w 313209"/>
                <a:gd name="connsiteY10" fmla="*/ 98579 h 343754"/>
                <a:gd name="connsiteX11" fmla="*/ 15553 w 313209"/>
                <a:gd name="connsiteY11" fmla="*/ 74766 h 343754"/>
                <a:gd name="connsiteX12" fmla="*/ 58416 w 313209"/>
                <a:gd name="connsiteY12" fmla="*/ 3329 h 343754"/>
                <a:gd name="connsiteX13" fmla="*/ 48891 w 313209"/>
                <a:gd name="connsiteY13" fmla="*/ 12854 h 343754"/>
                <a:gd name="connsiteX0" fmla="*/ 313209 w 313209"/>
                <a:gd name="connsiteY0" fmla="*/ 52388 h 340425"/>
                <a:gd name="connsiteX1" fmla="*/ 148903 w 313209"/>
                <a:gd name="connsiteY1" fmla="*/ 161925 h 340425"/>
                <a:gd name="connsiteX2" fmla="*/ 144141 w 313209"/>
                <a:gd name="connsiteY2" fmla="*/ 195262 h 340425"/>
                <a:gd name="connsiteX3" fmla="*/ 148903 w 313209"/>
                <a:gd name="connsiteY3" fmla="*/ 233362 h 340425"/>
                <a:gd name="connsiteX4" fmla="*/ 187003 w 313209"/>
                <a:gd name="connsiteY4" fmla="*/ 276225 h 340425"/>
                <a:gd name="connsiteX5" fmla="*/ 196528 w 313209"/>
                <a:gd name="connsiteY5" fmla="*/ 304800 h 340425"/>
                <a:gd name="connsiteX6" fmla="*/ 206053 w 313209"/>
                <a:gd name="connsiteY6" fmla="*/ 319087 h 340425"/>
                <a:gd name="connsiteX7" fmla="*/ 191766 w 313209"/>
                <a:gd name="connsiteY7" fmla="*/ 338137 h 340425"/>
                <a:gd name="connsiteX8" fmla="*/ 153666 w 313209"/>
                <a:gd name="connsiteY8" fmla="*/ 333375 h 340425"/>
                <a:gd name="connsiteX9" fmla="*/ 44128 w 313209"/>
                <a:gd name="connsiteY9" fmla="*/ 257175 h 340425"/>
                <a:gd name="connsiteX10" fmla="*/ 1266 w 313209"/>
                <a:gd name="connsiteY10" fmla="*/ 95250 h 340425"/>
                <a:gd name="connsiteX11" fmla="*/ 15553 w 313209"/>
                <a:gd name="connsiteY11" fmla="*/ 71437 h 340425"/>
                <a:gd name="connsiteX12" fmla="*/ 58416 w 313209"/>
                <a:gd name="connsiteY12" fmla="*/ 0 h 340425"/>
                <a:gd name="connsiteX0" fmla="*/ 313209 w 313209"/>
                <a:gd name="connsiteY0" fmla="*/ 0 h 288037"/>
                <a:gd name="connsiteX1" fmla="*/ 148903 w 313209"/>
                <a:gd name="connsiteY1" fmla="*/ 109537 h 288037"/>
                <a:gd name="connsiteX2" fmla="*/ 144141 w 313209"/>
                <a:gd name="connsiteY2" fmla="*/ 142874 h 288037"/>
                <a:gd name="connsiteX3" fmla="*/ 148903 w 313209"/>
                <a:gd name="connsiteY3" fmla="*/ 180974 h 288037"/>
                <a:gd name="connsiteX4" fmla="*/ 187003 w 313209"/>
                <a:gd name="connsiteY4" fmla="*/ 223837 h 288037"/>
                <a:gd name="connsiteX5" fmla="*/ 196528 w 313209"/>
                <a:gd name="connsiteY5" fmla="*/ 252412 h 288037"/>
                <a:gd name="connsiteX6" fmla="*/ 206053 w 313209"/>
                <a:gd name="connsiteY6" fmla="*/ 266699 h 288037"/>
                <a:gd name="connsiteX7" fmla="*/ 191766 w 313209"/>
                <a:gd name="connsiteY7" fmla="*/ 285749 h 288037"/>
                <a:gd name="connsiteX8" fmla="*/ 153666 w 313209"/>
                <a:gd name="connsiteY8" fmla="*/ 280987 h 288037"/>
                <a:gd name="connsiteX9" fmla="*/ 44128 w 313209"/>
                <a:gd name="connsiteY9" fmla="*/ 204787 h 288037"/>
                <a:gd name="connsiteX10" fmla="*/ 1266 w 313209"/>
                <a:gd name="connsiteY10" fmla="*/ 42862 h 288037"/>
                <a:gd name="connsiteX11" fmla="*/ 15553 w 313209"/>
                <a:gd name="connsiteY11" fmla="*/ 19049 h 288037"/>
                <a:gd name="connsiteX0" fmla="*/ 297656 w 297656"/>
                <a:gd name="connsiteY0" fmla="*/ 0 h 288037"/>
                <a:gd name="connsiteX1" fmla="*/ 133350 w 297656"/>
                <a:gd name="connsiteY1" fmla="*/ 109537 h 288037"/>
                <a:gd name="connsiteX2" fmla="*/ 128588 w 297656"/>
                <a:gd name="connsiteY2" fmla="*/ 142874 h 288037"/>
                <a:gd name="connsiteX3" fmla="*/ 133350 w 297656"/>
                <a:gd name="connsiteY3" fmla="*/ 180974 h 288037"/>
                <a:gd name="connsiteX4" fmla="*/ 171450 w 297656"/>
                <a:gd name="connsiteY4" fmla="*/ 223837 h 288037"/>
                <a:gd name="connsiteX5" fmla="*/ 180975 w 297656"/>
                <a:gd name="connsiteY5" fmla="*/ 252412 h 288037"/>
                <a:gd name="connsiteX6" fmla="*/ 190500 w 297656"/>
                <a:gd name="connsiteY6" fmla="*/ 266699 h 288037"/>
                <a:gd name="connsiteX7" fmla="*/ 176213 w 297656"/>
                <a:gd name="connsiteY7" fmla="*/ 285749 h 288037"/>
                <a:gd name="connsiteX8" fmla="*/ 138113 w 297656"/>
                <a:gd name="connsiteY8" fmla="*/ 280987 h 288037"/>
                <a:gd name="connsiteX9" fmla="*/ 28575 w 297656"/>
                <a:gd name="connsiteY9" fmla="*/ 204787 h 288037"/>
                <a:gd name="connsiteX10" fmla="*/ 0 w 297656"/>
                <a:gd name="connsiteY10" fmla="*/ 19049 h 288037"/>
                <a:gd name="connsiteX0" fmla="*/ 297656 w 297656"/>
                <a:gd name="connsiteY0" fmla="*/ 0 h 290217"/>
                <a:gd name="connsiteX1" fmla="*/ 133350 w 297656"/>
                <a:gd name="connsiteY1" fmla="*/ 109537 h 290217"/>
                <a:gd name="connsiteX2" fmla="*/ 128588 w 297656"/>
                <a:gd name="connsiteY2" fmla="*/ 142874 h 290217"/>
                <a:gd name="connsiteX3" fmla="*/ 133350 w 297656"/>
                <a:gd name="connsiteY3" fmla="*/ 180974 h 290217"/>
                <a:gd name="connsiteX4" fmla="*/ 171450 w 297656"/>
                <a:gd name="connsiteY4" fmla="*/ 223837 h 290217"/>
                <a:gd name="connsiteX5" fmla="*/ 180975 w 297656"/>
                <a:gd name="connsiteY5" fmla="*/ 252412 h 290217"/>
                <a:gd name="connsiteX6" fmla="*/ 176213 w 297656"/>
                <a:gd name="connsiteY6" fmla="*/ 285749 h 290217"/>
                <a:gd name="connsiteX7" fmla="*/ 138113 w 297656"/>
                <a:gd name="connsiteY7" fmla="*/ 280987 h 290217"/>
                <a:gd name="connsiteX8" fmla="*/ 28575 w 297656"/>
                <a:gd name="connsiteY8" fmla="*/ 204787 h 290217"/>
                <a:gd name="connsiteX9" fmla="*/ 0 w 297656"/>
                <a:gd name="connsiteY9" fmla="*/ 19049 h 290217"/>
                <a:gd name="connsiteX0" fmla="*/ 297656 w 297656"/>
                <a:gd name="connsiteY0" fmla="*/ 0 h 292126"/>
                <a:gd name="connsiteX1" fmla="*/ 133350 w 297656"/>
                <a:gd name="connsiteY1" fmla="*/ 109537 h 292126"/>
                <a:gd name="connsiteX2" fmla="*/ 128588 w 297656"/>
                <a:gd name="connsiteY2" fmla="*/ 142874 h 292126"/>
                <a:gd name="connsiteX3" fmla="*/ 133350 w 297656"/>
                <a:gd name="connsiteY3" fmla="*/ 180974 h 292126"/>
                <a:gd name="connsiteX4" fmla="*/ 171450 w 297656"/>
                <a:gd name="connsiteY4" fmla="*/ 223837 h 292126"/>
                <a:gd name="connsiteX5" fmla="*/ 176213 w 297656"/>
                <a:gd name="connsiteY5" fmla="*/ 285749 h 292126"/>
                <a:gd name="connsiteX6" fmla="*/ 138113 w 297656"/>
                <a:gd name="connsiteY6" fmla="*/ 280987 h 292126"/>
                <a:gd name="connsiteX7" fmla="*/ 28575 w 297656"/>
                <a:gd name="connsiteY7" fmla="*/ 204787 h 292126"/>
                <a:gd name="connsiteX8" fmla="*/ 0 w 297656"/>
                <a:gd name="connsiteY8" fmla="*/ 19049 h 292126"/>
                <a:gd name="connsiteX0" fmla="*/ 297656 w 297656"/>
                <a:gd name="connsiteY0" fmla="*/ 0 h 281151"/>
                <a:gd name="connsiteX1" fmla="*/ 133350 w 297656"/>
                <a:gd name="connsiteY1" fmla="*/ 109537 h 281151"/>
                <a:gd name="connsiteX2" fmla="*/ 128588 w 297656"/>
                <a:gd name="connsiteY2" fmla="*/ 142874 h 281151"/>
                <a:gd name="connsiteX3" fmla="*/ 133350 w 297656"/>
                <a:gd name="connsiteY3" fmla="*/ 180974 h 281151"/>
                <a:gd name="connsiteX4" fmla="*/ 171450 w 297656"/>
                <a:gd name="connsiteY4" fmla="*/ 223837 h 281151"/>
                <a:gd name="connsiteX5" fmla="*/ 138113 w 297656"/>
                <a:gd name="connsiteY5" fmla="*/ 280987 h 281151"/>
                <a:gd name="connsiteX6" fmla="*/ 28575 w 297656"/>
                <a:gd name="connsiteY6" fmla="*/ 204787 h 281151"/>
                <a:gd name="connsiteX7" fmla="*/ 0 w 297656"/>
                <a:gd name="connsiteY7" fmla="*/ 19049 h 281151"/>
                <a:gd name="connsiteX0" fmla="*/ 297656 w 297656"/>
                <a:gd name="connsiteY0" fmla="*/ 0 h 281151"/>
                <a:gd name="connsiteX1" fmla="*/ 133350 w 297656"/>
                <a:gd name="connsiteY1" fmla="*/ 109537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297656 w 297656"/>
                <a:gd name="connsiteY0" fmla="*/ 0 h 281151"/>
                <a:gd name="connsiteX1" fmla="*/ 254794 w 297656"/>
                <a:gd name="connsiteY1" fmla="*/ 169068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373856 w 373856"/>
                <a:gd name="connsiteY0" fmla="*/ 35720 h 316871"/>
                <a:gd name="connsiteX1" fmla="*/ 330994 w 373856"/>
                <a:gd name="connsiteY1" fmla="*/ 204788 h 316871"/>
                <a:gd name="connsiteX2" fmla="*/ 209550 w 373856"/>
                <a:gd name="connsiteY2" fmla="*/ 216694 h 316871"/>
                <a:gd name="connsiteX3" fmla="*/ 247650 w 373856"/>
                <a:gd name="connsiteY3" fmla="*/ 259557 h 316871"/>
                <a:gd name="connsiteX4" fmla="*/ 214313 w 373856"/>
                <a:gd name="connsiteY4" fmla="*/ 316707 h 316871"/>
                <a:gd name="connsiteX5" fmla="*/ 104775 w 373856"/>
                <a:gd name="connsiteY5" fmla="*/ 240507 h 316871"/>
                <a:gd name="connsiteX6" fmla="*/ 0 w 373856"/>
                <a:gd name="connsiteY6" fmla="*/ 0 h 316871"/>
                <a:gd name="connsiteX0" fmla="*/ 373856 w 373856"/>
                <a:gd name="connsiteY0" fmla="*/ 35720 h 322733"/>
                <a:gd name="connsiteX1" fmla="*/ 330994 w 373856"/>
                <a:gd name="connsiteY1" fmla="*/ 204788 h 322733"/>
                <a:gd name="connsiteX2" fmla="*/ 209550 w 373856"/>
                <a:gd name="connsiteY2" fmla="*/ 216694 h 322733"/>
                <a:gd name="connsiteX3" fmla="*/ 247650 w 373856"/>
                <a:gd name="connsiteY3" fmla="*/ 259557 h 322733"/>
                <a:gd name="connsiteX4" fmla="*/ 214313 w 373856"/>
                <a:gd name="connsiteY4" fmla="*/ 316707 h 322733"/>
                <a:gd name="connsiteX5" fmla="*/ 114300 w 373856"/>
                <a:gd name="connsiteY5" fmla="*/ 102395 h 322733"/>
                <a:gd name="connsiteX6" fmla="*/ 0 w 373856"/>
                <a:gd name="connsiteY6" fmla="*/ 0 h 322733"/>
                <a:gd name="connsiteX0" fmla="*/ 319087 w 333151"/>
                <a:gd name="connsiteY0" fmla="*/ 0 h 351306"/>
                <a:gd name="connsiteX1" fmla="*/ 330994 w 333151"/>
                <a:gd name="connsiteY1" fmla="*/ 233361 h 351306"/>
                <a:gd name="connsiteX2" fmla="*/ 209550 w 333151"/>
                <a:gd name="connsiteY2" fmla="*/ 245267 h 351306"/>
                <a:gd name="connsiteX3" fmla="*/ 247650 w 333151"/>
                <a:gd name="connsiteY3" fmla="*/ 288130 h 351306"/>
                <a:gd name="connsiteX4" fmla="*/ 214313 w 333151"/>
                <a:gd name="connsiteY4" fmla="*/ 345280 h 351306"/>
                <a:gd name="connsiteX5" fmla="*/ 114300 w 333151"/>
                <a:gd name="connsiteY5" fmla="*/ 130968 h 351306"/>
                <a:gd name="connsiteX6" fmla="*/ 0 w 333151"/>
                <a:gd name="connsiteY6" fmla="*/ 28573 h 35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51" h="351306">
                  <a:moveTo>
                    <a:pt x="319087" y="0"/>
                  </a:moveTo>
                  <a:cubicBezTo>
                    <a:pt x="243492" y="82363"/>
                    <a:pt x="349250" y="192483"/>
                    <a:pt x="330994" y="233361"/>
                  </a:cubicBezTo>
                  <a:cubicBezTo>
                    <a:pt x="312738" y="274239"/>
                    <a:pt x="223441" y="236139"/>
                    <a:pt x="209550" y="245267"/>
                  </a:cubicBezTo>
                  <a:cubicBezTo>
                    <a:pt x="195659" y="254395"/>
                    <a:pt x="243003" y="283482"/>
                    <a:pt x="247650" y="288130"/>
                  </a:cubicBezTo>
                  <a:cubicBezTo>
                    <a:pt x="248444" y="304799"/>
                    <a:pt x="236538" y="371474"/>
                    <a:pt x="214313" y="345280"/>
                  </a:cubicBezTo>
                  <a:cubicBezTo>
                    <a:pt x="192088" y="319086"/>
                    <a:pt x="140494" y="160337"/>
                    <a:pt x="114300" y="130968"/>
                  </a:cubicBezTo>
                  <a:cubicBezTo>
                    <a:pt x="91281" y="87312"/>
                    <a:pt x="5953" y="67268"/>
                    <a:pt x="0" y="28573"/>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dirty="0"/>
            </a:p>
          </p:txBody>
        </p:sp>
        <p:cxnSp>
          <p:nvCxnSpPr>
            <p:cNvPr id="164" name="Straight Arrow Connector 163"/>
            <p:cNvCxnSpPr/>
            <p:nvPr/>
          </p:nvCxnSpPr>
          <p:spPr>
            <a:xfrm flipH="1">
              <a:off x="6445398" y="3760758"/>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flipV="1">
              <a:off x="6318534" y="3716515"/>
              <a:ext cx="51825" cy="87026"/>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5975339" y="3706396"/>
              <a:ext cx="2920" cy="111755"/>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6231428" y="3720456"/>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Freeform 167"/>
            <p:cNvSpPr/>
            <p:nvPr/>
          </p:nvSpPr>
          <p:spPr>
            <a:xfrm>
              <a:off x="5925196" y="3754265"/>
              <a:ext cx="638175" cy="126206"/>
            </a:xfrm>
            <a:custGeom>
              <a:avLst/>
              <a:gdLst>
                <a:gd name="connsiteX0" fmla="*/ 0 w 850900"/>
                <a:gd name="connsiteY0" fmla="*/ 161925 h 168275"/>
                <a:gd name="connsiteX1" fmla="*/ 9525 w 850900"/>
                <a:gd name="connsiteY1" fmla="*/ 146050 h 168275"/>
                <a:gd name="connsiteX2" fmla="*/ 19050 w 850900"/>
                <a:gd name="connsiteY2" fmla="*/ 142875 h 168275"/>
                <a:gd name="connsiteX3" fmla="*/ 25400 w 850900"/>
                <a:gd name="connsiteY3" fmla="*/ 133350 h 168275"/>
                <a:gd name="connsiteX4" fmla="*/ 44450 w 850900"/>
                <a:gd name="connsiteY4" fmla="*/ 114300 h 168275"/>
                <a:gd name="connsiteX5" fmla="*/ 63500 w 850900"/>
                <a:gd name="connsiteY5" fmla="*/ 98425 h 168275"/>
                <a:gd name="connsiteX6" fmla="*/ 76200 w 850900"/>
                <a:gd name="connsiteY6" fmla="*/ 82550 h 168275"/>
                <a:gd name="connsiteX7" fmla="*/ 79375 w 850900"/>
                <a:gd name="connsiteY7" fmla="*/ 73025 h 168275"/>
                <a:gd name="connsiteX8" fmla="*/ 95250 w 850900"/>
                <a:gd name="connsiteY8" fmla="*/ 57150 h 168275"/>
                <a:gd name="connsiteX9" fmla="*/ 107950 w 850900"/>
                <a:gd name="connsiteY9" fmla="*/ 44450 h 168275"/>
                <a:gd name="connsiteX10" fmla="*/ 111125 w 850900"/>
                <a:gd name="connsiteY10" fmla="*/ 34925 h 168275"/>
                <a:gd name="connsiteX11" fmla="*/ 117475 w 850900"/>
                <a:gd name="connsiteY11" fmla="*/ 25400 h 168275"/>
                <a:gd name="connsiteX12" fmla="*/ 127000 w 850900"/>
                <a:gd name="connsiteY12" fmla="*/ 6350 h 168275"/>
                <a:gd name="connsiteX13" fmla="*/ 136525 w 850900"/>
                <a:gd name="connsiteY13" fmla="*/ 0 h 168275"/>
                <a:gd name="connsiteX14" fmla="*/ 149225 w 850900"/>
                <a:gd name="connsiteY14" fmla="*/ 38100 h 168275"/>
                <a:gd name="connsiteX15" fmla="*/ 152400 w 850900"/>
                <a:gd name="connsiteY15" fmla="*/ 47625 h 168275"/>
                <a:gd name="connsiteX16" fmla="*/ 165100 w 850900"/>
                <a:gd name="connsiteY16" fmla="*/ 66675 h 168275"/>
                <a:gd name="connsiteX17" fmla="*/ 174625 w 850900"/>
                <a:gd name="connsiteY17" fmla="*/ 73025 h 168275"/>
                <a:gd name="connsiteX18" fmla="*/ 187325 w 850900"/>
                <a:gd name="connsiteY18" fmla="*/ 88900 h 168275"/>
                <a:gd name="connsiteX19" fmla="*/ 209550 w 850900"/>
                <a:gd name="connsiteY19" fmla="*/ 111125 h 168275"/>
                <a:gd name="connsiteX20" fmla="*/ 225425 w 850900"/>
                <a:gd name="connsiteY20" fmla="*/ 127000 h 168275"/>
                <a:gd name="connsiteX21" fmla="*/ 241300 w 850900"/>
                <a:gd name="connsiteY21" fmla="*/ 142875 h 168275"/>
                <a:gd name="connsiteX22" fmla="*/ 254000 w 850900"/>
                <a:gd name="connsiteY22" fmla="*/ 158750 h 168275"/>
                <a:gd name="connsiteX23" fmla="*/ 257175 w 850900"/>
                <a:gd name="connsiteY23" fmla="*/ 168275 h 168275"/>
                <a:gd name="connsiteX24" fmla="*/ 263525 w 850900"/>
                <a:gd name="connsiteY24" fmla="*/ 149225 h 168275"/>
                <a:gd name="connsiteX25" fmla="*/ 276225 w 850900"/>
                <a:gd name="connsiteY25" fmla="*/ 117475 h 168275"/>
                <a:gd name="connsiteX26" fmla="*/ 285750 w 850900"/>
                <a:gd name="connsiteY26" fmla="*/ 111125 h 168275"/>
                <a:gd name="connsiteX27" fmla="*/ 292100 w 850900"/>
                <a:gd name="connsiteY27" fmla="*/ 101600 h 168275"/>
                <a:gd name="connsiteX28" fmla="*/ 311150 w 850900"/>
                <a:gd name="connsiteY28" fmla="*/ 88900 h 168275"/>
                <a:gd name="connsiteX29" fmla="*/ 327025 w 850900"/>
                <a:gd name="connsiteY29" fmla="*/ 76200 h 168275"/>
                <a:gd name="connsiteX30" fmla="*/ 355600 w 850900"/>
                <a:gd name="connsiteY30" fmla="*/ 53975 h 168275"/>
                <a:gd name="connsiteX31" fmla="*/ 365125 w 850900"/>
                <a:gd name="connsiteY31" fmla="*/ 34925 h 168275"/>
                <a:gd name="connsiteX32" fmla="*/ 368300 w 850900"/>
                <a:gd name="connsiteY32" fmla="*/ 25400 h 168275"/>
                <a:gd name="connsiteX33" fmla="*/ 377825 w 850900"/>
                <a:gd name="connsiteY33" fmla="*/ 22225 h 168275"/>
                <a:gd name="connsiteX34" fmla="*/ 393700 w 850900"/>
                <a:gd name="connsiteY34" fmla="*/ 50800 h 168275"/>
                <a:gd name="connsiteX35" fmla="*/ 406400 w 850900"/>
                <a:gd name="connsiteY35" fmla="*/ 69850 h 168275"/>
                <a:gd name="connsiteX36" fmla="*/ 412750 w 850900"/>
                <a:gd name="connsiteY36" fmla="*/ 79375 h 168275"/>
                <a:gd name="connsiteX37" fmla="*/ 422275 w 850900"/>
                <a:gd name="connsiteY37" fmla="*/ 85725 h 168275"/>
                <a:gd name="connsiteX38" fmla="*/ 434975 w 850900"/>
                <a:gd name="connsiteY38" fmla="*/ 101600 h 168275"/>
                <a:gd name="connsiteX39" fmla="*/ 438150 w 850900"/>
                <a:gd name="connsiteY39" fmla="*/ 111125 h 168275"/>
                <a:gd name="connsiteX40" fmla="*/ 444500 w 850900"/>
                <a:gd name="connsiteY40" fmla="*/ 120650 h 168275"/>
                <a:gd name="connsiteX41" fmla="*/ 447675 w 850900"/>
                <a:gd name="connsiteY41" fmla="*/ 130175 h 168275"/>
                <a:gd name="connsiteX42" fmla="*/ 457200 w 850900"/>
                <a:gd name="connsiteY42" fmla="*/ 136525 h 168275"/>
                <a:gd name="connsiteX43" fmla="*/ 463550 w 850900"/>
                <a:gd name="connsiteY43" fmla="*/ 146050 h 168275"/>
                <a:gd name="connsiteX44" fmla="*/ 479425 w 850900"/>
                <a:gd name="connsiteY44" fmla="*/ 161925 h 168275"/>
                <a:gd name="connsiteX45" fmla="*/ 498475 w 850900"/>
                <a:gd name="connsiteY45" fmla="*/ 158750 h 168275"/>
                <a:gd name="connsiteX46" fmla="*/ 514350 w 850900"/>
                <a:gd name="connsiteY46" fmla="*/ 142875 h 168275"/>
                <a:gd name="connsiteX47" fmla="*/ 523875 w 850900"/>
                <a:gd name="connsiteY47" fmla="*/ 133350 h 168275"/>
                <a:gd name="connsiteX48" fmla="*/ 536575 w 850900"/>
                <a:gd name="connsiteY48" fmla="*/ 117475 h 168275"/>
                <a:gd name="connsiteX49" fmla="*/ 546100 w 850900"/>
                <a:gd name="connsiteY49" fmla="*/ 98425 h 168275"/>
                <a:gd name="connsiteX50" fmla="*/ 565150 w 850900"/>
                <a:gd name="connsiteY50" fmla="*/ 85725 h 168275"/>
                <a:gd name="connsiteX51" fmla="*/ 584200 w 850900"/>
                <a:gd name="connsiteY51" fmla="*/ 69850 h 168275"/>
                <a:gd name="connsiteX52" fmla="*/ 600075 w 850900"/>
                <a:gd name="connsiteY52" fmla="*/ 53975 h 168275"/>
                <a:gd name="connsiteX53" fmla="*/ 615950 w 850900"/>
                <a:gd name="connsiteY53" fmla="*/ 41275 h 168275"/>
                <a:gd name="connsiteX54" fmla="*/ 622300 w 850900"/>
                <a:gd name="connsiteY54" fmla="*/ 31750 h 168275"/>
                <a:gd name="connsiteX55" fmla="*/ 625475 w 850900"/>
                <a:gd name="connsiteY55" fmla="*/ 22225 h 168275"/>
                <a:gd name="connsiteX56" fmla="*/ 631825 w 850900"/>
                <a:gd name="connsiteY56" fmla="*/ 41275 h 168275"/>
                <a:gd name="connsiteX57" fmla="*/ 647700 w 850900"/>
                <a:gd name="connsiteY57" fmla="*/ 60325 h 168275"/>
                <a:gd name="connsiteX58" fmla="*/ 669925 w 850900"/>
                <a:gd name="connsiteY58" fmla="*/ 88900 h 168275"/>
                <a:gd name="connsiteX59" fmla="*/ 682625 w 850900"/>
                <a:gd name="connsiteY59" fmla="*/ 107950 h 168275"/>
                <a:gd name="connsiteX60" fmla="*/ 698500 w 850900"/>
                <a:gd name="connsiteY60" fmla="*/ 123825 h 168275"/>
                <a:gd name="connsiteX61" fmla="*/ 714375 w 850900"/>
                <a:gd name="connsiteY61" fmla="*/ 142875 h 168275"/>
                <a:gd name="connsiteX62" fmla="*/ 723900 w 850900"/>
                <a:gd name="connsiteY62" fmla="*/ 149225 h 168275"/>
                <a:gd name="connsiteX63" fmla="*/ 739775 w 850900"/>
                <a:gd name="connsiteY63" fmla="*/ 165100 h 168275"/>
                <a:gd name="connsiteX64" fmla="*/ 746125 w 850900"/>
                <a:gd name="connsiteY64" fmla="*/ 146050 h 168275"/>
                <a:gd name="connsiteX65" fmla="*/ 749300 w 850900"/>
                <a:gd name="connsiteY65" fmla="*/ 136525 h 168275"/>
                <a:gd name="connsiteX66" fmla="*/ 752475 w 850900"/>
                <a:gd name="connsiteY66" fmla="*/ 127000 h 168275"/>
                <a:gd name="connsiteX67" fmla="*/ 771525 w 850900"/>
                <a:gd name="connsiteY67" fmla="*/ 114300 h 168275"/>
                <a:gd name="connsiteX68" fmla="*/ 784225 w 850900"/>
                <a:gd name="connsiteY68" fmla="*/ 101600 h 168275"/>
                <a:gd name="connsiteX69" fmla="*/ 796925 w 850900"/>
                <a:gd name="connsiteY69" fmla="*/ 82550 h 168275"/>
                <a:gd name="connsiteX70" fmla="*/ 806450 w 850900"/>
                <a:gd name="connsiteY70" fmla="*/ 73025 h 168275"/>
                <a:gd name="connsiteX71" fmla="*/ 819150 w 850900"/>
                <a:gd name="connsiteY71" fmla="*/ 53975 h 168275"/>
                <a:gd name="connsiteX72" fmla="*/ 822325 w 850900"/>
                <a:gd name="connsiteY72" fmla="*/ 44450 h 168275"/>
                <a:gd name="connsiteX73" fmla="*/ 835025 w 850900"/>
                <a:gd name="connsiteY73" fmla="*/ 25400 h 168275"/>
                <a:gd name="connsiteX74" fmla="*/ 850900 w 850900"/>
                <a:gd name="connsiteY74" fmla="*/ 15875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0900" h="168275">
                  <a:moveTo>
                    <a:pt x="0" y="161925"/>
                  </a:moveTo>
                  <a:cubicBezTo>
                    <a:pt x="3175" y="156633"/>
                    <a:pt x="5161" y="150414"/>
                    <a:pt x="9525" y="146050"/>
                  </a:cubicBezTo>
                  <a:cubicBezTo>
                    <a:pt x="11892" y="143683"/>
                    <a:pt x="16437" y="144966"/>
                    <a:pt x="19050" y="142875"/>
                  </a:cubicBezTo>
                  <a:cubicBezTo>
                    <a:pt x="22030" y="140491"/>
                    <a:pt x="22865" y="136202"/>
                    <a:pt x="25400" y="133350"/>
                  </a:cubicBezTo>
                  <a:cubicBezTo>
                    <a:pt x="31366" y="126638"/>
                    <a:pt x="38100" y="120650"/>
                    <a:pt x="44450" y="114300"/>
                  </a:cubicBezTo>
                  <a:cubicBezTo>
                    <a:pt x="56673" y="102077"/>
                    <a:pt x="50239" y="107266"/>
                    <a:pt x="63500" y="98425"/>
                  </a:cubicBezTo>
                  <a:cubicBezTo>
                    <a:pt x="71480" y="74484"/>
                    <a:pt x="59787" y="103066"/>
                    <a:pt x="76200" y="82550"/>
                  </a:cubicBezTo>
                  <a:cubicBezTo>
                    <a:pt x="78291" y="79937"/>
                    <a:pt x="77878" y="76018"/>
                    <a:pt x="79375" y="73025"/>
                  </a:cubicBezTo>
                  <a:cubicBezTo>
                    <a:pt x="84667" y="62442"/>
                    <a:pt x="85725" y="63500"/>
                    <a:pt x="95250" y="57150"/>
                  </a:cubicBezTo>
                  <a:cubicBezTo>
                    <a:pt x="103717" y="31750"/>
                    <a:pt x="91017" y="61383"/>
                    <a:pt x="107950" y="44450"/>
                  </a:cubicBezTo>
                  <a:cubicBezTo>
                    <a:pt x="110317" y="42083"/>
                    <a:pt x="109628" y="37918"/>
                    <a:pt x="111125" y="34925"/>
                  </a:cubicBezTo>
                  <a:cubicBezTo>
                    <a:pt x="112832" y="31512"/>
                    <a:pt x="115768" y="28813"/>
                    <a:pt x="117475" y="25400"/>
                  </a:cubicBezTo>
                  <a:cubicBezTo>
                    <a:pt x="122640" y="15071"/>
                    <a:pt x="117901" y="15449"/>
                    <a:pt x="127000" y="6350"/>
                  </a:cubicBezTo>
                  <a:cubicBezTo>
                    <a:pt x="129698" y="3652"/>
                    <a:pt x="133350" y="2117"/>
                    <a:pt x="136525" y="0"/>
                  </a:cubicBezTo>
                  <a:lnTo>
                    <a:pt x="149225" y="38100"/>
                  </a:lnTo>
                  <a:cubicBezTo>
                    <a:pt x="150283" y="41275"/>
                    <a:pt x="150544" y="44840"/>
                    <a:pt x="152400" y="47625"/>
                  </a:cubicBezTo>
                  <a:cubicBezTo>
                    <a:pt x="156633" y="53975"/>
                    <a:pt x="158750" y="62442"/>
                    <a:pt x="165100" y="66675"/>
                  </a:cubicBezTo>
                  <a:lnTo>
                    <a:pt x="174625" y="73025"/>
                  </a:lnTo>
                  <a:cubicBezTo>
                    <a:pt x="181775" y="94475"/>
                    <a:pt x="171859" y="71225"/>
                    <a:pt x="187325" y="88900"/>
                  </a:cubicBezTo>
                  <a:cubicBezTo>
                    <a:pt x="208303" y="112875"/>
                    <a:pt x="189969" y="104598"/>
                    <a:pt x="209550" y="111125"/>
                  </a:cubicBezTo>
                  <a:cubicBezTo>
                    <a:pt x="226483" y="136525"/>
                    <a:pt x="204258" y="105833"/>
                    <a:pt x="225425" y="127000"/>
                  </a:cubicBezTo>
                  <a:cubicBezTo>
                    <a:pt x="246592" y="148167"/>
                    <a:pt x="215900" y="125942"/>
                    <a:pt x="241300" y="142875"/>
                  </a:cubicBezTo>
                  <a:cubicBezTo>
                    <a:pt x="249280" y="166816"/>
                    <a:pt x="237587" y="138234"/>
                    <a:pt x="254000" y="158750"/>
                  </a:cubicBezTo>
                  <a:cubicBezTo>
                    <a:pt x="256091" y="161363"/>
                    <a:pt x="256117" y="165100"/>
                    <a:pt x="257175" y="168275"/>
                  </a:cubicBezTo>
                  <a:cubicBezTo>
                    <a:pt x="259292" y="161925"/>
                    <a:pt x="261902" y="155719"/>
                    <a:pt x="263525" y="149225"/>
                  </a:cubicBezTo>
                  <a:cubicBezTo>
                    <a:pt x="266153" y="138712"/>
                    <a:pt x="268137" y="125563"/>
                    <a:pt x="276225" y="117475"/>
                  </a:cubicBezTo>
                  <a:cubicBezTo>
                    <a:pt x="278923" y="114777"/>
                    <a:pt x="282575" y="113242"/>
                    <a:pt x="285750" y="111125"/>
                  </a:cubicBezTo>
                  <a:cubicBezTo>
                    <a:pt x="287867" y="107950"/>
                    <a:pt x="289228" y="104113"/>
                    <a:pt x="292100" y="101600"/>
                  </a:cubicBezTo>
                  <a:cubicBezTo>
                    <a:pt x="297843" y="96574"/>
                    <a:pt x="311150" y="88900"/>
                    <a:pt x="311150" y="88900"/>
                  </a:cubicBezTo>
                  <a:cubicBezTo>
                    <a:pt x="322883" y="71301"/>
                    <a:pt x="310787" y="85221"/>
                    <a:pt x="327025" y="76200"/>
                  </a:cubicBezTo>
                  <a:cubicBezTo>
                    <a:pt x="344115" y="66706"/>
                    <a:pt x="344030" y="65545"/>
                    <a:pt x="355600" y="53975"/>
                  </a:cubicBezTo>
                  <a:cubicBezTo>
                    <a:pt x="363580" y="30034"/>
                    <a:pt x="352815" y="59544"/>
                    <a:pt x="365125" y="34925"/>
                  </a:cubicBezTo>
                  <a:cubicBezTo>
                    <a:pt x="366622" y="31932"/>
                    <a:pt x="365933" y="27767"/>
                    <a:pt x="368300" y="25400"/>
                  </a:cubicBezTo>
                  <a:cubicBezTo>
                    <a:pt x="370667" y="23033"/>
                    <a:pt x="374650" y="23283"/>
                    <a:pt x="377825" y="22225"/>
                  </a:cubicBezTo>
                  <a:cubicBezTo>
                    <a:pt x="383413" y="38990"/>
                    <a:pt x="379144" y="28965"/>
                    <a:pt x="393700" y="50800"/>
                  </a:cubicBezTo>
                  <a:lnTo>
                    <a:pt x="406400" y="69850"/>
                  </a:lnTo>
                  <a:cubicBezTo>
                    <a:pt x="408517" y="73025"/>
                    <a:pt x="409575" y="77258"/>
                    <a:pt x="412750" y="79375"/>
                  </a:cubicBezTo>
                  <a:lnTo>
                    <a:pt x="422275" y="85725"/>
                  </a:lnTo>
                  <a:cubicBezTo>
                    <a:pt x="430255" y="109666"/>
                    <a:pt x="418562" y="81084"/>
                    <a:pt x="434975" y="101600"/>
                  </a:cubicBezTo>
                  <a:cubicBezTo>
                    <a:pt x="437066" y="104213"/>
                    <a:pt x="436653" y="108132"/>
                    <a:pt x="438150" y="111125"/>
                  </a:cubicBezTo>
                  <a:cubicBezTo>
                    <a:pt x="439857" y="114538"/>
                    <a:pt x="442793" y="117237"/>
                    <a:pt x="444500" y="120650"/>
                  </a:cubicBezTo>
                  <a:cubicBezTo>
                    <a:pt x="445997" y="123643"/>
                    <a:pt x="445584" y="127562"/>
                    <a:pt x="447675" y="130175"/>
                  </a:cubicBezTo>
                  <a:cubicBezTo>
                    <a:pt x="450059" y="133155"/>
                    <a:pt x="454025" y="134408"/>
                    <a:pt x="457200" y="136525"/>
                  </a:cubicBezTo>
                  <a:cubicBezTo>
                    <a:pt x="459317" y="139700"/>
                    <a:pt x="460852" y="143352"/>
                    <a:pt x="463550" y="146050"/>
                  </a:cubicBezTo>
                  <a:cubicBezTo>
                    <a:pt x="484717" y="167217"/>
                    <a:pt x="462492" y="136525"/>
                    <a:pt x="479425" y="161925"/>
                  </a:cubicBezTo>
                  <a:cubicBezTo>
                    <a:pt x="485775" y="160867"/>
                    <a:pt x="492368" y="160786"/>
                    <a:pt x="498475" y="158750"/>
                  </a:cubicBezTo>
                  <a:cubicBezTo>
                    <a:pt x="509221" y="155168"/>
                    <a:pt x="507837" y="150690"/>
                    <a:pt x="514350" y="142875"/>
                  </a:cubicBezTo>
                  <a:cubicBezTo>
                    <a:pt x="517225" y="139426"/>
                    <a:pt x="520700" y="136525"/>
                    <a:pt x="523875" y="133350"/>
                  </a:cubicBezTo>
                  <a:cubicBezTo>
                    <a:pt x="531855" y="109409"/>
                    <a:pt x="520162" y="137991"/>
                    <a:pt x="536575" y="117475"/>
                  </a:cubicBezTo>
                  <a:cubicBezTo>
                    <a:pt x="549409" y="101433"/>
                    <a:pt x="528257" y="114038"/>
                    <a:pt x="546100" y="98425"/>
                  </a:cubicBezTo>
                  <a:cubicBezTo>
                    <a:pt x="551843" y="93399"/>
                    <a:pt x="559754" y="91121"/>
                    <a:pt x="565150" y="85725"/>
                  </a:cubicBezTo>
                  <a:cubicBezTo>
                    <a:pt x="577373" y="73502"/>
                    <a:pt x="570939" y="78691"/>
                    <a:pt x="584200" y="69850"/>
                  </a:cubicBezTo>
                  <a:cubicBezTo>
                    <a:pt x="601133" y="44450"/>
                    <a:pt x="578908" y="75142"/>
                    <a:pt x="600075" y="53975"/>
                  </a:cubicBezTo>
                  <a:cubicBezTo>
                    <a:pt x="614436" y="39614"/>
                    <a:pt x="597407" y="47456"/>
                    <a:pt x="615950" y="41275"/>
                  </a:cubicBezTo>
                  <a:cubicBezTo>
                    <a:pt x="618067" y="38100"/>
                    <a:pt x="620593" y="35163"/>
                    <a:pt x="622300" y="31750"/>
                  </a:cubicBezTo>
                  <a:cubicBezTo>
                    <a:pt x="623797" y="28757"/>
                    <a:pt x="623108" y="19858"/>
                    <a:pt x="625475" y="22225"/>
                  </a:cubicBezTo>
                  <a:cubicBezTo>
                    <a:pt x="630208" y="26958"/>
                    <a:pt x="628112" y="35706"/>
                    <a:pt x="631825" y="41275"/>
                  </a:cubicBezTo>
                  <a:cubicBezTo>
                    <a:pt x="654516" y="75312"/>
                    <a:pt x="619179" y="23655"/>
                    <a:pt x="647700" y="60325"/>
                  </a:cubicBezTo>
                  <a:cubicBezTo>
                    <a:pt x="674284" y="94504"/>
                    <a:pt x="648300" y="67275"/>
                    <a:pt x="669925" y="88900"/>
                  </a:cubicBezTo>
                  <a:cubicBezTo>
                    <a:pt x="675505" y="105639"/>
                    <a:pt x="669412" y="92095"/>
                    <a:pt x="682625" y="107950"/>
                  </a:cubicBezTo>
                  <a:cubicBezTo>
                    <a:pt x="695854" y="123825"/>
                    <a:pt x="681038" y="112183"/>
                    <a:pt x="698500" y="123825"/>
                  </a:cubicBezTo>
                  <a:cubicBezTo>
                    <a:pt x="704744" y="133191"/>
                    <a:pt x="705208" y="135235"/>
                    <a:pt x="714375" y="142875"/>
                  </a:cubicBezTo>
                  <a:cubicBezTo>
                    <a:pt x="717306" y="145318"/>
                    <a:pt x="720725" y="147108"/>
                    <a:pt x="723900" y="149225"/>
                  </a:cubicBezTo>
                  <a:cubicBezTo>
                    <a:pt x="724268" y="149777"/>
                    <a:pt x="735174" y="168781"/>
                    <a:pt x="739775" y="165100"/>
                  </a:cubicBezTo>
                  <a:cubicBezTo>
                    <a:pt x="745002" y="160919"/>
                    <a:pt x="744008" y="152400"/>
                    <a:pt x="746125" y="146050"/>
                  </a:cubicBezTo>
                  <a:lnTo>
                    <a:pt x="749300" y="136525"/>
                  </a:lnTo>
                  <a:cubicBezTo>
                    <a:pt x="750358" y="133350"/>
                    <a:pt x="749690" y="128856"/>
                    <a:pt x="752475" y="127000"/>
                  </a:cubicBezTo>
                  <a:lnTo>
                    <a:pt x="771525" y="114300"/>
                  </a:lnTo>
                  <a:cubicBezTo>
                    <a:pt x="779992" y="88900"/>
                    <a:pt x="767292" y="118533"/>
                    <a:pt x="784225" y="101600"/>
                  </a:cubicBezTo>
                  <a:cubicBezTo>
                    <a:pt x="789621" y="96204"/>
                    <a:pt x="791529" y="87946"/>
                    <a:pt x="796925" y="82550"/>
                  </a:cubicBezTo>
                  <a:cubicBezTo>
                    <a:pt x="800100" y="79375"/>
                    <a:pt x="803693" y="76569"/>
                    <a:pt x="806450" y="73025"/>
                  </a:cubicBezTo>
                  <a:cubicBezTo>
                    <a:pt x="811135" y="67001"/>
                    <a:pt x="816737" y="61215"/>
                    <a:pt x="819150" y="53975"/>
                  </a:cubicBezTo>
                  <a:cubicBezTo>
                    <a:pt x="820208" y="50800"/>
                    <a:pt x="820700" y="47376"/>
                    <a:pt x="822325" y="44450"/>
                  </a:cubicBezTo>
                  <a:cubicBezTo>
                    <a:pt x="826031" y="37779"/>
                    <a:pt x="827785" y="27813"/>
                    <a:pt x="835025" y="25400"/>
                  </a:cubicBezTo>
                  <a:cubicBezTo>
                    <a:pt x="847390" y="21278"/>
                    <a:pt x="842183" y="24592"/>
                    <a:pt x="850900" y="1587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nvGrpSpPr>
          <p:cNvPr id="179" name="Group 178"/>
          <p:cNvGrpSpPr/>
          <p:nvPr/>
        </p:nvGrpSpPr>
        <p:grpSpPr>
          <a:xfrm>
            <a:off x="3881147" y="2765663"/>
            <a:ext cx="1714149" cy="835140"/>
            <a:chOff x="4035938" y="3117850"/>
            <a:chExt cx="707512" cy="344703"/>
          </a:xfrm>
        </p:grpSpPr>
        <p:cxnSp>
          <p:nvCxnSpPr>
            <p:cNvPr id="180" name="Straight Arrow Connector 179"/>
            <p:cNvCxnSpPr/>
            <p:nvPr/>
          </p:nvCxnSpPr>
          <p:spPr>
            <a:xfrm flipV="1">
              <a:off x="4409359" y="3117850"/>
              <a:ext cx="51516" cy="344703"/>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flipV="1">
              <a:off x="4333875" y="3130550"/>
              <a:ext cx="75485" cy="331536"/>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H="1" flipV="1">
              <a:off x="4098845" y="3278492"/>
              <a:ext cx="310514" cy="183594"/>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flipV="1">
              <a:off x="4035938" y="3397764"/>
              <a:ext cx="373421" cy="64322"/>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flipV="1">
              <a:off x="4419999" y="3143250"/>
              <a:ext cx="176571" cy="317456"/>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flipV="1">
              <a:off x="4400949" y="3370289"/>
              <a:ext cx="342501" cy="90417"/>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1553631" y="969522"/>
            <a:ext cx="6196324" cy="3386291"/>
            <a:chOff x="1553631" y="969522"/>
            <a:chExt cx="6196324" cy="3386291"/>
          </a:xfrm>
        </p:grpSpPr>
        <p:grpSp>
          <p:nvGrpSpPr>
            <p:cNvPr id="137" name="Group 136"/>
            <p:cNvGrpSpPr/>
            <p:nvPr/>
          </p:nvGrpSpPr>
          <p:grpSpPr>
            <a:xfrm>
              <a:off x="1553631" y="1257622"/>
              <a:ext cx="6196324" cy="3098191"/>
              <a:chOff x="1553631" y="1257622"/>
              <a:chExt cx="6196324" cy="3098191"/>
            </a:xfrm>
          </p:grpSpPr>
          <p:sp>
            <p:nvSpPr>
              <p:cNvPr id="51"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52" name="Group 51"/>
              <p:cNvGrpSpPr/>
              <p:nvPr/>
            </p:nvGrpSpPr>
            <p:grpSpPr>
              <a:xfrm>
                <a:off x="1649202" y="1466823"/>
                <a:ext cx="2139617" cy="2487859"/>
                <a:chOff x="397510" y="3129372"/>
                <a:chExt cx="1136677" cy="1321681"/>
              </a:xfrm>
            </p:grpSpPr>
            <p:cxnSp>
              <p:nvCxnSpPr>
                <p:cNvPr id="61" name="Straight Arrow Connector 60"/>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4600094" y="1351648"/>
                <a:ext cx="0" cy="203467"/>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5427643" y="1455211"/>
                <a:ext cx="2139617" cy="2487859"/>
                <a:chOff x="397510" y="3129372"/>
                <a:chExt cx="1136677" cy="1321681"/>
              </a:xfrm>
            </p:grpSpPr>
            <p:cxnSp>
              <p:nvCxnSpPr>
                <p:cNvPr id="55" name="Straight Arrow Connector 54"/>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87" name="Rectangle 186"/>
            <p:cNvSpPr/>
            <p:nvPr/>
          </p:nvSpPr>
          <p:spPr>
            <a:xfrm>
              <a:off x="4071260" y="969522"/>
              <a:ext cx="1297150" cy="300082"/>
            </a:xfrm>
            <a:prstGeom prst="rect">
              <a:avLst/>
            </a:prstGeom>
          </p:spPr>
          <p:txBody>
            <a:bodyPr wrap="none">
              <a:spAutoFit/>
            </a:bodyPr>
            <a:lstStyle/>
            <a:p>
              <a:r>
                <a:rPr lang="en-GB" sz="1350" b="1" dirty="0" smtClean="0">
                  <a:solidFill>
                    <a:srgbClr val="FFC000"/>
                  </a:solidFill>
                </a:rPr>
                <a:t>Environment</a:t>
              </a:r>
              <a:endParaRPr lang="sv-SE" sz="1350" b="1" dirty="0">
                <a:solidFill>
                  <a:srgbClr val="FFC000"/>
                </a:solidFill>
              </a:endParaRPr>
            </a:p>
          </p:txBody>
        </p:sp>
      </p:grpSp>
    </p:spTree>
    <p:extLst>
      <p:ext uri="{BB962C8B-B14F-4D97-AF65-F5344CB8AC3E}">
        <p14:creationId xmlns:p14="http://schemas.microsoft.com/office/powerpoint/2010/main" val="130348719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Lights</a:t>
            </a:r>
            <a:endParaRPr lang="sv-SE" dirty="0"/>
          </a:p>
        </p:txBody>
      </p:sp>
      <p:sp>
        <p:nvSpPr>
          <p:cNvPr id="3" name="Content Placeholder 2"/>
          <p:cNvSpPr>
            <a:spLocks noGrp="1"/>
          </p:cNvSpPr>
          <p:nvPr>
            <p:ph idx="1"/>
          </p:nvPr>
        </p:nvSpPr>
        <p:spPr/>
        <p:txBody>
          <a:bodyPr/>
          <a:lstStyle/>
          <a:p>
            <a:r>
              <a:rPr lang="en-US" dirty="0" smtClean="0"/>
              <a:t>Light probe: </a:t>
            </a:r>
            <a:r>
              <a:rPr lang="en-US" dirty="0" smtClean="0">
                <a:solidFill>
                  <a:schemeClr val="accent6">
                    <a:lumMod val="75000"/>
                  </a:schemeClr>
                </a:solidFill>
              </a:rPr>
              <a:t>pre-integration</a:t>
            </a:r>
          </a:p>
        </p:txBody>
      </p:sp>
      <p:grpSp>
        <p:nvGrpSpPr>
          <p:cNvPr id="5" name="Group 4"/>
          <p:cNvGrpSpPr/>
          <p:nvPr/>
        </p:nvGrpSpPr>
        <p:grpSpPr>
          <a:xfrm>
            <a:off x="-11258" y="1609206"/>
            <a:ext cx="9203663" cy="3555919"/>
            <a:chOff x="-9525" y="1042729"/>
            <a:chExt cx="9203663" cy="3555919"/>
          </a:xfrm>
        </p:grpSpPr>
        <p:pic>
          <p:nvPicPr>
            <p:cNvPr id="7170" name="Picture 2" descr="https://lh3.googleusercontent.com/zmCVlxL1YY9dWeO8-L2b1gRkqubEsILAKQd3ihoAo1bFcfmDZbQvZ6UAYogevqUidoYFTvNMuacxqrIeG9tnZJBX6SdQgwz-EtJdbBmBuDf-1p-e9W5W7l9a0JUhghDI4C9K"/>
            <p:cNvPicPr>
              <a:picLocks noChangeAspect="1" noChangeArrowheads="1"/>
            </p:cNvPicPr>
            <p:nvPr/>
          </p:nvPicPr>
          <p:blipFill rotWithShape="1">
            <a:blip r:embed="rId3">
              <a:extLst>
                <a:ext uri="{28A0092B-C50C-407E-A947-70E740481C1C}">
                  <a14:useLocalDpi xmlns:a14="http://schemas.microsoft.com/office/drawing/2010/main" val="0"/>
                </a:ext>
              </a:extLst>
            </a:blip>
            <a:srcRect t="8429" b="7853"/>
            <a:stretch/>
          </p:blipFill>
          <p:spPr bwMode="auto">
            <a:xfrm>
              <a:off x="-9525" y="1476376"/>
              <a:ext cx="9181906"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4229100"/>
              <a:ext cx="557213"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p:cNvSpPr/>
            <p:nvPr/>
          </p:nvSpPr>
          <p:spPr>
            <a:xfrm>
              <a:off x="1369218" y="4229100"/>
              <a:ext cx="792957"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p:cNvSpPr/>
            <p:nvPr/>
          </p:nvSpPr>
          <p:spPr>
            <a:xfrm>
              <a:off x="2974181" y="4229100"/>
              <a:ext cx="792957"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4572000" y="4230886"/>
              <a:ext cx="792957"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6176963" y="4229100"/>
              <a:ext cx="792957"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7781926" y="4229100"/>
              <a:ext cx="792957"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10"/>
            <p:cNvSpPr/>
            <p:nvPr/>
          </p:nvSpPr>
          <p:spPr>
            <a:xfrm>
              <a:off x="8584407" y="1409700"/>
              <a:ext cx="597499"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979444" y="1409700"/>
              <a:ext cx="792957"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13"/>
            <p:cNvSpPr/>
            <p:nvPr/>
          </p:nvSpPr>
          <p:spPr>
            <a:xfrm>
              <a:off x="5374481" y="1409700"/>
              <a:ext cx="792957"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14"/>
            <p:cNvSpPr/>
            <p:nvPr/>
          </p:nvSpPr>
          <p:spPr>
            <a:xfrm>
              <a:off x="3767138" y="1409700"/>
              <a:ext cx="792957"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2159795" y="1408311"/>
              <a:ext cx="792957"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p:cNvSpPr/>
            <p:nvPr/>
          </p:nvSpPr>
          <p:spPr>
            <a:xfrm>
              <a:off x="567136" y="1408311"/>
              <a:ext cx="792957"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17"/>
            <p:cNvSpPr/>
            <p:nvPr/>
          </p:nvSpPr>
          <p:spPr>
            <a:xfrm>
              <a:off x="135964" y="4229316"/>
              <a:ext cx="3579826" cy="369332"/>
            </a:xfrm>
            <a:prstGeom prst="rect">
              <a:avLst/>
            </a:prstGeom>
          </p:spPr>
          <p:txBody>
            <a:bodyPr wrap="none">
              <a:spAutoFit/>
            </a:bodyPr>
            <a:lstStyle/>
            <a:p>
              <a:pPr algn="ctr">
                <a:spcBef>
                  <a:spcPct val="20000"/>
                </a:spcBef>
                <a:defRPr/>
              </a:pPr>
              <a:r>
                <a:rPr lang="en-US" b="1" dirty="0" smtClean="0">
                  <a:solidFill>
                    <a:srgbClr val="FF6E01"/>
                  </a:solidFill>
                  <a:latin typeface="+mj-lt"/>
                  <a:cs typeface="Calibri" panose="020F0502020204030204" pitchFamily="34" charset="0"/>
                </a:rPr>
                <a:t>Filtered importance sampling</a:t>
              </a:r>
              <a:endParaRPr lang="en-US" b="1" dirty="0">
                <a:solidFill>
                  <a:srgbClr val="FF6E01"/>
                </a:solidFill>
                <a:latin typeface="+mj-lt"/>
                <a:cs typeface="Calibri" panose="020F0502020204030204" pitchFamily="34" charset="0"/>
              </a:endParaRPr>
            </a:p>
          </p:txBody>
        </p:sp>
        <p:sp>
          <p:nvSpPr>
            <p:cNvPr id="19" name="Rectangle 18"/>
            <p:cNvSpPr/>
            <p:nvPr/>
          </p:nvSpPr>
          <p:spPr>
            <a:xfrm>
              <a:off x="6528024" y="1042729"/>
              <a:ext cx="2666114"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Importance sampling</a:t>
              </a:r>
              <a:endParaRPr lang="en-US" b="1" dirty="0">
                <a:solidFill>
                  <a:schemeClr val="bg1"/>
                </a:solidFill>
                <a:latin typeface="+mj-lt"/>
                <a:cs typeface="Calibri" panose="020F0502020204030204" pitchFamily="34" charset="0"/>
              </a:endParaRPr>
            </a:p>
          </p:txBody>
        </p:sp>
      </p:grpSp>
    </p:spTree>
    <p:extLst>
      <p:ext uri="{BB962C8B-B14F-4D97-AF65-F5344CB8AC3E}">
        <p14:creationId xmlns:p14="http://schemas.microsoft.com/office/powerpoint/2010/main" val="177406017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a:solidFill>
                  <a:schemeClr val="accent6">
                    <a:lumMod val="75000"/>
                  </a:schemeClr>
                </a:solidFill>
              </a:rPr>
              <a:t>lights</a:t>
            </a:r>
            <a:endParaRPr lang="sv-SE" dirty="0"/>
          </a:p>
        </p:txBody>
      </p:sp>
      <p:sp>
        <p:nvSpPr>
          <p:cNvPr id="3" name="Content Placeholder 2"/>
          <p:cNvSpPr>
            <a:spLocks noGrp="1"/>
          </p:cNvSpPr>
          <p:nvPr>
            <p:ph idx="1"/>
          </p:nvPr>
        </p:nvSpPr>
        <p:spPr/>
        <p:txBody>
          <a:bodyPr/>
          <a:lstStyle/>
          <a:p>
            <a:r>
              <a:rPr lang="en-US" dirty="0" smtClean="0"/>
              <a:t>Light probe: </a:t>
            </a:r>
            <a:r>
              <a:rPr lang="en-US" dirty="0" smtClean="0">
                <a:solidFill>
                  <a:schemeClr val="accent6">
                    <a:lumMod val="75000"/>
                  </a:schemeClr>
                </a:solidFill>
              </a:rPr>
              <a:t>pre-integration</a:t>
            </a:r>
          </a:p>
        </p:txBody>
      </p:sp>
      <p:grpSp>
        <p:nvGrpSpPr>
          <p:cNvPr id="5" name="Group 4"/>
          <p:cNvGrpSpPr/>
          <p:nvPr/>
        </p:nvGrpSpPr>
        <p:grpSpPr>
          <a:xfrm>
            <a:off x="-110227" y="1609206"/>
            <a:ext cx="9372304" cy="3555919"/>
            <a:chOff x="-108494" y="1042729"/>
            <a:chExt cx="9372304" cy="3555919"/>
          </a:xfrm>
        </p:grpSpPr>
        <p:pic>
          <p:nvPicPr>
            <p:cNvPr id="7170" name="Picture 2" descr="https://lh3.googleusercontent.com/zmCVlxL1YY9dWeO8-L2b1gRkqubEsILAKQd3ihoAo1bFcfmDZbQvZ6UAYogevqUidoYFTvNMuacxqrIeG9tnZJBX6SdQgwz-EtJdbBmBuDf-1p-e9W5W7l9a0JUhghDI4C9K"/>
            <p:cNvPicPr>
              <a:picLocks noChangeAspect="1" noChangeArrowheads="1"/>
            </p:cNvPicPr>
            <p:nvPr/>
          </p:nvPicPr>
          <p:blipFill rotWithShape="1">
            <a:blip r:embed="rId3">
              <a:extLst>
                <a:ext uri="{28A0092B-C50C-407E-A947-70E740481C1C}">
                  <a14:useLocalDpi xmlns:a14="http://schemas.microsoft.com/office/drawing/2010/main" val="0"/>
                </a:ext>
              </a:extLst>
            </a:blip>
            <a:srcRect t="8429" b="7853"/>
            <a:stretch/>
          </p:blipFill>
          <p:spPr bwMode="auto">
            <a:xfrm>
              <a:off x="-9525" y="1476376"/>
              <a:ext cx="9181906" cy="2743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4229100"/>
              <a:ext cx="557213"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p:cNvSpPr/>
            <p:nvPr/>
          </p:nvSpPr>
          <p:spPr>
            <a:xfrm>
              <a:off x="1369218" y="4229100"/>
              <a:ext cx="792957"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p:cNvSpPr/>
            <p:nvPr/>
          </p:nvSpPr>
          <p:spPr>
            <a:xfrm>
              <a:off x="2974181" y="4229100"/>
              <a:ext cx="792957"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p:cNvSpPr/>
            <p:nvPr/>
          </p:nvSpPr>
          <p:spPr>
            <a:xfrm>
              <a:off x="4572000" y="4230886"/>
              <a:ext cx="792957"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p:cNvSpPr/>
            <p:nvPr/>
          </p:nvSpPr>
          <p:spPr>
            <a:xfrm>
              <a:off x="6176963" y="4229100"/>
              <a:ext cx="792957"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p:cNvSpPr/>
            <p:nvPr/>
          </p:nvSpPr>
          <p:spPr>
            <a:xfrm>
              <a:off x="7781926" y="4229100"/>
              <a:ext cx="792957" cy="60960"/>
            </a:xfrm>
            <a:prstGeom prst="rect">
              <a:avLst/>
            </a:prstGeom>
            <a:solidFill>
              <a:srgbClr val="FF6E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10"/>
            <p:cNvSpPr/>
            <p:nvPr/>
          </p:nvSpPr>
          <p:spPr>
            <a:xfrm>
              <a:off x="8584407" y="1409700"/>
              <a:ext cx="597499"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p:cNvSpPr/>
            <p:nvPr/>
          </p:nvSpPr>
          <p:spPr>
            <a:xfrm>
              <a:off x="6979444" y="1409700"/>
              <a:ext cx="792957"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13"/>
            <p:cNvSpPr/>
            <p:nvPr/>
          </p:nvSpPr>
          <p:spPr>
            <a:xfrm>
              <a:off x="5374481" y="1409700"/>
              <a:ext cx="792957"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14"/>
            <p:cNvSpPr/>
            <p:nvPr/>
          </p:nvSpPr>
          <p:spPr>
            <a:xfrm>
              <a:off x="3767138" y="1409700"/>
              <a:ext cx="792957"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p:cNvSpPr/>
            <p:nvPr/>
          </p:nvSpPr>
          <p:spPr>
            <a:xfrm>
              <a:off x="2159795" y="1408311"/>
              <a:ext cx="792957"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p:cNvSpPr/>
            <p:nvPr/>
          </p:nvSpPr>
          <p:spPr>
            <a:xfrm>
              <a:off x="567136" y="1408311"/>
              <a:ext cx="792957" cy="60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17"/>
            <p:cNvSpPr/>
            <p:nvPr/>
          </p:nvSpPr>
          <p:spPr>
            <a:xfrm>
              <a:off x="-108494" y="4229316"/>
              <a:ext cx="4068743" cy="369332"/>
            </a:xfrm>
            <a:prstGeom prst="rect">
              <a:avLst/>
            </a:prstGeom>
          </p:spPr>
          <p:txBody>
            <a:bodyPr wrap="none">
              <a:spAutoFit/>
            </a:bodyPr>
            <a:lstStyle/>
            <a:p>
              <a:pPr algn="ctr">
                <a:spcBef>
                  <a:spcPct val="20000"/>
                </a:spcBef>
                <a:defRPr/>
              </a:pPr>
              <a:r>
                <a:rPr lang="en-US" b="1" dirty="0" smtClean="0">
                  <a:solidFill>
                    <a:srgbClr val="FF6E01"/>
                  </a:solidFill>
                  <a:latin typeface="+mj-lt"/>
                  <a:cs typeface="Calibri" panose="020F0502020204030204" pitchFamily="34" charset="0"/>
                </a:rPr>
                <a:t>Pre-Filtered importance sampling</a:t>
              </a:r>
              <a:endParaRPr lang="en-US" b="1" dirty="0">
                <a:solidFill>
                  <a:srgbClr val="FF6E01"/>
                </a:solidFill>
                <a:latin typeface="+mj-lt"/>
                <a:cs typeface="Calibri" panose="020F0502020204030204" pitchFamily="34" charset="0"/>
              </a:endParaRPr>
            </a:p>
          </p:txBody>
        </p:sp>
        <p:sp>
          <p:nvSpPr>
            <p:cNvPr id="19" name="Rectangle 18"/>
            <p:cNvSpPr/>
            <p:nvPr/>
          </p:nvSpPr>
          <p:spPr>
            <a:xfrm>
              <a:off x="6597696" y="1042729"/>
              <a:ext cx="2666114"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Importance sampling</a:t>
              </a:r>
              <a:endParaRPr lang="en-US" b="1" dirty="0">
                <a:solidFill>
                  <a:schemeClr val="bg1"/>
                </a:solidFill>
                <a:latin typeface="+mj-lt"/>
                <a:cs typeface="Calibri" panose="020F0502020204030204" pitchFamily="34" charset="0"/>
              </a:endParaRPr>
            </a:p>
          </p:txBody>
        </p:sp>
      </p:grpSp>
      <p:sp>
        <p:nvSpPr>
          <p:cNvPr id="12" name="Rectangle 11"/>
          <p:cNvSpPr/>
          <p:nvPr/>
        </p:nvSpPr>
        <p:spPr>
          <a:xfrm>
            <a:off x="5372747" y="3048000"/>
            <a:ext cx="767703" cy="704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p:cNvSpPr/>
          <p:nvPr/>
        </p:nvSpPr>
        <p:spPr>
          <a:xfrm>
            <a:off x="6175230" y="3048000"/>
            <a:ext cx="762145" cy="68937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Rectangle 22"/>
          <p:cNvSpPr/>
          <p:nvPr/>
        </p:nvSpPr>
        <p:spPr>
          <a:xfrm>
            <a:off x="0" y="0"/>
            <a:ext cx="9144000" cy="5133509"/>
          </a:xfrm>
          <a:prstGeom prst="rect">
            <a:avLst/>
          </a:prstGeom>
          <a:solidFill>
            <a:srgbClr val="404040">
              <a:alpha val="90000"/>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63833" t="37482" r="28750" b="37409"/>
          <a:stretch/>
        </p:blipFill>
        <p:spPr>
          <a:xfrm>
            <a:off x="1863033" y="2162845"/>
            <a:ext cx="2218828" cy="2232660"/>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l="63667" t="37523" r="28666" b="37244"/>
          <a:stretch/>
        </p:blipFill>
        <p:spPr>
          <a:xfrm>
            <a:off x="4404271" y="2162845"/>
            <a:ext cx="2293620" cy="2243762"/>
          </a:xfrm>
          <a:prstGeom prst="rect">
            <a:avLst/>
          </a:prstGeom>
        </p:spPr>
      </p:pic>
      <p:sp>
        <p:nvSpPr>
          <p:cNvPr id="26" name="Rectangle 25"/>
          <p:cNvSpPr/>
          <p:nvPr/>
        </p:nvSpPr>
        <p:spPr>
          <a:xfrm>
            <a:off x="4837910" y="1440565"/>
            <a:ext cx="1399742"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Filtered</a:t>
            </a:r>
            <a:r>
              <a:rPr lang="en-US" b="1" dirty="0" smtClean="0">
                <a:solidFill>
                  <a:schemeClr val="bg1"/>
                </a:solidFill>
                <a:latin typeface="+mj-lt"/>
                <a:cs typeface="Calibri" panose="020F0502020204030204" pitchFamily="34" charset="0"/>
              </a:rPr>
              <a:t> IS</a:t>
            </a:r>
            <a:endParaRPr lang="en-US" b="1" dirty="0">
              <a:solidFill>
                <a:srgbClr val="FF6E01"/>
              </a:solidFill>
              <a:latin typeface="+mj-lt"/>
              <a:cs typeface="Calibri" panose="020F0502020204030204" pitchFamily="34" charset="0"/>
            </a:endParaRPr>
          </a:p>
        </p:txBody>
      </p:sp>
      <p:sp>
        <p:nvSpPr>
          <p:cNvPr id="27" name="Rectangle 26"/>
          <p:cNvSpPr/>
          <p:nvPr/>
        </p:nvSpPr>
        <p:spPr>
          <a:xfrm>
            <a:off x="2388763" y="1441821"/>
            <a:ext cx="1297151"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Simple</a:t>
            </a:r>
            <a:r>
              <a:rPr lang="en-US" b="1" dirty="0" smtClean="0">
                <a:solidFill>
                  <a:schemeClr val="bg1"/>
                </a:solidFill>
                <a:latin typeface="+mj-lt"/>
                <a:cs typeface="Calibri" panose="020F0502020204030204" pitchFamily="34" charset="0"/>
              </a:rPr>
              <a:t> IS</a:t>
            </a:r>
            <a:endParaRPr lang="en-US" b="1" dirty="0">
              <a:solidFill>
                <a:srgbClr val="FF6E01"/>
              </a:solidFill>
              <a:latin typeface="+mj-lt"/>
              <a:cs typeface="Calibri" panose="020F0502020204030204" pitchFamily="34" charset="0"/>
            </a:endParaRPr>
          </a:p>
        </p:txBody>
      </p:sp>
    </p:spTree>
    <p:extLst>
      <p:ext uri="{BB962C8B-B14F-4D97-AF65-F5344CB8AC3E}">
        <p14:creationId xmlns:p14="http://schemas.microsoft.com/office/powerpoint/2010/main" val="86792291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Lighting – </a:t>
            </a:r>
            <a:r>
              <a:rPr lang="en-US" dirty="0" smtClean="0">
                <a:solidFill>
                  <a:schemeClr val="accent6">
                    <a:lumMod val="75000"/>
                  </a:schemeClr>
                </a:solidFill>
              </a:rPr>
              <a:t>Image-Based Lights</a:t>
            </a:r>
            <a:endParaRPr lang="sv-SE" dirty="0"/>
          </a:p>
        </p:txBody>
      </p:sp>
      <p:cxnSp>
        <p:nvCxnSpPr>
          <p:cNvPr id="30" name="Straight Connector 29"/>
          <p:cNvCxnSpPr/>
          <p:nvPr/>
        </p:nvCxnSpPr>
        <p:spPr>
          <a:xfrm flipV="1">
            <a:off x="155322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23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8975" y="4500782"/>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823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409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1147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939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5255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12309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402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10808"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8992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94851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3190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776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3622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06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553631" y="969522"/>
            <a:ext cx="6196324" cy="3386291"/>
            <a:chOff x="1553631" y="969522"/>
            <a:chExt cx="6196324" cy="3386291"/>
          </a:xfrm>
        </p:grpSpPr>
        <p:grpSp>
          <p:nvGrpSpPr>
            <p:cNvPr id="137" name="Group 136"/>
            <p:cNvGrpSpPr/>
            <p:nvPr/>
          </p:nvGrpSpPr>
          <p:grpSpPr>
            <a:xfrm>
              <a:off x="1553631" y="1257622"/>
              <a:ext cx="6196324" cy="3098191"/>
              <a:chOff x="1553631" y="1257622"/>
              <a:chExt cx="6196324" cy="3098191"/>
            </a:xfrm>
          </p:grpSpPr>
          <p:sp>
            <p:nvSpPr>
              <p:cNvPr id="51"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52" name="Group 51"/>
              <p:cNvGrpSpPr/>
              <p:nvPr/>
            </p:nvGrpSpPr>
            <p:grpSpPr>
              <a:xfrm>
                <a:off x="1649202" y="1466823"/>
                <a:ext cx="2139617" cy="2487859"/>
                <a:chOff x="397510" y="3129372"/>
                <a:chExt cx="1136677" cy="1321681"/>
              </a:xfrm>
            </p:grpSpPr>
            <p:cxnSp>
              <p:nvCxnSpPr>
                <p:cNvPr id="61" name="Straight Arrow Connector 60"/>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4600094" y="1351648"/>
                <a:ext cx="0" cy="203467"/>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5427643" y="1455211"/>
                <a:ext cx="2139617" cy="2487859"/>
                <a:chOff x="397510" y="3129372"/>
                <a:chExt cx="1136677" cy="1321681"/>
              </a:xfrm>
            </p:grpSpPr>
            <p:cxnSp>
              <p:nvCxnSpPr>
                <p:cNvPr id="55" name="Straight Arrow Connector 54"/>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87" name="Rectangle 186"/>
            <p:cNvSpPr/>
            <p:nvPr/>
          </p:nvSpPr>
          <p:spPr>
            <a:xfrm>
              <a:off x="4071260" y="969522"/>
              <a:ext cx="1183337" cy="300082"/>
            </a:xfrm>
            <a:prstGeom prst="rect">
              <a:avLst/>
            </a:prstGeom>
          </p:spPr>
          <p:txBody>
            <a:bodyPr wrap="none">
              <a:spAutoFit/>
            </a:bodyPr>
            <a:lstStyle/>
            <a:p>
              <a:r>
                <a:rPr lang="en-GB" sz="1350" b="1" dirty="0" smtClean="0">
                  <a:solidFill>
                    <a:srgbClr val="FFC000"/>
                  </a:solidFill>
                </a:rPr>
                <a:t>Light probe</a:t>
              </a:r>
              <a:endParaRPr lang="sv-SE" sz="1350" b="1" dirty="0">
                <a:solidFill>
                  <a:srgbClr val="FFC000"/>
                </a:solidFill>
              </a:endParaRPr>
            </a:p>
          </p:txBody>
        </p:sp>
      </p:grpSp>
      <p:sp>
        <p:nvSpPr>
          <p:cNvPr id="7" name="Rectangle 6"/>
          <p:cNvSpPr/>
          <p:nvPr/>
        </p:nvSpPr>
        <p:spPr>
          <a:xfrm>
            <a:off x="151345" y="1033368"/>
            <a:ext cx="2706254" cy="400110"/>
          </a:xfrm>
          <a:prstGeom prst="rect">
            <a:avLst/>
          </a:prstGeom>
        </p:spPr>
        <p:txBody>
          <a:bodyPr wrap="none">
            <a:spAutoFit/>
          </a:bodyPr>
          <a:lstStyle/>
          <a:p>
            <a:pPr marL="342900" indent="-342900">
              <a:buFont typeface="Arial" panose="020B0604020202020204" pitchFamily="34" charset="0"/>
              <a:buChar char="•"/>
            </a:pPr>
            <a:r>
              <a:rPr lang="en-US" sz="2000" dirty="0" smtClean="0">
                <a:solidFill>
                  <a:schemeClr val="bg1"/>
                </a:solidFill>
              </a:rPr>
              <a:t>Runtime</a:t>
            </a:r>
            <a:r>
              <a:rPr lang="en-US" sz="2000" dirty="0" smtClean="0">
                <a:solidFill>
                  <a:schemeClr val="accent6">
                    <a:lumMod val="75000"/>
                  </a:schemeClr>
                </a:solidFill>
              </a:rPr>
              <a:t> evaluation</a:t>
            </a:r>
            <a:endParaRPr lang="en-US" sz="2000" dirty="0">
              <a:solidFill>
                <a:schemeClr val="bg1"/>
              </a:solidFill>
            </a:endParaRPr>
          </a:p>
        </p:txBody>
      </p:sp>
      <p:grpSp>
        <p:nvGrpSpPr>
          <p:cNvPr id="48" name="Group 47"/>
          <p:cNvGrpSpPr/>
          <p:nvPr/>
        </p:nvGrpSpPr>
        <p:grpSpPr>
          <a:xfrm rot="1547825">
            <a:off x="4996591" y="3297684"/>
            <a:ext cx="1873744" cy="1690181"/>
            <a:chOff x="4830754" y="2267904"/>
            <a:chExt cx="1488031" cy="1342255"/>
          </a:xfrm>
        </p:grpSpPr>
        <p:cxnSp>
          <p:nvCxnSpPr>
            <p:cNvPr id="49" name="Straight Arrow Connector 48"/>
            <p:cNvCxnSpPr/>
            <p:nvPr/>
          </p:nvCxnSpPr>
          <p:spPr>
            <a:xfrm flipH="1">
              <a:off x="4830754" y="2805270"/>
              <a:ext cx="1001659" cy="804889"/>
            </a:xfrm>
            <a:prstGeom prst="straightConnector1">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rot="2956863" flipH="1">
              <a:off x="5801841" y="2199690"/>
              <a:ext cx="448730" cy="585158"/>
              <a:chOff x="1191140" y="1097744"/>
              <a:chExt cx="602481" cy="785657"/>
            </a:xfrm>
          </p:grpSpPr>
          <p:sp>
            <p:nvSpPr>
              <p:cNvPr id="67" name="Rectangle 66"/>
              <p:cNvSpPr/>
              <p:nvPr/>
            </p:nvSpPr>
            <p:spPr>
              <a:xfrm>
                <a:off x="1199807" y="1130300"/>
                <a:ext cx="266700" cy="49469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Trapezoid 67"/>
              <p:cNvSpPr/>
              <p:nvPr/>
            </p:nvSpPr>
            <p:spPr>
              <a:xfrm>
                <a:off x="1191140" y="1670289"/>
                <a:ext cx="300943" cy="213112"/>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Freeform 68"/>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cxnSp>
        <p:nvCxnSpPr>
          <p:cNvPr id="72" name="Straight Arrow Connector 71"/>
          <p:cNvCxnSpPr/>
          <p:nvPr/>
        </p:nvCxnSpPr>
        <p:spPr>
          <a:xfrm flipV="1">
            <a:off x="4738325" y="3609821"/>
            <a:ext cx="5318" cy="883985"/>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4552725" y="3268916"/>
            <a:ext cx="381836" cy="400110"/>
          </a:xfrm>
          <a:prstGeom prst="rect">
            <a:avLst/>
          </a:prstGeom>
        </p:spPr>
        <p:txBody>
          <a:bodyPr wrap="none">
            <a:spAutoFit/>
          </a:bodyPr>
          <a:lstStyle/>
          <a:p>
            <a:r>
              <a:rPr lang="en-US" sz="2000" b="1" dirty="0" smtClean="0">
                <a:solidFill>
                  <a:schemeClr val="bg1"/>
                </a:solidFill>
              </a:rPr>
              <a:t>N</a:t>
            </a:r>
            <a:endParaRPr lang="sv-SE" sz="2000" dirty="0">
              <a:solidFill>
                <a:schemeClr val="bg1"/>
              </a:solidFill>
            </a:endParaRPr>
          </a:p>
        </p:txBody>
      </p:sp>
      <p:cxnSp>
        <p:nvCxnSpPr>
          <p:cNvPr id="39" name="Straight Connector 38"/>
          <p:cNvCxnSpPr/>
          <p:nvPr/>
        </p:nvCxnSpPr>
        <p:spPr>
          <a:xfrm flipV="1">
            <a:off x="448168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4706070" y="4458603"/>
            <a:ext cx="60060" cy="600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76994293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a:solidFill>
                  <a:schemeClr val="accent6">
                    <a:lumMod val="75000"/>
                  </a:schemeClr>
                </a:solidFill>
              </a:rPr>
              <a:t>Lights</a:t>
            </a:r>
            <a:endParaRPr lang="sv-SE" dirty="0"/>
          </a:p>
        </p:txBody>
      </p:sp>
      <p:cxnSp>
        <p:nvCxnSpPr>
          <p:cNvPr id="30" name="Straight Connector 29"/>
          <p:cNvCxnSpPr/>
          <p:nvPr/>
        </p:nvCxnSpPr>
        <p:spPr>
          <a:xfrm flipV="1">
            <a:off x="155322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23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8975" y="4500782"/>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823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409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1147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939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5255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12309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402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10808"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8992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94851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3190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776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3622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06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553631" y="969522"/>
            <a:ext cx="6196324" cy="3386291"/>
            <a:chOff x="1553631" y="969522"/>
            <a:chExt cx="6196324" cy="3386291"/>
          </a:xfrm>
        </p:grpSpPr>
        <p:grpSp>
          <p:nvGrpSpPr>
            <p:cNvPr id="137" name="Group 136"/>
            <p:cNvGrpSpPr/>
            <p:nvPr/>
          </p:nvGrpSpPr>
          <p:grpSpPr>
            <a:xfrm>
              <a:off x="1553631" y="1257622"/>
              <a:ext cx="6196324" cy="3098191"/>
              <a:chOff x="1553631" y="1257622"/>
              <a:chExt cx="6196324" cy="3098191"/>
            </a:xfrm>
          </p:grpSpPr>
          <p:sp>
            <p:nvSpPr>
              <p:cNvPr id="51"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52" name="Group 51"/>
              <p:cNvGrpSpPr/>
              <p:nvPr/>
            </p:nvGrpSpPr>
            <p:grpSpPr>
              <a:xfrm>
                <a:off x="1649202" y="1466823"/>
                <a:ext cx="2139617" cy="2487859"/>
                <a:chOff x="397510" y="3129372"/>
                <a:chExt cx="1136677" cy="1321681"/>
              </a:xfrm>
            </p:grpSpPr>
            <p:cxnSp>
              <p:nvCxnSpPr>
                <p:cNvPr id="61" name="Straight Arrow Connector 60"/>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4600094" y="1351648"/>
                <a:ext cx="0" cy="203467"/>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5427643" y="1455211"/>
                <a:ext cx="2139617" cy="2487859"/>
                <a:chOff x="397510" y="3129372"/>
                <a:chExt cx="1136677" cy="1321681"/>
              </a:xfrm>
            </p:grpSpPr>
            <p:cxnSp>
              <p:nvCxnSpPr>
                <p:cNvPr id="55" name="Straight Arrow Connector 54"/>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87" name="Rectangle 186"/>
            <p:cNvSpPr/>
            <p:nvPr/>
          </p:nvSpPr>
          <p:spPr>
            <a:xfrm>
              <a:off x="4071260" y="969522"/>
              <a:ext cx="1183337" cy="300082"/>
            </a:xfrm>
            <a:prstGeom prst="rect">
              <a:avLst/>
            </a:prstGeom>
          </p:spPr>
          <p:txBody>
            <a:bodyPr wrap="none">
              <a:spAutoFit/>
            </a:bodyPr>
            <a:lstStyle/>
            <a:p>
              <a:r>
                <a:rPr lang="en-GB" sz="1350" b="1" dirty="0" smtClean="0">
                  <a:solidFill>
                    <a:srgbClr val="FFC000"/>
                  </a:solidFill>
                </a:rPr>
                <a:t>Light probe</a:t>
              </a:r>
              <a:endParaRPr lang="sv-SE" sz="1350" b="1" dirty="0">
                <a:solidFill>
                  <a:srgbClr val="FFC000"/>
                </a:solidFill>
              </a:endParaRPr>
            </a:p>
          </p:txBody>
        </p:sp>
      </p:grpSp>
      <p:sp>
        <p:nvSpPr>
          <p:cNvPr id="7" name="Rectangle 6"/>
          <p:cNvSpPr/>
          <p:nvPr/>
        </p:nvSpPr>
        <p:spPr>
          <a:xfrm>
            <a:off x="151345" y="1033368"/>
            <a:ext cx="2706254" cy="400110"/>
          </a:xfrm>
          <a:prstGeom prst="rect">
            <a:avLst/>
          </a:prstGeom>
        </p:spPr>
        <p:txBody>
          <a:bodyPr wrap="none">
            <a:spAutoFit/>
          </a:bodyPr>
          <a:lstStyle/>
          <a:p>
            <a:pPr marL="342900" indent="-342900">
              <a:buFont typeface="Arial" panose="020B0604020202020204" pitchFamily="34" charset="0"/>
              <a:buChar char="•"/>
            </a:pPr>
            <a:r>
              <a:rPr lang="en-US" sz="2000" dirty="0">
                <a:solidFill>
                  <a:schemeClr val="bg1"/>
                </a:solidFill>
              </a:rPr>
              <a:t>Runtime</a:t>
            </a:r>
            <a:r>
              <a:rPr lang="en-US" sz="2000" dirty="0">
                <a:solidFill>
                  <a:schemeClr val="accent6">
                    <a:lumMod val="75000"/>
                  </a:schemeClr>
                </a:solidFill>
              </a:rPr>
              <a:t> evaluation</a:t>
            </a:r>
            <a:endParaRPr lang="en-US" sz="2000" dirty="0">
              <a:solidFill>
                <a:schemeClr val="bg1"/>
              </a:solidFill>
            </a:endParaRPr>
          </a:p>
        </p:txBody>
      </p:sp>
      <p:grpSp>
        <p:nvGrpSpPr>
          <p:cNvPr id="49" name="Group 48"/>
          <p:cNvGrpSpPr/>
          <p:nvPr/>
        </p:nvGrpSpPr>
        <p:grpSpPr>
          <a:xfrm flipH="1">
            <a:off x="3920175" y="3934550"/>
            <a:ext cx="1224046" cy="539743"/>
            <a:chOff x="6488853" y="3072966"/>
            <a:chExt cx="931790" cy="410873"/>
          </a:xfrm>
        </p:grpSpPr>
        <p:sp>
          <p:nvSpPr>
            <p:cNvPr id="50" name="Pie 34"/>
            <p:cNvSpPr/>
            <p:nvPr/>
          </p:nvSpPr>
          <p:spPr>
            <a:xfrm rot="5400000">
              <a:off x="6788696" y="2959816"/>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67" name="Straight Arrow Connector 66"/>
            <p:cNvCxnSpPr>
              <a:stCxn id="50" idx="3"/>
            </p:cNvCxnSpPr>
            <p:nvPr/>
          </p:nvCxnSpPr>
          <p:spPr>
            <a:xfrm flipH="1" flipV="1">
              <a:off x="6488853" y="3388675"/>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3"/>
            </p:cNvCxnSpPr>
            <p:nvPr/>
          </p:nvCxnSpPr>
          <p:spPr>
            <a:xfrm flipH="1" flipV="1">
              <a:off x="6558190" y="3274375"/>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0" idx="3"/>
            </p:cNvCxnSpPr>
            <p:nvPr/>
          </p:nvCxnSpPr>
          <p:spPr>
            <a:xfrm flipH="1" flipV="1">
              <a:off x="6688564" y="3214812"/>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0" idx="3"/>
            </p:cNvCxnSpPr>
            <p:nvPr/>
          </p:nvCxnSpPr>
          <p:spPr>
            <a:xfrm flipV="1">
              <a:off x="6781432" y="3152144"/>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0" idx="3"/>
            </p:cNvCxnSpPr>
            <p:nvPr/>
          </p:nvCxnSpPr>
          <p:spPr>
            <a:xfrm flipV="1">
              <a:off x="6781432" y="3128567"/>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0" idx="3"/>
            </p:cNvCxnSpPr>
            <p:nvPr/>
          </p:nvCxnSpPr>
          <p:spPr>
            <a:xfrm flipV="1">
              <a:off x="6781432" y="3120643"/>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0" idx="3"/>
            </p:cNvCxnSpPr>
            <p:nvPr/>
          </p:nvCxnSpPr>
          <p:spPr>
            <a:xfrm flipV="1">
              <a:off x="6781432" y="3100244"/>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0" idx="3"/>
            </p:cNvCxnSpPr>
            <p:nvPr/>
          </p:nvCxnSpPr>
          <p:spPr>
            <a:xfrm flipV="1">
              <a:off x="6781432" y="3072966"/>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0" idx="3"/>
            </p:cNvCxnSpPr>
            <p:nvPr/>
          </p:nvCxnSpPr>
          <p:spPr>
            <a:xfrm flipV="1">
              <a:off x="6781432" y="3257406"/>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0" idx="3"/>
            </p:cNvCxnSpPr>
            <p:nvPr/>
          </p:nvCxnSpPr>
          <p:spPr>
            <a:xfrm flipV="1">
              <a:off x="6781432" y="3379254"/>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7" name="Straight Arrow Connector 76"/>
          <p:cNvCxnSpPr/>
          <p:nvPr/>
        </p:nvCxnSpPr>
        <p:spPr>
          <a:xfrm flipV="1">
            <a:off x="4738325" y="3609821"/>
            <a:ext cx="5318" cy="883985"/>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4552725" y="3268916"/>
            <a:ext cx="381836" cy="400110"/>
          </a:xfrm>
          <a:prstGeom prst="rect">
            <a:avLst/>
          </a:prstGeom>
        </p:spPr>
        <p:txBody>
          <a:bodyPr wrap="none">
            <a:spAutoFit/>
          </a:bodyPr>
          <a:lstStyle/>
          <a:p>
            <a:r>
              <a:rPr lang="en-US" sz="2000" b="1" dirty="0" smtClean="0">
                <a:solidFill>
                  <a:schemeClr val="bg1"/>
                </a:solidFill>
              </a:rPr>
              <a:t>N</a:t>
            </a:r>
            <a:endParaRPr lang="sv-SE" sz="2000" dirty="0">
              <a:solidFill>
                <a:schemeClr val="bg1"/>
              </a:solidFill>
            </a:endParaRPr>
          </a:p>
        </p:txBody>
      </p:sp>
      <p:grpSp>
        <p:nvGrpSpPr>
          <p:cNvPr id="2" name="Group 1"/>
          <p:cNvGrpSpPr/>
          <p:nvPr/>
        </p:nvGrpSpPr>
        <p:grpSpPr>
          <a:xfrm rot="1547825">
            <a:off x="4996591" y="3297684"/>
            <a:ext cx="1873744" cy="1690181"/>
            <a:chOff x="4830754" y="2267904"/>
            <a:chExt cx="1488031" cy="1342255"/>
          </a:xfrm>
        </p:grpSpPr>
        <p:cxnSp>
          <p:nvCxnSpPr>
            <p:cNvPr id="104" name="Straight Arrow Connector 103"/>
            <p:cNvCxnSpPr/>
            <p:nvPr/>
          </p:nvCxnSpPr>
          <p:spPr>
            <a:xfrm flipH="1">
              <a:off x="4830754" y="2805270"/>
              <a:ext cx="1001659" cy="804889"/>
            </a:xfrm>
            <a:prstGeom prst="straightConnector1">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8" name="Group 177"/>
            <p:cNvGrpSpPr/>
            <p:nvPr/>
          </p:nvGrpSpPr>
          <p:grpSpPr>
            <a:xfrm rot="2956863" flipH="1">
              <a:off x="5801841" y="2199690"/>
              <a:ext cx="448730" cy="585158"/>
              <a:chOff x="1191140" y="1097744"/>
              <a:chExt cx="602481" cy="785657"/>
            </a:xfrm>
          </p:grpSpPr>
          <p:sp>
            <p:nvSpPr>
              <p:cNvPr id="173" name="Rectangle 172"/>
              <p:cNvSpPr/>
              <p:nvPr/>
            </p:nvSpPr>
            <p:spPr>
              <a:xfrm>
                <a:off x="1199807" y="1130300"/>
                <a:ext cx="266700" cy="49469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4" name="Trapezoid 173"/>
              <p:cNvSpPr/>
              <p:nvPr/>
            </p:nvSpPr>
            <p:spPr>
              <a:xfrm>
                <a:off x="1191140" y="1670289"/>
                <a:ext cx="300943" cy="213112"/>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7" name="Freeform 176"/>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cxnSp>
        <p:nvCxnSpPr>
          <p:cNvPr id="39" name="Straight Connector 38"/>
          <p:cNvCxnSpPr/>
          <p:nvPr/>
        </p:nvCxnSpPr>
        <p:spPr>
          <a:xfrm flipV="1">
            <a:off x="448168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4706070" y="4458603"/>
            <a:ext cx="60060" cy="600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24582795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flipH="1">
            <a:off x="3920175" y="3934550"/>
            <a:ext cx="1224046" cy="539743"/>
            <a:chOff x="6488853" y="3072966"/>
            <a:chExt cx="931790" cy="410873"/>
          </a:xfrm>
        </p:grpSpPr>
        <p:sp>
          <p:nvSpPr>
            <p:cNvPr id="50" name="Pie 34"/>
            <p:cNvSpPr/>
            <p:nvPr/>
          </p:nvSpPr>
          <p:spPr>
            <a:xfrm rot="5400000">
              <a:off x="6788696" y="2959816"/>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67" name="Straight Arrow Connector 66"/>
            <p:cNvCxnSpPr>
              <a:stCxn id="50" idx="3"/>
            </p:cNvCxnSpPr>
            <p:nvPr/>
          </p:nvCxnSpPr>
          <p:spPr>
            <a:xfrm flipH="1" flipV="1">
              <a:off x="6488853" y="3388675"/>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50" idx="3"/>
            </p:cNvCxnSpPr>
            <p:nvPr/>
          </p:nvCxnSpPr>
          <p:spPr>
            <a:xfrm flipH="1" flipV="1">
              <a:off x="6558190" y="3274375"/>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0" idx="3"/>
            </p:cNvCxnSpPr>
            <p:nvPr/>
          </p:nvCxnSpPr>
          <p:spPr>
            <a:xfrm flipH="1" flipV="1">
              <a:off x="6688564" y="3214812"/>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0" idx="3"/>
            </p:cNvCxnSpPr>
            <p:nvPr/>
          </p:nvCxnSpPr>
          <p:spPr>
            <a:xfrm flipV="1">
              <a:off x="6781432" y="3152144"/>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50" idx="3"/>
            </p:cNvCxnSpPr>
            <p:nvPr/>
          </p:nvCxnSpPr>
          <p:spPr>
            <a:xfrm flipV="1">
              <a:off x="6781432" y="3128567"/>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50" idx="3"/>
            </p:cNvCxnSpPr>
            <p:nvPr/>
          </p:nvCxnSpPr>
          <p:spPr>
            <a:xfrm flipV="1">
              <a:off x="6781432" y="3120643"/>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0" idx="3"/>
            </p:cNvCxnSpPr>
            <p:nvPr/>
          </p:nvCxnSpPr>
          <p:spPr>
            <a:xfrm flipV="1">
              <a:off x="6781432" y="3100244"/>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50" idx="3"/>
            </p:cNvCxnSpPr>
            <p:nvPr/>
          </p:nvCxnSpPr>
          <p:spPr>
            <a:xfrm flipV="1">
              <a:off x="6781432" y="3072966"/>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50" idx="3"/>
            </p:cNvCxnSpPr>
            <p:nvPr/>
          </p:nvCxnSpPr>
          <p:spPr>
            <a:xfrm flipV="1">
              <a:off x="6781432" y="3257406"/>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50" idx="3"/>
            </p:cNvCxnSpPr>
            <p:nvPr/>
          </p:nvCxnSpPr>
          <p:spPr>
            <a:xfrm flipV="1">
              <a:off x="6781432" y="3379254"/>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a:solidFill>
                  <a:schemeClr val="accent6">
                    <a:lumMod val="75000"/>
                  </a:schemeClr>
                </a:solidFill>
              </a:rPr>
              <a:t>Lights</a:t>
            </a:r>
            <a:endParaRPr lang="sv-SE" dirty="0"/>
          </a:p>
        </p:txBody>
      </p:sp>
      <p:cxnSp>
        <p:nvCxnSpPr>
          <p:cNvPr id="30" name="Straight Connector 29"/>
          <p:cNvCxnSpPr/>
          <p:nvPr/>
        </p:nvCxnSpPr>
        <p:spPr>
          <a:xfrm flipV="1">
            <a:off x="155322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23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8975" y="4500782"/>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823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409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1147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939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5255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12309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402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10808"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8992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94851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3190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776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3622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06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553631" y="969522"/>
            <a:ext cx="6196324" cy="3386291"/>
            <a:chOff x="1553631" y="969522"/>
            <a:chExt cx="6196324" cy="3386291"/>
          </a:xfrm>
        </p:grpSpPr>
        <p:grpSp>
          <p:nvGrpSpPr>
            <p:cNvPr id="137" name="Group 136"/>
            <p:cNvGrpSpPr/>
            <p:nvPr/>
          </p:nvGrpSpPr>
          <p:grpSpPr>
            <a:xfrm>
              <a:off x="1553631" y="1257622"/>
              <a:ext cx="6196324" cy="3098191"/>
              <a:chOff x="1553631" y="1257622"/>
              <a:chExt cx="6196324" cy="3098191"/>
            </a:xfrm>
          </p:grpSpPr>
          <p:sp>
            <p:nvSpPr>
              <p:cNvPr id="51"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52" name="Group 51"/>
              <p:cNvGrpSpPr/>
              <p:nvPr/>
            </p:nvGrpSpPr>
            <p:grpSpPr>
              <a:xfrm>
                <a:off x="1649202" y="1466823"/>
                <a:ext cx="2139617" cy="2487859"/>
                <a:chOff x="397510" y="3129372"/>
                <a:chExt cx="1136677" cy="1321681"/>
              </a:xfrm>
            </p:grpSpPr>
            <p:cxnSp>
              <p:nvCxnSpPr>
                <p:cNvPr id="61" name="Straight Arrow Connector 60"/>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4600094" y="1351648"/>
                <a:ext cx="0" cy="203467"/>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5427643" y="1455211"/>
                <a:ext cx="2139617" cy="2487859"/>
                <a:chOff x="397510" y="3129372"/>
                <a:chExt cx="1136677" cy="1321681"/>
              </a:xfrm>
            </p:grpSpPr>
            <p:cxnSp>
              <p:nvCxnSpPr>
                <p:cNvPr id="55" name="Straight Arrow Connector 54"/>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87" name="Rectangle 186"/>
            <p:cNvSpPr/>
            <p:nvPr/>
          </p:nvSpPr>
          <p:spPr>
            <a:xfrm>
              <a:off x="4071260" y="969522"/>
              <a:ext cx="1183337" cy="300082"/>
            </a:xfrm>
            <a:prstGeom prst="rect">
              <a:avLst/>
            </a:prstGeom>
          </p:spPr>
          <p:txBody>
            <a:bodyPr wrap="none">
              <a:spAutoFit/>
            </a:bodyPr>
            <a:lstStyle/>
            <a:p>
              <a:r>
                <a:rPr lang="en-GB" sz="1350" b="1" dirty="0" smtClean="0">
                  <a:solidFill>
                    <a:srgbClr val="FFC000"/>
                  </a:solidFill>
                </a:rPr>
                <a:t>Light probe</a:t>
              </a:r>
              <a:endParaRPr lang="sv-SE" sz="1350" b="1" dirty="0">
                <a:solidFill>
                  <a:srgbClr val="FFC000"/>
                </a:solidFill>
              </a:endParaRPr>
            </a:p>
          </p:txBody>
        </p:sp>
      </p:grpSp>
      <p:sp>
        <p:nvSpPr>
          <p:cNvPr id="7" name="Rectangle 6"/>
          <p:cNvSpPr/>
          <p:nvPr/>
        </p:nvSpPr>
        <p:spPr>
          <a:xfrm>
            <a:off x="151345" y="1033368"/>
            <a:ext cx="2706254" cy="400110"/>
          </a:xfrm>
          <a:prstGeom prst="rect">
            <a:avLst/>
          </a:prstGeom>
        </p:spPr>
        <p:txBody>
          <a:bodyPr wrap="none">
            <a:spAutoFit/>
          </a:bodyPr>
          <a:lstStyle/>
          <a:p>
            <a:pPr marL="342900" indent="-342900">
              <a:buFont typeface="Arial" panose="020B0604020202020204" pitchFamily="34" charset="0"/>
              <a:buChar char="•"/>
            </a:pPr>
            <a:r>
              <a:rPr lang="en-US" sz="2000" dirty="0">
                <a:solidFill>
                  <a:schemeClr val="bg1"/>
                </a:solidFill>
              </a:rPr>
              <a:t>Runtime</a:t>
            </a:r>
            <a:r>
              <a:rPr lang="en-US" sz="2000" dirty="0">
                <a:solidFill>
                  <a:schemeClr val="accent6">
                    <a:lumMod val="75000"/>
                  </a:schemeClr>
                </a:solidFill>
              </a:rPr>
              <a:t> evaluation</a:t>
            </a:r>
            <a:endParaRPr lang="en-US" sz="2000" dirty="0">
              <a:solidFill>
                <a:schemeClr val="bg1"/>
              </a:solidFill>
            </a:endParaRPr>
          </a:p>
        </p:txBody>
      </p:sp>
      <p:cxnSp>
        <p:nvCxnSpPr>
          <p:cNvPr id="110" name="Straight Arrow Connector 109"/>
          <p:cNvCxnSpPr/>
          <p:nvPr/>
        </p:nvCxnSpPr>
        <p:spPr>
          <a:xfrm>
            <a:off x="2607571" y="3970384"/>
            <a:ext cx="2112613" cy="516446"/>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738325" y="3609821"/>
            <a:ext cx="5318" cy="883985"/>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rot="1547825">
            <a:off x="4996591" y="3297684"/>
            <a:ext cx="1873744" cy="1690181"/>
            <a:chOff x="4830754" y="2267904"/>
            <a:chExt cx="1488031" cy="1342255"/>
          </a:xfrm>
        </p:grpSpPr>
        <p:grpSp>
          <p:nvGrpSpPr>
            <p:cNvPr id="178" name="Group 177"/>
            <p:cNvGrpSpPr/>
            <p:nvPr/>
          </p:nvGrpSpPr>
          <p:grpSpPr>
            <a:xfrm rot="2956863" flipH="1">
              <a:off x="5801841" y="2199690"/>
              <a:ext cx="448730" cy="585158"/>
              <a:chOff x="1191140" y="1097744"/>
              <a:chExt cx="602481" cy="785657"/>
            </a:xfrm>
          </p:grpSpPr>
          <p:sp>
            <p:nvSpPr>
              <p:cNvPr id="173" name="Rectangle 172"/>
              <p:cNvSpPr/>
              <p:nvPr/>
            </p:nvSpPr>
            <p:spPr>
              <a:xfrm>
                <a:off x="1199807" y="1130300"/>
                <a:ext cx="266700" cy="49469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4" name="Trapezoid 173"/>
              <p:cNvSpPr/>
              <p:nvPr/>
            </p:nvSpPr>
            <p:spPr>
              <a:xfrm>
                <a:off x="1191140" y="1670289"/>
                <a:ext cx="300943" cy="213112"/>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7" name="Freeform 176"/>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104" name="Straight Arrow Connector 103"/>
            <p:cNvCxnSpPr/>
            <p:nvPr/>
          </p:nvCxnSpPr>
          <p:spPr>
            <a:xfrm flipH="1">
              <a:off x="4830754" y="2805270"/>
              <a:ext cx="1001659" cy="804889"/>
            </a:xfrm>
            <a:prstGeom prst="straightConnector1">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9" name="Straight Connector 38"/>
          <p:cNvCxnSpPr/>
          <p:nvPr/>
        </p:nvCxnSpPr>
        <p:spPr>
          <a:xfrm flipV="1">
            <a:off x="448168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4706070" y="4458603"/>
            <a:ext cx="60060" cy="600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Rectangle 76"/>
          <p:cNvSpPr/>
          <p:nvPr/>
        </p:nvSpPr>
        <p:spPr>
          <a:xfrm>
            <a:off x="4552725" y="3268916"/>
            <a:ext cx="381836" cy="400110"/>
          </a:xfrm>
          <a:prstGeom prst="rect">
            <a:avLst/>
          </a:prstGeom>
        </p:spPr>
        <p:txBody>
          <a:bodyPr wrap="none">
            <a:spAutoFit/>
          </a:bodyPr>
          <a:lstStyle/>
          <a:p>
            <a:r>
              <a:rPr lang="en-US" sz="2000" b="1" dirty="0" smtClean="0">
                <a:solidFill>
                  <a:schemeClr val="bg1"/>
                </a:solidFill>
              </a:rPr>
              <a:t>N</a:t>
            </a:r>
            <a:endParaRPr lang="sv-SE" sz="2000" dirty="0">
              <a:solidFill>
                <a:schemeClr val="bg1"/>
              </a:solidFill>
            </a:endParaRPr>
          </a:p>
        </p:txBody>
      </p:sp>
    </p:spTree>
    <p:extLst>
      <p:ext uri="{BB962C8B-B14F-4D97-AF65-F5344CB8AC3E}">
        <p14:creationId xmlns:p14="http://schemas.microsoft.com/office/powerpoint/2010/main" val="252882574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a:solidFill>
                  <a:schemeClr val="accent6">
                    <a:lumMod val="75000"/>
                  </a:schemeClr>
                </a:solidFill>
              </a:rPr>
              <a:t>Lights</a:t>
            </a:r>
            <a:endParaRPr lang="sv-SE" dirty="0"/>
          </a:p>
        </p:txBody>
      </p:sp>
      <p:cxnSp>
        <p:nvCxnSpPr>
          <p:cNvPr id="30" name="Straight Connector 29"/>
          <p:cNvCxnSpPr/>
          <p:nvPr/>
        </p:nvCxnSpPr>
        <p:spPr>
          <a:xfrm flipV="1">
            <a:off x="155322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23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8975" y="4500782"/>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823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409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1147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939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5255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12309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402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10808"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8992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94851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3190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776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3622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06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553631" y="969522"/>
            <a:ext cx="6196324" cy="3386291"/>
            <a:chOff x="1553631" y="969522"/>
            <a:chExt cx="6196324" cy="3386291"/>
          </a:xfrm>
        </p:grpSpPr>
        <p:grpSp>
          <p:nvGrpSpPr>
            <p:cNvPr id="137" name="Group 136"/>
            <p:cNvGrpSpPr/>
            <p:nvPr/>
          </p:nvGrpSpPr>
          <p:grpSpPr>
            <a:xfrm>
              <a:off x="1553631" y="1257622"/>
              <a:ext cx="6196324" cy="3098191"/>
              <a:chOff x="1553631" y="1257622"/>
              <a:chExt cx="6196324" cy="3098191"/>
            </a:xfrm>
          </p:grpSpPr>
          <p:sp>
            <p:nvSpPr>
              <p:cNvPr id="51"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52" name="Group 51"/>
              <p:cNvGrpSpPr/>
              <p:nvPr/>
            </p:nvGrpSpPr>
            <p:grpSpPr>
              <a:xfrm>
                <a:off x="1649202" y="1466823"/>
                <a:ext cx="2139617" cy="2487859"/>
                <a:chOff x="397510" y="3129372"/>
                <a:chExt cx="1136677" cy="1321681"/>
              </a:xfrm>
            </p:grpSpPr>
            <p:cxnSp>
              <p:nvCxnSpPr>
                <p:cNvPr id="61" name="Straight Arrow Connector 60"/>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4600094" y="1351648"/>
                <a:ext cx="0" cy="203467"/>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5427643" y="1455211"/>
                <a:ext cx="2139617" cy="2487859"/>
                <a:chOff x="397510" y="3129372"/>
                <a:chExt cx="1136677" cy="1321681"/>
              </a:xfrm>
            </p:grpSpPr>
            <p:cxnSp>
              <p:nvCxnSpPr>
                <p:cNvPr id="55" name="Straight Arrow Connector 54"/>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87" name="Rectangle 186"/>
            <p:cNvSpPr/>
            <p:nvPr/>
          </p:nvSpPr>
          <p:spPr>
            <a:xfrm>
              <a:off x="4071260" y="969522"/>
              <a:ext cx="1183337" cy="300082"/>
            </a:xfrm>
            <a:prstGeom prst="rect">
              <a:avLst/>
            </a:prstGeom>
          </p:spPr>
          <p:txBody>
            <a:bodyPr wrap="none">
              <a:spAutoFit/>
            </a:bodyPr>
            <a:lstStyle/>
            <a:p>
              <a:r>
                <a:rPr lang="en-GB" sz="1350" b="1" dirty="0" smtClean="0">
                  <a:solidFill>
                    <a:srgbClr val="FFC000"/>
                  </a:solidFill>
                </a:rPr>
                <a:t>Light probe</a:t>
              </a:r>
              <a:endParaRPr lang="sv-SE" sz="1350" b="1" dirty="0">
                <a:solidFill>
                  <a:srgbClr val="FFC000"/>
                </a:solidFill>
              </a:endParaRPr>
            </a:p>
          </p:txBody>
        </p:sp>
      </p:grpSp>
      <p:sp>
        <p:nvSpPr>
          <p:cNvPr id="7" name="Rectangle 6"/>
          <p:cNvSpPr/>
          <p:nvPr/>
        </p:nvSpPr>
        <p:spPr>
          <a:xfrm>
            <a:off x="151345" y="1033368"/>
            <a:ext cx="2706254" cy="400110"/>
          </a:xfrm>
          <a:prstGeom prst="rect">
            <a:avLst/>
          </a:prstGeom>
        </p:spPr>
        <p:txBody>
          <a:bodyPr wrap="none">
            <a:spAutoFit/>
          </a:bodyPr>
          <a:lstStyle/>
          <a:p>
            <a:pPr marL="342900" indent="-342900">
              <a:buFont typeface="Arial" panose="020B0604020202020204" pitchFamily="34" charset="0"/>
              <a:buChar char="•"/>
            </a:pPr>
            <a:r>
              <a:rPr lang="en-US" sz="2000" dirty="0">
                <a:solidFill>
                  <a:schemeClr val="bg1"/>
                </a:solidFill>
              </a:rPr>
              <a:t>Runtime</a:t>
            </a:r>
            <a:r>
              <a:rPr lang="en-US" sz="2000" dirty="0">
                <a:solidFill>
                  <a:schemeClr val="accent6">
                    <a:lumMod val="75000"/>
                  </a:schemeClr>
                </a:solidFill>
              </a:rPr>
              <a:t> evaluation</a:t>
            </a:r>
            <a:endParaRPr lang="en-US" sz="2000" dirty="0">
              <a:solidFill>
                <a:schemeClr val="bg1"/>
              </a:solidFill>
            </a:endParaRPr>
          </a:p>
        </p:txBody>
      </p:sp>
      <p:grpSp>
        <p:nvGrpSpPr>
          <p:cNvPr id="94" name="Group 93"/>
          <p:cNvGrpSpPr/>
          <p:nvPr/>
        </p:nvGrpSpPr>
        <p:grpSpPr>
          <a:xfrm flipH="1">
            <a:off x="3920175" y="3934550"/>
            <a:ext cx="1224046" cy="539743"/>
            <a:chOff x="6488853" y="3072966"/>
            <a:chExt cx="931790" cy="410873"/>
          </a:xfrm>
        </p:grpSpPr>
        <p:sp>
          <p:nvSpPr>
            <p:cNvPr id="95" name="Pie 34"/>
            <p:cNvSpPr/>
            <p:nvPr/>
          </p:nvSpPr>
          <p:spPr>
            <a:xfrm rot="5400000">
              <a:off x="6788696" y="2959816"/>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96" name="Straight Arrow Connector 95"/>
            <p:cNvCxnSpPr>
              <a:stCxn id="95" idx="3"/>
            </p:cNvCxnSpPr>
            <p:nvPr/>
          </p:nvCxnSpPr>
          <p:spPr>
            <a:xfrm flipH="1" flipV="1">
              <a:off x="6488853" y="3388675"/>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5" idx="3"/>
            </p:cNvCxnSpPr>
            <p:nvPr/>
          </p:nvCxnSpPr>
          <p:spPr>
            <a:xfrm flipH="1" flipV="1">
              <a:off x="6558190" y="3274375"/>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95" idx="3"/>
            </p:cNvCxnSpPr>
            <p:nvPr/>
          </p:nvCxnSpPr>
          <p:spPr>
            <a:xfrm flipH="1" flipV="1">
              <a:off x="6688564" y="3214812"/>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95" idx="3"/>
            </p:cNvCxnSpPr>
            <p:nvPr/>
          </p:nvCxnSpPr>
          <p:spPr>
            <a:xfrm flipV="1">
              <a:off x="6781432" y="3152144"/>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95" idx="3"/>
            </p:cNvCxnSpPr>
            <p:nvPr/>
          </p:nvCxnSpPr>
          <p:spPr>
            <a:xfrm flipV="1">
              <a:off x="6781432" y="3128567"/>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95" idx="3"/>
            </p:cNvCxnSpPr>
            <p:nvPr/>
          </p:nvCxnSpPr>
          <p:spPr>
            <a:xfrm flipV="1">
              <a:off x="6781432" y="3120643"/>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5" idx="3"/>
            </p:cNvCxnSpPr>
            <p:nvPr/>
          </p:nvCxnSpPr>
          <p:spPr>
            <a:xfrm flipV="1">
              <a:off x="6781432" y="3100244"/>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95" idx="3"/>
            </p:cNvCxnSpPr>
            <p:nvPr/>
          </p:nvCxnSpPr>
          <p:spPr>
            <a:xfrm flipV="1">
              <a:off x="6781432" y="3072966"/>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95" idx="3"/>
            </p:cNvCxnSpPr>
            <p:nvPr/>
          </p:nvCxnSpPr>
          <p:spPr>
            <a:xfrm flipV="1">
              <a:off x="6781432" y="3257406"/>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5" idx="3"/>
            </p:cNvCxnSpPr>
            <p:nvPr/>
          </p:nvCxnSpPr>
          <p:spPr>
            <a:xfrm flipV="1">
              <a:off x="6781432" y="3379254"/>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10" name="Straight Arrow Connector 109"/>
          <p:cNvCxnSpPr/>
          <p:nvPr/>
        </p:nvCxnSpPr>
        <p:spPr>
          <a:xfrm>
            <a:off x="2607571" y="3970384"/>
            <a:ext cx="2112613" cy="516446"/>
          </a:xfrm>
          <a:prstGeom prst="straightConnector1">
            <a:avLst/>
          </a:prstGeom>
          <a:ln w="38100">
            <a:solidFill>
              <a:srgbClr val="FF0000"/>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2922645" y="3400985"/>
            <a:ext cx="1798541" cy="1073307"/>
          </a:xfrm>
          <a:prstGeom prst="straightConnector1">
            <a:avLst/>
          </a:prstGeom>
          <a:ln w="38100">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7" name="Group 66"/>
          <p:cNvGrpSpPr/>
          <p:nvPr/>
        </p:nvGrpSpPr>
        <p:grpSpPr>
          <a:xfrm rot="1547825">
            <a:off x="4996591" y="3297684"/>
            <a:ext cx="1873744" cy="1690181"/>
            <a:chOff x="4830754" y="2267904"/>
            <a:chExt cx="1488031" cy="1342255"/>
          </a:xfrm>
        </p:grpSpPr>
        <p:cxnSp>
          <p:nvCxnSpPr>
            <p:cNvPr id="68" name="Straight Arrow Connector 67"/>
            <p:cNvCxnSpPr/>
            <p:nvPr/>
          </p:nvCxnSpPr>
          <p:spPr>
            <a:xfrm flipH="1">
              <a:off x="4830754" y="2805270"/>
              <a:ext cx="1001659" cy="804889"/>
            </a:xfrm>
            <a:prstGeom prst="straightConnector1">
              <a:avLst/>
            </a:prstGeom>
            <a:ln w="28575">
              <a:solidFill>
                <a:schemeClr val="accent6">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rot="2956863" flipH="1">
              <a:off x="5801841" y="2199690"/>
              <a:ext cx="448730" cy="585158"/>
              <a:chOff x="1191140" y="1097744"/>
              <a:chExt cx="602481" cy="785657"/>
            </a:xfrm>
          </p:grpSpPr>
          <p:sp>
            <p:nvSpPr>
              <p:cNvPr id="70" name="Rectangle 69"/>
              <p:cNvSpPr/>
              <p:nvPr/>
            </p:nvSpPr>
            <p:spPr>
              <a:xfrm>
                <a:off x="1199807" y="1130300"/>
                <a:ext cx="266700" cy="49469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Trapezoid 70"/>
              <p:cNvSpPr/>
              <p:nvPr/>
            </p:nvSpPr>
            <p:spPr>
              <a:xfrm>
                <a:off x="1191140" y="1670289"/>
                <a:ext cx="300943" cy="213112"/>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Freeform 71"/>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cxnSp>
        <p:nvCxnSpPr>
          <p:cNvPr id="73" name="Straight Arrow Connector 72"/>
          <p:cNvCxnSpPr/>
          <p:nvPr/>
        </p:nvCxnSpPr>
        <p:spPr>
          <a:xfrm flipV="1">
            <a:off x="4738325" y="3609821"/>
            <a:ext cx="5318" cy="883985"/>
          </a:xfrm>
          <a:prstGeom prst="straightConnector1">
            <a:avLst/>
          </a:prstGeom>
          <a:ln w="28575">
            <a:solidFill>
              <a:schemeClr val="bg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4552725" y="3268916"/>
            <a:ext cx="381836" cy="400110"/>
          </a:xfrm>
          <a:prstGeom prst="rect">
            <a:avLst/>
          </a:prstGeom>
        </p:spPr>
        <p:txBody>
          <a:bodyPr wrap="none">
            <a:spAutoFit/>
          </a:bodyPr>
          <a:lstStyle/>
          <a:p>
            <a:r>
              <a:rPr lang="en-US" sz="2000" b="1" dirty="0" smtClean="0">
                <a:solidFill>
                  <a:schemeClr val="bg1"/>
                </a:solidFill>
              </a:rPr>
              <a:t>N</a:t>
            </a:r>
            <a:endParaRPr lang="sv-SE" sz="2000" dirty="0">
              <a:solidFill>
                <a:schemeClr val="bg1"/>
              </a:solidFill>
            </a:endParaRPr>
          </a:p>
        </p:txBody>
      </p:sp>
      <p:cxnSp>
        <p:nvCxnSpPr>
          <p:cNvPr id="39" name="Straight Connector 38"/>
          <p:cNvCxnSpPr/>
          <p:nvPr/>
        </p:nvCxnSpPr>
        <p:spPr>
          <a:xfrm flipV="1">
            <a:off x="448168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4706070" y="4458603"/>
            <a:ext cx="60060" cy="6006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54357791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a:solidFill>
                  <a:schemeClr val="accent6">
                    <a:lumMod val="75000"/>
                  </a:schemeClr>
                </a:solidFill>
              </a:rPr>
              <a:t>Lights</a:t>
            </a:r>
            <a:endParaRPr lang="sv-SE"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7833" b="19599"/>
          <a:stretch/>
        </p:blipFill>
        <p:spPr>
          <a:xfrm>
            <a:off x="0" y="1979022"/>
            <a:ext cx="9144000" cy="3162300"/>
          </a:xfrm>
          <a:prstGeom prst="rect">
            <a:avLst/>
          </a:prstGeom>
        </p:spPr>
      </p:pic>
      <p:sp>
        <p:nvSpPr>
          <p:cNvPr id="6" name="Rectangle 5"/>
          <p:cNvSpPr/>
          <p:nvPr/>
        </p:nvSpPr>
        <p:spPr>
          <a:xfrm>
            <a:off x="-68927" y="1627108"/>
            <a:ext cx="2026517"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Mirror</a:t>
            </a:r>
            <a:r>
              <a:rPr lang="en-US" b="1" dirty="0" smtClean="0">
                <a:solidFill>
                  <a:schemeClr val="bg1"/>
                </a:solidFill>
                <a:latin typeface="+mj-lt"/>
                <a:cs typeface="Calibri" panose="020F0502020204030204" pitchFamily="34" charset="0"/>
              </a:rPr>
              <a:t> Direction</a:t>
            </a:r>
            <a:endParaRPr lang="en-US" b="1" dirty="0">
              <a:solidFill>
                <a:srgbClr val="FF6E01"/>
              </a:solidFill>
              <a:latin typeface="+mj-lt"/>
              <a:cs typeface="Calibri" panose="020F0502020204030204" pitchFamily="34" charset="0"/>
            </a:endParaRPr>
          </a:p>
        </p:txBody>
      </p:sp>
      <p:sp>
        <p:nvSpPr>
          <p:cNvPr id="8" name="Rectangle 7"/>
          <p:cNvSpPr/>
          <p:nvPr/>
        </p:nvSpPr>
        <p:spPr>
          <a:xfrm rot="16200000">
            <a:off x="-320401" y="2449788"/>
            <a:ext cx="1281120" cy="369332"/>
          </a:xfrm>
          <a:prstGeom prst="rect">
            <a:avLst/>
          </a:prstGeom>
        </p:spPr>
        <p:txBody>
          <a:bodyPr wrap="none">
            <a:spAutoFit/>
          </a:bodyPr>
          <a:lstStyle/>
          <a:p>
            <a:r>
              <a:rPr lang="en-GB" b="1" dirty="0" smtClean="0">
                <a:solidFill>
                  <a:schemeClr val="bg1"/>
                </a:solidFill>
              </a:rPr>
              <a:t>Dielectric</a:t>
            </a:r>
            <a:endParaRPr lang="sv-SE" b="1" dirty="0">
              <a:solidFill>
                <a:schemeClr val="bg1"/>
              </a:solidFill>
            </a:endParaRPr>
          </a:p>
        </p:txBody>
      </p:sp>
      <p:sp>
        <p:nvSpPr>
          <p:cNvPr id="9" name="Rectangle 8"/>
          <p:cNvSpPr/>
          <p:nvPr/>
        </p:nvSpPr>
        <p:spPr>
          <a:xfrm rot="16200000">
            <a:off x="-95980" y="4386752"/>
            <a:ext cx="832279" cy="369332"/>
          </a:xfrm>
          <a:prstGeom prst="rect">
            <a:avLst/>
          </a:prstGeom>
        </p:spPr>
        <p:txBody>
          <a:bodyPr wrap="none">
            <a:spAutoFit/>
          </a:bodyPr>
          <a:lstStyle/>
          <a:p>
            <a:r>
              <a:rPr lang="en-GB" b="1" dirty="0" smtClean="0">
                <a:solidFill>
                  <a:schemeClr val="bg1"/>
                </a:solidFill>
              </a:rPr>
              <a:t>Metal</a:t>
            </a:r>
            <a:endParaRPr lang="sv-SE" b="1" dirty="0">
              <a:solidFill>
                <a:schemeClr val="bg1"/>
              </a:solidFill>
            </a:endParaRPr>
          </a:p>
        </p:txBody>
      </p:sp>
    </p:spTree>
    <p:extLst>
      <p:ext uri="{BB962C8B-B14F-4D97-AF65-F5344CB8AC3E}">
        <p14:creationId xmlns:p14="http://schemas.microsoft.com/office/powerpoint/2010/main" val="2298352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a:solidFill>
                  <a:schemeClr val="accent6">
                    <a:lumMod val="75000"/>
                  </a:schemeClr>
                </a:solidFill>
              </a:rPr>
              <a:t>Lights</a:t>
            </a:r>
            <a:endParaRPr lang="sv-SE" dirty="0"/>
          </a:p>
        </p:txBody>
      </p:sp>
      <p:pic>
        <p:nvPicPr>
          <p:cNvPr id="62" name="Picture 61"/>
          <p:cNvPicPr>
            <a:picLocks noChangeAspect="1"/>
          </p:cNvPicPr>
          <p:nvPr/>
        </p:nvPicPr>
        <p:blipFill rotWithShape="1">
          <a:blip r:embed="rId3">
            <a:extLst>
              <a:ext uri="{28A0092B-C50C-407E-A947-70E740481C1C}">
                <a14:useLocalDpi xmlns:a14="http://schemas.microsoft.com/office/drawing/2010/main" val="0"/>
              </a:ext>
            </a:extLst>
          </a:blip>
          <a:srcRect t="17908" b="19902"/>
          <a:stretch/>
        </p:blipFill>
        <p:spPr>
          <a:xfrm>
            <a:off x="0" y="1983893"/>
            <a:ext cx="9144000" cy="3143250"/>
          </a:xfrm>
          <a:prstGeom prst="rect">
            <a:avLst/>
          </a:prstGeom>
        </p:spPr>
      </p:pic>
      <p:sp>
        <p:nvSpPr>
          <p:cNvPr id="63" name="Rectangle 62"/>
          <p:cNvSpPr/>
          <p:nvPr/>
        </p:nvSpPr>
        <p:spPr>
          <a:xfrm>
            <a:off x="-68567" y="1627108"/>
            <a:ext cx="2444900"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Dominant </a:t>
            </a:r>
            <a:r>
              <a:rPr lang="en-US" b="1" dirty="0" smtClean="0">
                <a:solidFill>
                  <a:schemeClr val="bg1"/>
                </a:solidFill>
                <a:latin typeface="+mj-lt"/>
                <a:cs typeface="Calibri" panose="020F0502020204030204" pitchFamily="34" charset="0"/>
              </a:rPr>
              <a:t>Direction</a:t>
            </a:r>
            <a:endParaRPr lang="en-US" b="1" dirty="0">
              <a:solidFill>
                <a:srgbClr val="FF6E01"/>
              </a:solidFill>
              <a:latin typeface="+mj-lt"/>
              <a:cs typeface="Calibri" panose="020F0502020204030204" pitchFamily="34" charset="0"/>
            </a:endParaRPr>
          </a:p>
        </p:txBody>
      </p:sp>
      <p:sp>
        <p:nvSpPr>
          <p:cNvPr id="7" name="Rectangle 6"/>
          <p:cNvSpPr/>
          <p:nvPr/>
        </p:nvSpPr>
        <p:spPr>
          <a:xfrm rot="16200000">
            <a:off x="-320401" y="2449788"/>
            <a:ext cx="1281120" cy="369332"/>
          </a:xfrm>
          <a:prstGeom prst="rect">
            <a:avLst/>
          </a:prstGeom>
        </p:spPr>
        <p:txBody>
          <a:bodyPr wrap="none">
            <a:spAutoFit/>
          </a:bodyPr>
          <a:lstStyle/>
          <a:p>
            <a:r>
              <a:rPr lang="en-GB" b="1" dirty="0" smtClean="0">
                <a:solidFill>
                  <a:schemeClr val="bg1"/>
                </a:solidFill>
              </a:rPr>
              <a:t>Dielectric</a:t>
            </a:r>
            <a:endParaRPr lang="sv-SE" b="1" dirty="0">
              <a:solidFill>
                <a:schemeClr val="bg1"/>
              </a:solidFill>
            </a:endParaRPr>
          </a:p>
        </p:txBody>
      </p:sp>
      <p:sp>
        <p:nvSpPr>
          <p:cNvPr id="8" name="Rectangle 7"/>
          <p:cNvSpPr/>
          <p:nvPr/>
        </p:nvSpPr>
        <p:spPr>
          <a:xfrm rot="16200000">
            <a:off x="-95980" y="4386752"/>
            <a:ext cx="832279" cy="369332"/>
          </a:xfrm>
          <a:prstGeom prst="rect">
            <a:avLst/>
          </a:prstGeom>
        </p:spPr>
        <p:txBody>
          <a:bodyPr wrap="none">
            <a:spAutoFit/>
          </a:bodyPr>
          <a:lstStyle/>
          <a:p>
            <a:r>
              <a:rPr lang="en-GB" b="1" dirty="0" smtClean="0">
                <a:solidFill>
                  <a:schemeClr val="bg1"/>
                </a:solidFill>
              </a:rPr>
              <a:t>Metal</a:t>
            </a:r>
            <a:endParaRPr lang="sv-SE" b="1" dirty="0">
              <a:solidFill>
                <a:schemeClr val="bg1"/>
              </a:solidFill>
            </a:endParaRPr>
          </a:p>
        </p:txBody>
      </p:sp>
    </p:spTree>
    <p:extLst>
      <p:ext uri="{BB962C8B-B14F-4D97-AF65-F5344CB8AC3E}">
        <p14:creationId xmlns:p14="http://schemas.microsoft.com/office/powerpoint/2010/main" val="148468446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Lights</a:t>
            </a:r>
            <a:endParaRPr lang="sv-SE" dirty="0"/>
          </a:p>
        </p:txBody>
      </p:sp>
      <p:pic>
        <p:nvPicPr>
          <p:cNvPr id="62" name="Picture 61"/>
          <p:cNvPicPr>
            <a:picLocks noChangeAspect="1"/>
          </p:cNvPicPr>
          <p:nvPr/>
        </p:nvPicPr>
        <p:blipFill rotWithShape="1">
          <a:blip r:embed="rId3">
            <a:extLst>
              <a:ext uri="{28A0092B-C50C-407E-A947-70E740481C1C}">
                <a14:useLocalDpi xmlns:a14="http://schemas.microsoft.com/office/drawing/2010/main" val="0"/>
              </a:ext>
            </a:extLst>
          </a:blip>
          <a:srcRect t="18135" b="19901"/>
          <a:stretch/>
        </p:blipFill>
        <p:spPr>
          <a:xfrm>
            <a:off x="0" y="2011680"/>
            <a:ext cx="9144000" cy="3131820"/>
          </a:xfrm>
          <a:prstGeom prst="rect">
            <a:avLst/>
          </a:prstGeom>
        </p:spPr>
      </p:pic>
      <p:sp>
        <p:nvSpPr>
          <p:cNvPr id="63" name="Rectangle 62"/>
          <p:cNvSpPr/>
          <p:nvPr/>
        </p:nvSpPr>
        <p:spPr>
          <a:xfrm>
            <a:off x="8819" y="1627108"/>
            <a:ext cx="1871025"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Main</a:t>
            </a:r>
            <a:r>
              <a:rPr lang="en-US" b="1" dirty="0" smtClean="0">
                <a:solidFill>
                  <a:schemeClr val="bg1"/>
                </a:solidFill>
                <a:latin typeface="+mj-lt"/>
                <a:cs typeface="Calibri" panose="020F0502020204030204" pitchFamily="34" charset="0"/>
              </a:rPr>
              <a:t> Direction</a:t>
            </a:r>
            <a:endParaRPr lang="en-US" b="1" dirty="0">
              <a:solidFill>
                <a:srgbClr val="FF6E01"/>
              </a:solidFill>
              <a:latin typeface="+mj-lt"/>
              <a:cs typeface="Calibri" panose="020F0502020204030204" pitchFamily="34" charset="0"/>
            </a:endParaRPr>
          </a:p>
        </p:txBody>
      </p:sp>
      <p:sp>
        <p:nvSpPr>
          <p:cNvPr id="5" name="Rectangle 4"/>
          <p:cNvSpPr/>
          <p:nvPr/>
        </p:nvSpPr>
        <p:spPr>
          <a:xfrm>
            <a:off x="0" y="0"/>
            <a:ext cx="9144000" cy="5133509"/>
          </a:xfrm>
          <a:prstGeom prst="rect">
            <a:avLst/>
          </a:prstGeom>
          <a:solidFill>
            <a:srgbClr val="404040">
              <a:alpha val="80000"/>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5" name="Group 14"/>
          <p:cNvGrpSpPr/>
          <p:nvPr/>
        </p:nvGrpSpPr>
        <p:grpSpPr>
          <a:xfrm>
            <a:off x="4858858" y="1272996"/>
            <a:ext cx="2752391" cy="3012480"/>
            <a:chOff x="1636324" y="1543463"/>
            <a:chExt cx="2752391" cy="3012480"/>
          </a:xfrm>
        </p:grpSpPr>
        <p:sp>
          <p:nvSpPr>
            <p:cNvPr id="8" name="Rectangle 7"/>
            <p:cNvSpPr/>
            <p:nvPr/>
          </p:nvSpPr>
          <p:spPr>
            <a:xfrm>
              <a:off x="3069123" y="1549821"/>
              <a:ext cx="1319592"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Dominant</a:t>
              </a:r>
              <a:endParaRPr lang="en-US" b="1" dirty="0">
                <a:solidFill>
                  <a:srgbClr val="FF6E01"/>
                </a:solidFill>
                <a:latin typeface="+mj-lt"/>
                <a:cs typeface="Calibri" panose="020F0502020204030204" pitchFamily="34" charset="0"/>
              </a:endParaRPr>
            </a:p>
          </p:txBody>
        </p:sp>
        <p:sp>
          <p:nvSpPr>
            <p:cNvPr id="9" name="Rectangle 8"/>
            <p:cNvSpPr/>
            <p:nvPr/>
          </p:nvSpPr>
          <p:spPr>
            <a:xfrm>
              <a:off x="1636324" y="1543463"/>
              <a:ext cx="1361271"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Reference</a:t>
              </a:r>
              <a:endParaRPr lang="en-US" b="1" dirty="0">
                <a:solidFill>
                  <a:schemeClr val="bg1"/>
                </a:solidFill>
                <a:latin typeface="+mj-lt"/>
                <a:cs typeface="Calibri" panose="020F0502020204030204" pitchFamily="34" charset="0"/>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t="549"/>
            <a:stretch/>
          </p:blipFill>
          <p:spPr>
            <a:xfrm>
              <a:off x="1730990" y="1912795"/>
              <a:ext cx="2657725" cy="2643148"/>
            </a:xfrm>
            <a:prstGeom prst="rect">
              <a:avLst/>
            </a:prstGeom>
          </p:spPr>
        </p:pic>
      </p:grpSp>
      <p:grpSp>
        <p:nvGrpSpPr>
          <p:cNvPr id="11" name="Group 10"/>
          <p:cNvGrpSpPr/>
          <p:nvPr/>
        </p:nvGrpSpPr>
        <p:grpSpPr>
          <a:xfrm>
            <a:off x="1295676" y="1272996"/>
            <a:ext cx="2819616" cy="2987426"/>
            <a:chOff x="5129730" y="1558733"/>
            <a:chExt cx="2819616" cy="2987426"/>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9909" y="1888434"/>
              <a:ext cx="2667002" cy="2657725"/>
            </a:xfrm>
            <a:prstGeom prst="rect">
              <a:avLst/>
            </a:prstGeom>
          </p:spPr>
        </p:pic>
        <p:sp>
          <p:nvSpPr>
            <p:cNvPr id="13" name="Rectangle 12"/>
            <p:cNvSpPr/>
            <p:nvPr/>
          </p:nvSpPr>
          <p:spPr>
            <a:xfrm>
              <a:off x="7048137" y="1558733"/>
              <a:ext cx="901209"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Mirror</a:t>
              </a:r>
              <a:endParaRPr lang="en-US" b="1" dirty="0">
                <a:solidFill>
                  <a:srgbClr val="FF6E01"/>
                </a:solidFill>
                <a:latin typeface="+mj-lt"/>
                <a:cs typeface="Calibri" panose="020F0502020204030204" pitchFamily="34" charset="0"/>
              </a:endParaRPr>
            </a:p>
          </p:txBody>
        </p:sp>
        <p:sp>
          <p:nvSpPr>
            <p:cNvPr id="14" name="Rectangle 13"/>
            <p:cNvSpPr/>
            <p:nvPr/>
          </p:nvSpPr>
          <p:spPr>
            <a:xfrm>
              <a:off x="5129730" y="1572362"/>
              <a:ext cx="1361271"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Reference</a:t>
              </a:r>
              <a:endParaRPr lang="en-US" b="1" dirty="0">
                <a:solidFill>
                  <a:schemeClr val="bg1"/>
                </a:solidFill>
                <a:latin typeface="+mj-lt"/>
                <a:cs typeface="Calibri" panose="020F0502020204030204" pitchFamily="34" charset="0"/>
              </a:endParaRPr>
            </a:p>
          </p:txBody>
        </p:sp>
      </p:grpSp>
    </p:spTree>
    <p:extLst>
      <p:ext uri="{BB962C8B-B14F-4D97-AF65-F5344CB8AC3E}">
        <p14:creationId xmlns:p14="http://schemas.microsoft.com/office/powerpoint/2010/main" val="240563186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Lights</a:t>
            </a:r>
            <a:endParaRPr lang="sv-SE" dirty="0"/>
          </a:p>
        </p:txBody>
      </p:sp>
      <p:sp>
        <p:nvSpPr>
          <p:cNvPr id="3" name="Content Placeholder 2"/>
          <p:cNvSpPr>
            <a:spLocks noGrp="1"/>
          </p:cNvSpPr>
          <p:nvPr>
            <p:ph idx="1"/>
          </p:nvPr>
        </p:nvSpPr>
        <p:spPr/>
        <p:txBody>
          <a:bodyPr/>
          <a:lstStyle/>
          <a:p>
            <a:r>
              <a:rPr lang="en-US" dirty="0">
                <a:solidFill>
                  <a:schemeClr val="accent6">
                    <a:lumMod val="75000"/>
                  </a:schemeClr>
                </a:solidFill>
              </a:rPr>
              <a:t>Local</a:t>
            </a:r>
            <a:r>
              <a:rPr lang="en-US" dirty="0"/>
              <a:t> light </a:t>
            </a:r>
            <a:r>
              <a:rPr lang="en-US" dirty="0" smtClean="0"/>
              <a:t>probes</a:t>
            </a:r>
          </a:p>
          <a:p>
            <a:pPr lvl="1"/>
            <a:r>
              <a:rPr lang="en-US" dirty="0" smtClean="0"/>
              <a:t>Acquire surrounding geometry</a:t>
            </a:r>
          </a:p>
          <a:p>
            <a:pPr lvl="1"/>
            <a:r>
              <a:rPr lang="en-US" dirty="0" smtClean="0"/>
              <a:t>Approximate local parallax: </a:t>
            </a:r>
            <a:r>
              <a:rPr lang="en-US" dirty="0" smtClean="0">
                <a:solidFill>
                  <a:schemeClr val="accent6">
                    <a:lumMod val="75000"/>
                  </a:schemeClr>
                </a:solidFill>
              </a:rPr>
              <a:t>box</a:t>
            </a:r>
            <a:r>
              <a:rPr lang="en-US" dirty="0" smtClean="0"/>
              <a:t> &amp; </a:t>
            </a:r>
            <a:r>
              <a:rPr lang="en-US" dirty="0" smtClean="0">
                <a:solidFill>
                  <a:schemeClr val="accent6">
                    <a:lumMod val="75000"/>
                  </a:schemeClr>
                </a:solidFill>
              </a:rPr>
              <a:t>sphere</a:t>
            </a:r>
            <a:r>
              <a:rPr lang="en-US" dirty="0" smtClean="0"/>
              <a:t> proxy [Lagarde12]</a:t>
            </a:r>
            <a:endParaRPr lang="en-US" dirty="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04" t="13380" r="-104" b="13774"/>
          <a:stretch/>
        </p:blipFill>
        <p:spPr>
          <a:xfrm>
            <a:off x="-12270" y="2933700"/>
            <a:ext cx="9156270" cy="2219325"/>
          </a:xfrm>
          <a:prstGeom prst="rect">
            <a:avLst/>
          </a:prstGeom>
        </p:spPr>
      </p:pic>
    </p:spTree>
    <p:extLst>
      <p:ext uri="{BB962C8B-B14F-4D97-AF65-F5344CB8AC3E}">
        <p14:creationId xmlns:p14="http://schemas.microsoft.com/office/powerpoint/2010/main" val="429064596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a:t>
            </a:r>
            <a:r>
              <a:rPr lang="en-US" dirty="0">
                <a:solidFill>
                  <a:schemeClr val="accent6">
                    <a:lumMod val="75000"/>
                  </a:schemeClr>
                </a:solidFill>
              </a:rPr>
              <a:t>scope of PBR</a:t>
            </a:r>
            <a:r>
              <a:rPr lang="en-US" dirty="0"/>
              <a:t>?</a:t>
            </a:r>
            <a:endParaRPr lang="sv-SE" dirty="0"/>
          </a:p>
        </p:txBody>
      </p:sp>
      <p:grpSp>
        <p:nvGrpSpPr>
          <p:cNvPr id="136" name="Group 135"/>
          <p:cNvGrpSpPr/>
          <p:nvPr/>
        </p:nvGrpSpPr>
        <p:grpSpPr>
          <a:xfrm>
            <a:off x="3093024" y="1958390"/>
            <a:ext cx="687352" cy="689865"/>
            <a:chOff x="2948994" y="2087575"/>
            <a:chExt cx="687352" cy="689865"/>
          </a:xfrm>
        </p:grpSpPr>
        <p:sp>
          <p:nvSpPr>
            <p:cNvPr id="16" name="Oval 15"/>
            <p:cNvSpPr/>
            <p:nvPr/>
          </p:nvSpPr>
          <p:spPr>
            <a:xfrm rot="5400000">
              <a:off x="3136955" y="2283667"/>
              <a:ext cx="311427" cy="311427"/>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18" name="Straight Arrow Connector 17"/>
            <p:cNvCxnSpPr/>
            <p:nvPr/>
          </p:nvCxnSpPr>
          <p:spPr>
            <a:xfrm flipH="1" flipV="1">
              <a:off x="3036345" y="2187673"/>
              <a:ext cx="110107"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292671" y="2087575"/>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948994" y="2433763"/>
              <a:ext cx="155714"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036346" y="2589475"/>
              <a:ext cx="110106"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92671" y="2621726"/>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25580" y="2589476"/>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80633" y="2426891"/>
              <a:ext cx="155713"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434109" y="2192500"/>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0" name="Straight Connector 29"/>
          <p:cNvCxnSpPr/>
          <p:nvPr/>
        </p:nvCxnSpPr>
        <p:spPr>
          <a:xfrm flipV="1">
            <a:off x="155322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23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8975" y="4500782"/>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823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409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1147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939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5255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12309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48168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402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10808"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8992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94851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3190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776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3622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06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4162976" y="3227527"/>
            <a:ext cx="1098507" cy="1247773"/>
            <a:chOff x="6144966" y="1455114"/>
            <a:chExt cx="753619" cy="856021"/>
          </a:xfrm>
        </p:grpSpPr>
        <p:sp>
          <p:nvSpPr>
            <p:cNvPr id="100" name="Freeform 99"/>
            <p:cNvSpPr/>
            <p:nvPr/>
          </p:nvSpPr>
          <p:spPr>
            <a:xfrm>
              <a:off x="6144966" y="1455114"/>
              <a:ext cx="745904" cy="856021"/>
            </a:xfrm>
            <a:custGeom>
              <a:avLst/>
              <a:gdLst>
                <a:gd name="connsiteX0" fmla="*/ 321322 w 745904"/>
                <a:gd name="connsiteY0" fmla="*/ 734776 h 856021"/>
                <a:gd name="connsiteX1" fmla="*/ 386168 w 745904"/>
                <a:gd name="connsiteY1" fmla="*/ 734776 h 856021"/>
                <a:gd name="connsiteX2" fmla="*/ 386168 w 745904"/>
                <a:gd name="connsiteY2" fmla="*/ 778617 h 856021"/>
                <a:gd name="connsiteX3" fmla="*/ 445580 w 745904"/>
                <a:gd name="connsiteY3" fmla="*/ 783127 h 856021"/>
                <a:gd name="connsiteX4" fmla="*/ 544357 w 745904"/>
                <a:gd name="connsiteY4" fmla="*/ 809679 h 856021"/>
                <a:gd name="connsiteX5" fmla="*/ 545470 w 745904"/>
                <a:gd name="connsiteY5" fmla="*/ 810302 h 856021"/>
                <a:gd name="connsiteX6" fmla="*/ 745904 w 745904"/>
                <a:gd name="connsiteY6" fmla="*/ 810302 h 856021"/>
                <a:gd name="connsiteX7" fmla="*/ 745904 w 745904"/>
                <a:gd name="connsiteY7" fmla="*/ 856021 h 856021"/>
                <a:gd name="connsiteX8" fmla="*/ 11429 w 745904"/>
                <a:gd name="connsiteY8" fmla="*/ 856021 h 856021"/>
                <a:gd name="connsiteX9" fmla="*/ 11429 w 745904"/>
                <a:gd name="connsiteY9" fmla="*/ 810302 h 856021"/>
                <a:gd name="connsiteX10" fmla="*/ 167492 w 745904"/>
                <a:gd name="connsiteY10" fmla="*/ 810302 h 856021"/>
                <a:gd name="connsiteX11" fmla="*/ 172304 w 745904"/>
                <a:gd name="connsiteY11" fmla="*/ 808602 h 856021"/>
                <a:gd name="connsiteX12" fmla="*/ 266608 w 745904"/>
                <a:gd name="connsiteY12" fmla="*/ 785998 h 856021"/>
                <a:gd name="connsiteX13" fmla="*/ 321322 w 745904"/>
                <a:gd name="connsiteY13" fmla="*/ 779072 h 856021"/>
                <a:gd name="connsiteX14" fmla="*/ 364382 w 745904"/>
                <a:gd name="connsiteY14" fmla="*/ 0 h 856021"/>
                <a:gd name="connsiteX15" fmla="*/ 728764 w 745904"/>
                <a:gd name="connsiteY15" fmla="*/ 364382 h 856021"/>
                <a:gd name="connsiteX16" fmla="*/ 364382 w 745904"/>
                <a:gd name="connsiteY16" fmla="*/ 728764 h 856021"/>
                <a:gd name="connsiteX17" fmla="*/ 0 w 745904"/>
                <a:gd name="connsiteY17" fmla="*/ 364382 h 856021"/>
                <a:gd name="connsiteX18" fmla="*/ 364382 w 745904"/>
                <a:gd name="connsiteY18" fmla="*/ 0 h 8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5904" h="856021">
                  <a:moveTo>
                    <a:pt x="321322" y="734776"/>
                  </a:moveTo>
                  <a:lnTo>
                    <a:pt x="386168" y="734776"/>
                  </a:lnTo>
                  <a:lnTo>
                    <a:pt x="386168" y="778617"/>
                  </a:lnTo>
                  <a:lnTo>
                    <a:pt x="445580" y="783127"/>
                  </a:lnTo>
                  <a:cubicBezTo>
                    <a:pt x="479464" y="788430"/>
                    <a:pt x="513527" y="796922"/>
                    <a:pt x="544357" y="809679"/>
                  </a:cubicBezTo>
                  <a:lnTo>
                    <a:pt x="545470" y="810302"/>
                  </a:lnTo>
                  <a:lnTo>
                    <a:pt x="745904" y="810302"/>
                  </a:lnTo>
                  <a:lnTo>
                    <a:pt x="745904" y="856021"/>
                  </a:lnTo>
                  <a:lnTo>
                    <a:pt x="11429" y="856021"/>
                  </a:lnTo>
                  <a:lnTo>
                    <a:pt x="11429" y="810302"/>
                  </a:lnTo>
                  <a:lnTo>
                    <a:pt x="167492" y="810302"/>
                  </a:lnTo>
                  <a:lnTo>
                    <a:pt x="172304" y="808602"/>
                  </a:lnTo>
                  <a:cubicBezTo>
                    <a:pt x="201070" y="800392"/>
                    <a:pt x="234925" y="792169"/>
                    <a:pt x="266608" y="785998"/>
                  </a:cubicBezTo>
                  <a:lnTo>
                    <a:pt x="321322" y="779072"/>
                  </a:lnTo>
                  <a:close/>
                  <a:moveTo>
                    <a:pt x="364382" y="0"/>
                  </a:moveTo>
                  <a:cubicBezTo>
                    <a:pt x="565625" y="0"/>
                    <a:pt x="728764" y="163139"/>
                    <a:pt x="728764" y="364382"/>
                  </a:cubicBezTo>
                  <a:cubicBezTo>
                    <a:pt x="728764" y="565625"/>
                    <a:pt x="565625" y="728764"/>
                    <a:pt x="364382" y="728764"/>
                  </a:cubicBezTo>
                  <a:cubicBezTo>
                    <a:pt x="163139" y="728764"/>
                    <a:pt x="0" y="565625"/>
                    <a:pt x="0" y="364382"/>
                  </a:cubicBezTo>
                  <a:cubicBezTo>
                    <a:pt x="0" y="163139"/>
                    <a:pt x="163139" y="0"/>
                    <a:pt x="364382" y="0"/>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7863255">
              <a:off x="6240874" y="1420949"/>
              <a:ext cx="582993" cy="711076"/>
            </a:xfrm>
            <a:prstGeom prst="ellipse">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7863255">
              <a:off x="6326566" y="1395356"/>
              <a:ext cx="487439" cy="656599"/>
            </a:xfrm>
            <a:prstGeom prst="ellipse">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7863255">
              <a:off x="6376597" y="1415439"/>
              <a:ext cx="409459" cy="5622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7863255">
              <a:off x="6428672" y="1518111"/>
              <a:ext cx="277479" cy="405117"/>
            </a:xfrm>
            <a:prstGeom prst="ellipse">
              <a:avLst/>
            </a:prstGeom>
            <a:solidFill>
              <a:schemeClr val="bg1">
                <a:lumMod val="8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3" name="Group 2"/>
          <p:cNvGrpSpPr/>
          <p:nvPr/>
        </p:nvGrpSpPr>
        <p:grpSpPr>
          <a:xfrm>
            <a:off x="3752557" y="2413093"/>
            <a:ext cx="1080212" cy="1577902"/>
            <a:chOff x="3752557" y="2413093"/>
            <a:chExt cx="1080212" cy="1577902"/>
          </a:xfrm>
        </p:grpSpPr>
        <p:sp>
          <p:nvSpPr>
            <p:cNvPr id="49" name="Rectangle 48"/>
            <p:cNvSpPr/>
            <p:nvPr/>
          </p:nvSpPr>
          <p:spPr>
            <a:xfrm rot="3066175">
              <a:off x="3618834" y="2825472"/>
              <a:ext cx="1577902" cy="753144"/>
            </a:xfrm>
            <a:prstGeom prst="rect">
              <a:avLst/>
            </a:prstGeom>
          </p:spPr>
          <p:txBody>
            <a:bodyPr wrap="none">
              <a:spAutoFit/>
            </a:bodyPr>
            <a:lstStyle/>
            <a:p>
              <a:r>
                <a:rPr lang="en-GB" sz="1350" b="1" dirty="0">
                  <a:solidFill>
                    <a:srgbClr val="FFC000"/>
                  </a:solidFill>
                </a:rPr>
                <a:t>Light</a:t>
              </a:r>
              <a:endParaRPr lang="sv-SE" sz="1350" b="1" dirty="0">
                <a:solidFill>
                  <a:srgbClr val="FFC000"/>
                </a:solidFill>
              </a:endParaRPr>
            </a:p>
          </p:txBody>
        </p:sp>
        <p:grpSp>
          <p:nvGrpSpPr>
            <p:cNvPr id="138" name="Group 137"/>
            <p:cNvGrpSpPr/>
            <p:nvPr/>
          </p:nvGrpSpPr>
          <p:grpSpPr>
            <a:xfrm>
              <a:off x="3752557" y="2489545"/>
              <a:ext cx="1080212" cy="1140672"/>
              <a:chOff x="3779010" y="2577803"/>
              <a:chExt cx="630348" cy="884752"/>
            </a:xfrm>
          </p:grpSpPr>
          <p:cxnSp>
            <p:nvCxnSpPr>
              <p:cNvPr id="139" name="Straight Arrow Connector 138"/>
              <p:cNvCxnSpPr/>
              <p:nvPr/>
            </p:nvCxnSpPr>
            <p:spPr>
              <a:xfrm flipH="1" flipV="1">
                <a:off x="3779010" y="2577803"/>
                <a:ext cx="630348" cy="884751"/>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flipV="1">
                <a:off x="3894689" y="2589137"/>
                <a:ext cx="514669" cy="873418"/>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3779010" y="2726306"/>
                <a:ext cx="630348" cy="736248"/>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4805953" y="3516015"/>
            <a:ext cx="1765801" cy="658174"/>
            <a:chOff x="4805953" y="3516015"/>
            <a:chExt cx="1765801" cy="658174"/>
          </a:xfrm>
        </p:grpSpPr>
        <p:grpSp>
          <p:nvGrpSpPr>
            <p:cNvPr id="171" name="Group 170"/>
            <p:cNvGrpSpPr/>
            <p:nvPr/>
          </p:nvGrpSpPr>
          <p:grpSpPr>
            <a:xfrm>
              <a:off x="4805953" y="3516015"/>
              <a:ext cx="1765801" cy="658174"/>
              <a:chOff x="4805953" y="3516015"/>
              <a:chExt cx="1765801" cy="658174"/>
            </a:xfrm>
          </p:grpSpPr>
          <p:sp>
            <p:nvSpPr>
              <p:cNvPr id="158" name="Oval 157"/>
              <p:cNvSpPr/>
              <p:nvPr/>
            </p:nvSpPr>
            <p:spPr>
              <a:xfrm>
                <a:off x="5913580" y="3516015"/>
                <a:ext cx="658174" cy="6581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59" name="Straight Connector 158"/>
              <p:cNvCxnSpPr>
                <a:stCxn id="158" idx="3"/>
              </p:cNvCxnSpPr>
              <p:nvPr/>
            </p:nvCxnSpPr>
            <p:spPr>
              <a:xfrm flipH="1" flipV="1">
                <a:off x="4840270" y="3610160"/>
                <a:ext cx="1169697" cy="46764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8" idx="0"/>
              </p:cNvCxnSpPr>
              <p:nvPr/>
            </p:nvCxnSpPr>
            <p:spPr>
              <a:xfrm flipH="1">
                <a:off x="4840270" y="3516015"/>
                <a:ext cx="1402397" cy="8495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4805953" y="3588600"/>
                <a:ext cx="41615" cy="416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
          <p:nvSpPr>
            <p:cNvPr id="162" name="Freeform 161"/>
            <p:cNvSpPr/>
            <p:nvPr/>
          </p:nvSpPr>
          <p:spPr>
            <a:xfrm>
              <a:off x="6367108" y="3799265"/>
              <a:ext cx="89784" cy="232856"/>
            </a:xfrm>
            <a:custGeom>
              <a:avLst/>
              <a:gdLst>
                <a:gd name="connsiteX0" fmla="*/ 291842 w 291842"/>
                <a:gd name="connsiteY0" fmla="*/ 9525 h 228600"/>
                <a:gd name="connsiteX1" fmla="*/ 248980 w 291842"/>
                <a:gd name="connsiteY1" fmla="*/ 28575 h 228600"/>
                <a:gd name="connsiteX2" fmla="*/ 239455 w 291842"/>
                <a:gd name="connsiteY2" fmla="*/ 57150 h 228600"/>
                <a:gd name="connsiteX3" fmla="*/ 248980 w 291842"/>
                <a:gd name="connsiteY3" fmla="*/ 100012 h 228600"/>
                <a:gd name="connsiteX4" fmla="*/ 268030 w 291842"/>
                <a:gd name="connsiteY4" fmla="*/ 152400 h 228600"/>
                <a:gd name="connsiteX5" fmla="*/ 282317 w 291842"/>
                <a:gd name="connsiteY5" fmla="*/ 171450 h 228600"/>
                <a:gd name="connsiteX6" fmla="*/ 263267 w 291842"/>
                <a:gd name="connsiteY6" fmla="*/ 219075 h 228600"/>
                <a:gd name="connsiteX7" fmla="*/ 234692 w 291842"/>
                <a:gd name="connsiteY7" fmla="*/ 223837 h 228600"/>
                <a:gd name="connsiteX8" fmla="*/ 210880 w 291842"/>
                <a:gd name="connsiteY8" fmla="*/ 228600 h 228600"/>
                <a:gd name="connsiteX9" fmla="*/ 196592 w 291842"/>
                <a:gd name="connsiteY9" fmla="*/ 219075 h 228600"/>
                <a:gd name="connsiteX10" fmla="*/ 182305 w 291842"/>
                <a:gd name="connsiteY10" fmla="*/ 161925 h 228600"/>
                <a:gd name="connsiteX11" fmla="*/ 163255 w 291842"/>
                <a:gd name="connsiteY11" fmla="*/ 123825 h 228600"/>
                <a:gd name="connsiteX12" fmla="*/ 106105 w 291842"/>
                <a:gd name="connsiteY12" fmla="*/ 128587 h 228600"/>
                <a:gd name="connsiteX13" fmla="*/ 87055 w 291842"/>
                <a:gd name="connsiteY13" fmla="*/ 138112 h 228600"/>
                <a:gd name="connsiteX14" fmla="*/ 25142 w 291842"/>
                <a:gd name="connsiteY14" fmla="*/ 157162 h 228600"/>
                <a:gd name="connsiteX15" fmla="*/ 1330 w 291842"/>
                <a:gd name="connsiteY15" fmla="*/ 138112 h 228600"/>
                <a:gd name="connsiteX16" fmla="*/ 10855 w 291842"/>
                <a:gd name="connsiteY16" fmla="*/ 42862 h 228600"/>
                <a:gd name="connsiteX17" fmla="*/ 15617 w 291842"/>
                <a:gd name="connsiteY17" fmla="*/ 23812 h 228600"/>
                <a:gd name="connsiteX18" fmla="*/ 29905 w 291842"/>
                <a:gd name="connsiteY18" fmla="*/ 9525 h 228600"/>
                <a:gd name="connsiteX19" fmla="*/ 34667 w 291842"/>
                <a:gd name="connsiteY19" fmla="*/ 0 h 228600"/>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06105 w 282317"/>
                <a:gd name="connsiteY12" fmla="*/ 138112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68017 w 282317"/>
                <a:gd name="connsiteY12" fmla="*/ 83343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87055 w 282317"/>
                <a:gd name="connsiteY12" fmla="*/ 147637 h 238125"/>
                <a:gd name="connsiteX13" fmla="*/ 25142 w 282317"/>
                <a:gd name="connsiteY13" fmla="*/ 166687 h 238125"/>
                <a:gd name="connsiteX14" fmla="*/ 1330 w 282317"/>
                <a:gd name="connsiteY14" fmla="*/ 147637 h 238125"/>
                <a:gd name="connsiteX15" fmla="*/ 10855 w 282317"/>
                <a:gd name="connsiteY15" fmla="*/ 52387 h 238125"/>
                <a:gd name="connsiteX16" fmla="*/ 15617 w 282317"/>
                <a:gd name="connsiteY16" fmla="*/ 33337 h 238125"/>
                <a:gd name="connsiteX17" fmla="*/ 29905 w 282317"/>
                <a:gd name="connsiteY17" fmla="*/ 19050 h 238125"/>
                <a:gd name="connsiteX18" fmla="*/ 34667 w 282317"/>
                <a:gd name="connsiteY18"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25142 w 282317"/>
                <a:gd name="connsiteY12" fmla="*/ 166687 h 238125"/>
                <a:gd name="connsiteX13" fmla="*/ 1330 w 282317"/>
                <a:gd name="connsiteY13" fmla="*/ 147637 h 238125"/>
                <a:gd name="connsiteX14" fmla="*/ 10855 w 282317"/>
                <a:gd name="connsiteY14" fmla="*/ 52387 h 238125"/>
                <a:gd name="connsiteX15" fmla="*/ 15617 w 282317"/>
                <a:gd name="connsiteY15" fmla="*/ 33337 h 238125"/>
                <a:gd name="connsiteX16" fmla="*/ 29905 w 282317"/>
                <a:gd name="connsiteY16" fmla="*/ 19050 h 238125"/>
                <a:gd name="connsiteX17" fmla="*/ 34667 w 282317"/>
                <a:gd name="connsiteY17"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205912 w 291637"/>
                <a:gd name="connsiteY9" fmla="*/ 228600 h 238125"/>
                <a:gd name="connsiteX10" fmla="*/ 191625 w 291637"/>
                <a:gd name="connsiteY10" fmla="*/ 171450 h 238125"/>
                <a:gd name="connsiteX11" fmla="*/ 177337 w 291637"/>
                <a:gd name="connsiteY11" fmla="*/ 83343 h 238125"/>
                <a:gd name="connsiteX12" fmla="*/ 10650 w 291637"/>
                <a:gd name="connsiteY12" fmla="*/ 147637 h 238125"/>
                <a:gd name="connsiteX13" fmla="*/ 20175 w 291637"/>
                <a:gd name="connsiteY13" fmla="*/ 52387 h 238125"/>
                <a:gd name="connsiteX14" fmla="*/ 24937 w 291637"/>
                <a:gd name="connsiteY14" fmla="*/ 33337 h 238125"/>
                <a:gd name="connsiteX15" fmla="*/ 39225 w 291637"/>
                <a:gd name="connsiteY15" fmla="*/ 19050 h 238125"/>
                <a:gd name="connsiteX16" fmla="*/ 43987 w 291637"/>
                <a:gd name="connsiteY16"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91625 w 291637"/>
                <a:gd name="connsiteY9" fmla="*/ 171450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77337 w 291637"/>
                <a:gd name="connsiteY9" fmla="*/ 83343 h 238125"/>
                <a:gd name="connsiteX10" fmla="*/ 10650 w 291637"/>
                <a:gd name="connsiteY10" fmla="*/ 147637 h 238125"/>
                <a:gd name="connsiteX11" fmla="*/ 20175 w 291637"/>
                <a:gd name="connsiteY11" fmla="*/ 52387 h 238125"/>
                <a:gd name="connsiteX12" fmla="*/ 24937 w 291637"/>
                <a:gd name="connsiteY12" fmla="*/ 33337 h 238125"/>
                <a:gd name="connsiteX13" fmla="*/ 39225 w 291637"/>
                <a:gd name="connsiteY13" fmla="*/ 19050 h 238125"/>
                <a:gd name="connsiteX14" fmla="*/ 43987 w 291637"/>
                <a:gd name="connsiteY14"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51155 w 291637"/>
                <a:gd name="connsiteY7" fmla="*/ 230980 h 238125"/>
                <a:gd name="connsiteX8" fmla="*/ 244012 w 291637"/>
                <a:gd name="connsiteY8" fmla="*/ 233362 h 238125"/>
                <a:gd name="connsiteX9" fmla="*/ 220200 w 291637"/>
                <a:gd name="connsiteY9" fmla="*/ 238125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47747"/>
                <a:gd name="connsiteX1" fmla="*/ 258300 w 291637"/>
                <a:gd name="connsiteY1" fmla="*/ 38100 h 247747"/>
                <a:gd name="connsiteX2" fmla="*/ 248775 w 291637"/>
                <a:gd name="connsiteY2" fmla="*/ 66675 h 247747"/>
                <a:gd name="connsiteX3" fmla="*/ 258300 w 291637"/>
                <a:gd name="connsiteY3" fmla="*/ 109537 h 247747"/>
                <a:gd name="connsiteX4" fmla="*/ 277350 w 291637"/>
                <a:gd name="connsiteY4" fmla="*/ 161925 h 247747"/>
                <a:gd name="connsiteX5" fmla="*/ 291637 w 291637"/>
                <a:gd name="connsiteY5" fmla="*/ 180975 h 247747"/>
                <a:gd name="connsiteX6" fmla="*/ 272587 w 291637"/>
                <a:gd name="connsiteY6" fmla="*/ 228600 h 247747"/>
                <a:gd name="connsiteX7" fmla="*/ 251155 w 291637"/>
                <a:gd name="connsiteY7" fmla="*/ 230980 h 247747"/>
                <a:gd name="connsiteX8" fmla="*/ 220200 w 291637"/>
                <a:gd name="connsiteY8" fmla="*/ 238125 h 247747"/>
                <a:gd name="connsiteX9" fmla="*/ 177337 w 291637"/>
                <a:gd name="connsiteY9" fmla="*/ 83343 h 247747"/>
                <a:gd name="connsiteX10" fmla="*/ 10650 w 291637"/>
                <a:gd name="connsiteY10" fmla="*/ 147637 h 247747"/>
                <a:gd name="connsiteX11" fmla="*/ 20175 w 291637"/>
                <a:gd name="connsiteY11" fmla="*/ 52387 h 247747"/>
                <a:gd name="connsiteX12" fmla="*/ 24937 w 291637"/>
                <a:gd name="connsiteY12" fmla="*/ 33337 h 247747"/>
                <a:gd name="connsiteX13" fmla="*/ 39225 w 291637"/>
                <a:gd name="connsiteY13" fmla="*/ 19050 h 247747"/>
                <a:gd name="connsiteX14" fmla="*/ 43987 w 291637"/>
                <a:gd name="connsiteY14" fmla="*/ 9525 h 247747"/>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13" fmla="*/ 43987 w 291637"/>
                <a:gd name="connsiteY13" fmla="*/ 9525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0" fmla="*/ 274013 w 281157"/>
                <a:gd name="connsiteY0" fmla="*/ 38100 h 286662"/>
                <a:gd name="connsiteX1" fmla="*/ 247820 w 281157"/>
                <a:gd name="connsiteY1" fmla="*/ 76200 h 286662"/>
                <a:gd name="connsiteX2" fmla="*/ 238295 w 281157"/>
                <a:gd name="connsiteY2" fmla="*/ 104775 h 286662"/>
                <a:gd name="connsiteX3" fmla="*/ 247820 w 281157"/>
                <a:gd name="connsiteY3" fmla="*/ 147637 h 286662"/>
                <a:gd name="connsiteX4" fmla="*/ 266870 w 281157"/>
                <a:gd name="connsiteY4" fmla="*/ 200025 h 286662"/>
                <a:gd name="connsiteX5" fmla="*/ 281157 w 281157"/>
                <a:gd name="connsiteY5" fmla="*/ 219075 h 286662"/>
                <a:gd name="connsiteX6" fmla="*/ 262107 w 281157"/>
                <a:gd name="connsiteY6" fmla="*/ 266700 h 286662"/>
                <a:gd name="connsiteX7" fmla="*/ 209720 w 281157"/>
                <a:gd name="connsiteY7" fmla="*/ 276225 h 286662"/>
                <a:gd name="connsiteX8" fmla="*/ 166857 w 281157"/>
                <a:gd name="connsiteY8" fmla="*/ 121443 h 286662"/>
                <a:gd name="connsiteX9" fmla="*/ 170 w 281157"/>
                <a:gd name="connsiteY9" fmla="*/ 185737 h 286662"/>
                <a:gd name="connsiteX10" fmla="*/ 133520 w 281157"/>
                <a:gd name="connsiteY10" fmla="*/ 0 h 286662"/>
                <a:gd name="connsiteX0" fmla="*/ 273969 w 281113"/>
                <a:gd name="connsiteY0" fmla="*/ 38100 h 286662"/>
                <a:gd name="connsiteX1" fmla="*/ 247776 w 281113"/>
                <a:gd name="connsiteY1" fmla="*/ 76200 h 286662"/>
                <a:gd name="connsiteX2" fmla="*/ 238251 w 281113"/>
                <a:gd name="connsiteY2" fmla="*/ 104775 h 286662"/>
                <a:gd name="connsiteX3" fmla="*/ 247776 w 281113"/>
                <a:gd name="connsiteY3" fmla="*/ 147637 h 286662"/>
                <a:gd name="connsiteX4" fmla="*/ 266826 w 281113"/>
                <a:gd name="connsiteY4" fmla="*/ 200025 h 286662"/>
                <a:gd name="connsiteX5" fmla="*/ 281113 w 281113"/>
                <a:gd name="connsiteY5" fmla="*/ 219075 h 286662"/>
                <a:gd name="connsiteX6" fmla="*/ 262063 w 281113"/>
                <a:gd name="connsiteY6" fmla="*/ 266700 h 286662"/>
                <a:gd name="connsiteX7" fmla="*/ 209676 w 281113"/>
                <a:gd name="connsiteY7" fmla="*/ 276225 h 286662"/>
                <a:gd name="connsiteX8" fmla="*/ 162050 w 281113"/>
                <a:gd name="connsiteY8" fmla="*/ 226218 h 286662"/>
                <a:gd name="connsiteX9" fmla="*/ 126 w 281113"/>
                <a:gd name="connsiteY9" fmla="*/ 185737 h 286662"/>
                <a:gd name="connsiteX10" fmla="*/ 133476 w 281113"/>
                <a:gd name="connsiteY10" fmla="*/ 0 h 286662"/>
                <a:gd name="connsiteX0" fmla="*/ 141021 w 148165"/>
                <a:gd name="connsiteY0" fmla="*/ 38100 h 286662"/>
                <a:gd name="connsiteX1" fmla="*/ 114828 w 148165"/>
                <a:gd name="connsiteY1" fmla="*/ 76200 h 286662"/>
                <a:gd name="connsiteX2" fmla="*/ 105303 w 148165"/>
                <a:gd name="connsiteY2" fmla="*/ 104775 h 286662"/>
                <a:gd name="connsiteX3" fmla="*/ 114828 w 148165"/>
                <a:gd name="connsiteY3" fmla="*/ 147637 h 286662"/>
                <a:gd name="connsiteX4" fmla="*/ 133878 w 148165"/>
                <a:gd name="connsiteY4" fmla="*/ 200025 h 286662"/>
                <a:gd name="connsiteX5" fmla="*/ 148165 w 148165"/>
                <a:gd name="connsiteY5" fmla="*/ 219075 h 286662"/>
                <a:gd name="connsiteX6" fmla="*/ 129115 w 148165"/>
                <a:gd name="connsiteY6" fmla="*/ 266700 h 286662"/>
                <a:gd name="connsiteX7" fmla="*/ 76728 w 148165"/>
                <a:gd name="connsiteY7" fmla="*/ 276225 h 286662"/>
                <a:gd name="connsiteX8" fmla="*/ 29102 w 148165"/>
                <a:gd name="connsiteY8" fmla="*/ 226218 h 286662"/>
                <a:gd name="connsiteX9" fmla="*/ 48153 w 148165"/>
                <a:gd name="connsiteY9" fmla="*/ 83343 h 286662"/>
                <a:gd name="connsiteX10" fmla="*/ 528 w 148165"/>
                <a:gd name="connsiteY10" fmla="*/ 0 h 286662"/>
                <a:gd name="connsiteX0" fmla="*/ 112568 w 119712"/>
                <a:gd name="connsiteY0" fmla="*/ 61913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86375 w 119712"/>
                <a:gd name="connsiteY2" fmla="*/ 171450 h 310475"/>
                <a:gd name="connsiteX3" fmla="*/ 105425 w 119712"/>
                <a:gd name="connsiteY3" fmla="*/ 223838 h 310475"/>
                <a:gd name="connsiteX4" fmla="*/ 119712 w 119712"/>
                <a:gd name="connsiteY4" fmla="*/ 242888 h 310475"/>
                <a:gd name="connsiteX5" fmla="*/ 100662 w 119712"/>
                <a:gd name="connsiteY5" fmla="*/ 290513 h 310475"/>
                <a:gd name="connsiteX6" fmla="*/ 48275 w 119712"/>
                <a:gd name="connsiteY6" fmla="*/ 300038 h 310475"/>
                <a:gd name="connsiteX7" fmla="*/ 649 w 119712"/>
                <a:gd name="connsiteY7" fmla="*/ 250031 h 310475"/>
                <a:gd name="connsiteX8" fmla="*/ 19700 w 119712"/>
                <a:gd name="connsiteY8" fmla="*/ 107156 h 310475"/>
                <a:gd name="connsiteX9" fmla="*/ 5413 w 119712"/>
                <a:gd name="connsiteY9" fmla="*/ 0 h 3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12" h="310475">
                  <a:moveTo>
                    <a:pt x="114950" y="38101"/>
                  </a:moveTo>
                  <a:cubicBezTo>
                    <a:pt x="100663" y="44451"/>
                    <a:pt x="91138" y="77788"/>
                    <a:pt x="86375" y="100013"/>
                  </a:cubicBezTo>
                  <a:cubicBezTo>
                    <a:pt x="81613" y="122238"/>
                    <a:pt x="83200" y="150813"/>
                    <a:pt x="86375" y="171450"/>
                  </a:cubicBezTo>
                  <a:cubicBezTo>
                    <a:pt x="89550" y="192088"/>
                    <a:pt x="100934" y="215754"/>
                    <a:pt x="105425" y="223838"/>
                  </a:cubicBezTo>
                  <a:cubicBezTo>
                    <a:pt x="109280" y="230777"/>
                    <a:pt x="114950" y="236538"/>
                    <a:pt x="119712" y="242888"/>
                  </a:cubicBezTo>
                  <a:cubicBezTo>
                    <a:pt x="113362" y="258763"/>
                    <a:pt x="112568" y="280988"/>
                    <a:pt x="100662" y="290513"/>
                  </a:cubicBezTo>
                  <a:cubicBezTo>
                    <a:pt x="88756" y="300038"/>
                    <a:pt x="64150" y="324247"/>
                    <a:pt x="48275" y="300038"/>
                  </a:cubicBezTo>
                  <a:cubicBezTo>
                    <a:pt x="32400" y="275829"/>
                    <a:pt x="5411" y="282178"/>
                    <a:pt x="649" y="250031"/>
                  </a:cubicBezTo>
                  <a:cubicBezTo>
                    <a:pt x="-4113" y="217884"/>
                    <a:pt x="18906" y="148828"/>
                    <a:pt x="19700" y="107156"/>
                  </a:cubicBezTo>
                  <a:cubicBezTo>
                    <a:pt x="20494" y="65484"/>
                    <a:pt x="-702" y="27517"/>
                    <a:pt x="5413" y="0"/>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a:p>
          </p:txBody>
        </p:sp>
        <p:sp>
          <p:nvSpPr>
            <p:cNvPr id="163" name="Freeform 162"/>
            <p:cNvSpPr/>
            <p:nvPr/>
          </p:nvSpPr>
          <p:spPr>
            <a:xfrm>
              <a:off x="5978259" y="3808196"/>
              <a:ext cx="249863" cy="263480"/>
            </a:xfrm>
            <a:custGeom>
              <a:avLst/>
              <a:gdLst>
                <a:gd name="connsiteX0" fmla="*/ 204813 w 223920"/>
                <a:gd name="connsiteY0" fmla="*/ 29393 h 338955"/>
                <a:gd name="connsiteX1" fmla="*/ 166713 w 223920"/>
                <a:gd name="connsiteY1" fmla="*/ 162743 h 338955"/>
                <a:gd name="connsiteX2" fmla="*/ 161951 w 223920"/>
                <a:gd name="connsiteY2" fmla="*/ 196080 h 338955"/>
                <a:gd name="connsiteX3" fmla="*/ 166713 w 223920"/>
                <a:gd name="connsiteY3" fmla="*/ 234180 h 338955"/>
                <a:gd name="connsiteX4" fmla="*/ 204813 w 223920"/>
                <a:gd name="connsiteY4" fmla="*/ 277043 h 338955"/>
                <a:gd name="connsiteX5" fmla="*/ 214338 w 223920"/>
                <a:gd name="connsiteY5" fmla="*/ 305618 h 338955"/>
                <a:gd name="connsiteX6" fmla="*/ 223863 w 223920"/>
                <a:gd name="connsiteY6" fmla="*/ 319905 h 338955"/>
                <a:gd name="connsiteX7" fmla="*/ 209576 w 223920"/>
                <a:gd name="connsiteY7" fmla="*/ 338955 h 338955"/>
                <a:gd name="connsiteX8" fmla="*/ 171476 w 223920"/>
                <a:gd name="connsiteY8" fmla="*/ 334193 h 338955"/>
                <a:gd name="connsiteX9" fmla="*/ 76226 w 223920"/>
                <a:gd name="connsiteY9" fmla="*/ 277043 h 338955"/>
                <a:gd name="connsiteX10" fmla="*/ 61938 w 223920"/>
                <a:gd name="connsiteY10" fmla="*/ 257993 h 338955"/>
                <a:gd name="connsiteX11" fmla="*/ 14313 w 223920"/>
                <a:gd name="connsiteY11" fmla="*/ 157980 h 338955"/>
                <a:gd name="connsiteX12" fmla="*/ 26 w 223920"/>
                <a:gd name="connsiteY12" fmla="*/ 138930 h 338955"/>
                <a:gd name="connsiteX13" fmla="*/ 19076 w 223920"/>
                <a:gd name="connsiteY13" fmla="*/ 96068 h 338955"/>
                <a:gd name="connsiteX14" fmla="*/ 33363 w 223920"/>
                <a:gd name="connsiteY14" fmla="*/ 72255 h 338955"/>
                <a:gd name="connsiteX15" fmla="*/ 57176 w 223920"/>
                <a:gd name="connsiteY15" fmla="*/ 24630 h 338955"/>
                <a:gd name="connsiteX16" fmla="*/ 76226 w 223920"/>
                <a:gd name="connsiteY16" fmla="*/ 818 h 338955"/>
                <a:gd name="connsiteX17" fmla="*/ 66701 w 223920"/>
                <a:gd name="connsiteY17" fmla="*/ 10343 h 338955"/>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331019 w 331019"/>
                <a:gd name="connsiteY0" fmla="*/ 53207 h 338956"/>
                <a:gd name="connsiteX1" fmla="*/ 166713 w 331019"/>
                <a:gd name="connsiteY1" fmla="*/ 162744 h 338956"/>
                <a:gd name="connsiteX2" fmla="*/ 161951 w 331019"/>
                <a:gd name="connsiteY2" fmla="*/ 196081 h 338956"/>
                <a:gd name="connsiteX3" fmla="*/ 166713 w 331019"/>
                <a:gd name="connsiteY3" fmla="*/ 234181 h 338956"/>
                <a:gd name="connsiteX4" fmla="*/ 204813 w 331019"/>
                <a:gd name="connsiteY4" fmla="*/ 277044 h 338956"/>
                <a:gd name="connsiteX5" fmla="*/ 214338 w 331019"/>
                <a:gd name="connsiteY5" fmla="*/ 305619 h 338956"/>
                <a:gd name="connsiteX6" fmla="*/ 223863 w 331019"/>
                <a:gd name="connsiteY6" fmla="*/ 319906 h 338956"/>
                <a:gd name="connsiteX7" fmla="*/ 209576 w 331019"/>
                <a:gd name="connsiteY7" fmla="*/ 338956 h 338956"/>
                <a:gd name="connsiteX8" fmla="*/ 171476 w 331019"/>
                <a:gd name="connsiteY8" fmla="*/ 334194 h 338956"/>
                <a:gd name="connsiteX9" fmla="*/ 76226 w 331019"/>
                <a:gd name="connsiteY9" fmla="*/ 277044 h 338956"/>
                <a:gd name="connsiteX10" fmla="*/ 61938 w 331019"/>
                <a:gd name="connsiteY10" fmla="*/ 257994 h 338956"/>
                <a:gd name="connsiteX11" fmla="*/ 14313 w 331019"/>
                <a:gd name="connsiteY11" fmla="*/ 157981 h 338956"/>
                <a:gd name="connsiteX12" fmla="*/ 26 w 331019"/>
                <a:gd name="connsiteY12" fmla="*/ 138931 h 338956"/>
                <a:gd name="connsiteX13" fmla="*/ 19076 w 331019"/>
                <a:gd name="connsiteY13" fmla="*/ 96069 h 338956"/>
                <a:gd name="connsiteX14" fmla="*/ 33363 w 331019"/>
                <a:gd name="connsiteY14" fmla="*/ 72256 h 338956"/>
                <a:gd name="connsiteX15" fmla="*/ 57176 w 331019"/>
                <a:gd name="connsiteY15" fmla="*/ 24631 h 338956"/>
                <a:gd name="connsiteX16" fmla="*/ 76226 w 331019"/>
                <a:gd name="connsiteY16" fmla="*/ 819 h 338956"/>
                <a:gd name="connsiteX17" fmla="*/ 66701 w 331019"/>
                <a:gd name="connsiteY17" fmla="*/ 10344 h 338956"/>
                <a:gd name="connsiteX0" fmla="*/ 331019 w 331019"/>
                <a:gd name="connsiteY0" fmla="*/ 53207 h 341244"/>
                <a:gd name="connsiteX1" fmla="*/ 166713 w 331019"/>
                <a:gd name="connsiteY1" fmla="*/ 162744 h 341244"/>
                <a:gd name="connsiteX2" fmla="*/ 161951 w 331019"/>
                <a:gd name="connsiteY2" fmla="*/ 196081 h 341244"/>
                <a:gd name="connsiteX3" fmla="*/ 166713 w 331019"/>
                <a:gd name="connsiteY3" fmla="*/ 234181 h 341244"/>
                <a:gd name="connsiteX4" fmla="*/ 204813 w 331019"/>
                <a:gd name="connsiteY4" fmla="*/ 277044 h 341244"/>
                <a:gd name="connsiteX5" fmla="*/ 214338 w 331019"/>
                <a:gd name="connsiteY5" fmla="*/ 305619 h 341244"/>
                <a:gd name="connsiteX6" fmla="*/ 223863 w 331019"/>
                <a:gd name="connsiteY6" fmla="*/ 319906 h 341244"/>
                <a:gd name="connsiteX7" fmla="*/ 209576 w 331019"/>
                <a:gd name="connsiteY7" fmla="*/ 338956 h 341244"/>
                <a:gd name="connsiteX8" fmla="*/ 171476 w 331019"/>
                <a:gd name="connsiteY8" fmla="*/ 334194 h 341244"/>
                <a:gd name="connsiteX9" fmla="*/ 61938 w 331019"/>
                <a:gd name="connsiteY9" fmla="*/ 257994 h 341244"/>
                <a:gd name="connsiteX10" fmla="*/ 14313 w 331019"/>
                <a:gd name="connsiteY10" fmla="*/ 157981 h 341244"/>
                <a:gd name="connsiteX11" fmla="*/ 26 w 331019"/>
                <a:gd name="connsiteY11" fmla="*/ 138931 h 341244"/>
                <a:gd name="connsiteX12" fmla="*/ 19076 w 331019"/>
                <a:gd name="connsiteY12" fmla="*/ 96069 h 341244"/>
                <a:gd name="connsiteX13" fmla="*/ 33363 w 331019"/>
                <a:gd name="connsiteY13" fmla="*/ 72256 h 341244"/>
                <a:gd name="connsiteX14" fmla="*/ 57176 w 331019"/>
                <a:gd name="connsiteY14" fmla="*/ 24631 h 341244"/>
                <a:gd name="connsiteX15" fmla="*/ 76226 w 331019"/>
                <a:gd name="connsiteY15" fmla="*/ 819 h 341244"/>
                <a:gd name="connsiteX16" fmla="*/ 66701 w 331019"/>
                <a:gd name="connsiteY16" fmla="*/ 10344 h 341244"/>
                <a:gd name="connsiteX0" fmla="*/ 332559 w 332559"/>
                <a:gd name="connsiteY0" fmla="*/ 53207 h 341244"/>
                <a:gd name="connsiteX1" fmla="*/ 168253 w 332559"/>
                <a:gd name="connsiteY1" fmla="*/ 162744 h 341244"/>
                <a:gd name="connsiteX2" fmla="*/ 163491 w 332559"/>
                <a:gd name="connsiteY2" fmla="*/ 196081 h 341244"/>
                <a:gd name="connsiteX3" fmla="*/ 168253 w 332559"/>
                <a:gd name="connsiteY3" fmla="*/ 234181 h 341244"/>
                <a:gd name="connsiteX4" fmla="*/ 206353 w 332559"/>
                <a:gd name="connsiteY4" fmla="*/ 277044 h 341244"/>
                <a:gd name="connsiteX5" fmla="*/ 215878 w 332559"/>
                <a:gd name="connsiteY5" fmla="*/ 305619 h 341244"/>
                <a:gd name="connsiteX6" fmla="*/ 225403 w 332559"/>
                <a:gd name="connsiteY6" fmla="*/ 319906 h 341244"/>
                <a:gd name="connsiteX7" fmla="*/ 211116 w 332559"/>
                <a:gd name="connsiteY7" fmla="*/ 338956 h 341244"/>
                <a:gd name="connsiteX8" fmla="*/ 173016 w 332559"/>
                <a:gd name="connsiteY8" fmla="*/ 334194 h 341244"/>
                <a:gd name="connsiteX9" fmla="*/ 63478 w 332559"/>
                <a:gd name="connsiteY9" fmla="*/ 257994 h 341244"/>
                <a:gd name="connsiteX10" fmla="*/ 1566 w 332559"/>
                <a:gd name="connsiteY10" fmla="*/ 138931 h 341244"/>
                <a:gd name="connsiteX11" fmla="*/ 20616 w 332559"/>
                <a:gd name="connsiteY11" fmla="*/ 96069 h 341244"/>
                <a:gd name="connsiteX12" fmla="*/ 34903 w 332559"/>
                <a:gd name="connsiteY12" fmla="*/ 72256 h 341244"/>
                <a:gd name="connsiteX13" fmla="*/ 58716 w 332559"/>
                <a:gd name="connsiteY13" fmla="*/ 24631 h 341244"/>
                <a:gd name="connsiteX14" fmla="*/ 77766 w 332559"/>
                <a:gd name="connsiteY14" fmla="*/ 819 h 341244"/>
                <a:gd name="connsiteX15" fmla="*/ 68241 w 332559"/>
                <a:gd name="connsiteY15" fmla="*/ 10344 h 341244"/>
                <a:gd name="connsiteX0" fmla="*/ 312882 w 312882"/>
                <a:gd name="connsiteY0" fmla="*/ 53207 h 341244"/>
                <a:gd name="connsiteX1" fmla="*/ 148576 w 312882"/>
                <a:gd name="connsiteY1" fmla="*/ 162744 h 341244"/>
                <a:gd name="connsiteX2" fmla="*/ 143814 w 312882"/>
                <a:gd name="connsiteY2" fmla="*/ 196081 h 341244"/>
                <a:gd name="connsiteX3" fmla="*/ 148576 w 312882"/>
                <a:gd name="connsiteY3" fmla="*/ 234181 h 341244"/>
                <a:gd name="connsiteX4" fmla="*/ 186676 w 312882"/>
                <a:gd name="connsiteY4" fmla="*/ 277044 h 341244"/>
                <a:gd name="connsiteX5" fmla="*/ 196201 w 312882"/>
                <a:gd name="connsiteY5" fmla="*/ 305619 h 341244"/>
                <a:gd name="connsiteX6" fmla="*/ 205726 w 312882"/>
                <a:gd name="connsiteY6" fmla="*/ 319906 h 341244"/>
                <a:gd name="connsiteX7" fmla="*/ 191439 w 312882"/>
                <a:gd name="connsiteY7" fmla="*/ 338956 h 341244"/>
                <a:gd name="connsiteX8" fmla="*/ 153339 w 312882"/>
                <a:gd name="connsiteY8" fmla="*/ 334194 h 341244"/>
                <a:gd name="connsiteX9" fmla="*/ 43801 w 312882"/>
                <a:gd name="connsiteY9" fmla="*/ 257994 h 341244"/>
                <a:gd name="connsiteX10" fmla="*/ 939 w 312882"/>
                <a:gd name="connsiteY10" fmla="*/ 96069 h 341244"/>
                <a:gd name="connsiteX11" fmla="*/ 15226 w 312882"/>
                <a:gd name="connsiteY11" fmla="*/ 72256 h 341244"/>
                <a:gd name="connsiteX12" fmla="*/ 39039 w 312882"/>
                <a:gd name="connsiteY12" fmla="*/ 24631 h 341244"/>
                <a:gd name="connsiteX13" fmla="*/ 58089 w 312882"/>
                <a:gd name="connsiteY13" fmla="*/ 819 h 341244"/>
                <a:gd name="connsiteX14" fmla="*/ 48564 w 312882"/>
                <a:gd name="connsiteY14" fmla="*/ 10344 h 341244"/>
                <a:gd name="connsiteX0" fmla="*/ 313209 w 313209"/>
                <a:gd name="connsiteY0" fmla="*/ 55717 h 343754"/>
                <a:gd name="connsiteX1" fmla="*/ 148903 w 313209"/>
                <a:gd name="connsiteY1" fmla="*/ 165254 h 343754"/>
                <a:gd name="connsiteX2" fmla="*/ 144141 w 313209"/>
                <a:gd name="connsiteY2" fmla="*/ 198591 h 343754"/>
                <a:gd name="connsiteX3" fmla="*/ 148903 w 313209"/>
                <a:gd name="connsiteY3" fmla="*/ 236691 h 343754"/>
                <a:gd name="connsiteX4" fmla="*/ 187003 w 313209"/>
                <a:gd name="connsiteY4" fmla="*/ 279554 h 343754"/>
                <a:gd name="connsiteX5" fmla="*/ 196528 w 313209"/>
                <a:gd name="connsiteY5" fmla="*/ 308129 h 343754"/>
                <a:gd name="connsiteX6" fmla="*/ 206053 w 313209"/>
                <a:gd name="connsiteY6" fmla="*/ 322416 h 343754"/>
                <a:gd name="connsiteX7" fmla="*/ 191766 w 313209"/>
                <a:gd name="connsiteY7" fmla="*/ 341466 h 343754"/>
                <a:gd name="connsiteX8" fmla="*/ 153666 w 313209"/>
                <a:gd name="connsiteY8" fmla="*/ 336704 h 343754"/>
                <a:gd name="connsiteX9" fmla="*/ 44128 w 313209"/>
                <a:gd name="connsiteY9" fmla="*/ 260504 h 343754"/>
                <a:gd name="connsiteX10" fmla="*/ 1266 w 313209"/>
                <a:gd name="connsiteY10" fmla="*/ 98579 h 343754"/>
                <a:gd name="connsiteX11" fmla="*/ 15553 w 313209"/>
                <a:gd name="connsiteY11" fmla="*/ 74766 h 343754"/>
                <a:gd name="connsiteX12" fmla="*/ 58416 w 313209"/>
                <a:gd name="connsiteY12" fmla="*/ 3329 h 343754"/>
                <a:gd name="connsiteX13" fmla="*/ 48891 w 313209"/>
                <a:gd name="connsiteY13" fmla="*/ 12854 h 343754"/>
                <a:gd name="connsiteX0" fmla="*/ 313209 w 313209"/>
                <a:gd name="connsiteY0" fmla="*/ 52388 h 340425"/>
                <a:gd name="connsiteX1" fmla="*/ 148903 w 313209"/>
                <a:gd name="connsiteY1" fmla="*/ 161925 h 340425"/>
                <a:gd name="connsiteX2" fmla="*/ 144141 w 313209"/>
                <a:gd name="connsiteY2" fmla="*/ 195262 h 340425"/>
                <a:gd name="connsiteX3" fmla="*/ 148903 w 313209"/>
                <a:gd name="connsiteY3" fmla="*/ 233362 h 340425"/>
                <a:gd name="connsiteX4" fmla="*/ 187003 w 313209"/>
                <a:gd name="connsiteY4" fmla="*/ 276225 h 340425"/>
                <a:gd name="connsiteX5" fmla="*/ 196528 w 313209"/>
                <a:gd name="connsiteY5" fmla="*/ 304800 h 340425"/>
                <a:gd name="connsiteX6" fmla="*/ 206053 w 313209"/>
                <a:gd name="connsiteY6" fmla="*/ 319087 h 340425"/>
                <a:gd name="connsiteX7" fmla="*/ 191766 w 313209"/>
                <a:gd name="connsiteY7" fmla="*/ 338137 h 340425"/>
                <a:gd name="connsiteX8" fmla="*/ 153666 w 313209"/>
                <a:gd name="connsiteY8" fmla="*/ 333375 h 340425"/>
                <a:gd name="connsiteX9" fmla="*/ 44128 w 313209"/>
                <a:gd name="connsiteY9" fmla="*/ 257175 h 340425"/>
                <a:gd name="connsiteX10" fmla="*/ 1266 w 313209"/>
                <a:gd name="connsiteY10" fmla="*/ 95250 h 340425"/>
                <a:gd name="connsiteX11" fmla="*/ 15553 w 313209"/>
                <a:gd name="connsiteY11" fmla="*/ 71437 h 340425"/>
                <a:gd name="connsiteX12" fmla="*/ 58416 w 313209"/>
                <a:gd name="connsiteY12" fmla="*/ 0 h 340425"/>
                <a:gd name="connsiteX0" fmla="*/ 313209 w 313209"/>
                <a:gd name="connsiteY0" fmla="*/ 0 h 288037"/>
                <a:gd name="connsiteX1" fmla="*/ 148903 w 313209"/>
                <a:gd name="connsiteY1" fmla="*/ 109537 h 288037"/>
                <a:gd name="connsiteX2" fmla="*/ 144141 w 313209"/>
                <a:gd name="connsiteY2" fmla="*/ 142874 h 288037"/>
                <a:gd name="connsiteX3" fmla="*/ 148903 w 313209"/>
                <a:gd name="connsiteY3" fmla="*/ 180974 h 288037"/>
                <a:gd name="connsiteX4" fmla="*/ 187003 w 313209"/>
                <a:gd name="connsiteY4" fmla="*/ 223837 h 288037"/>
                <a:gd name="connsiteX5" fmla="*/ 196528 w 313209"/>
                <a:gd name="connsiteY5" fmla="*/ 252412 h 288037"/>
                <a:gd name="connsiteX6" fmla="*/ 206053 w 313209"/>
                <a:gd name="connsiteY6" fmla="*/ 266699 h 288037"/>
                <a:gd name="connsiteX7" fmla="*/ 191766 w 313209"/>
                <a:gd name="connsiteY7" fmla="*/ 285749 h 288037"/>
                <a:gd name="connsiteX8" fmla="*/ 153666 w 313209"/>
                <a:gd name="connsiteY8" fmla="*/ 280987 h 288037"/>
                <a:gd name="connsiteX9" fmla="*/ 44128 w 313209"/>
                <a:gd name="connsiteY9" fmla="*/ 204787 h 288037"/>
                <a:gd name="connsiteX10" fmla="*/ 1266 w 313209"/>
                <a:gd name="connsiteY10" fmla="*/ 42862 h 288037"/>
                <a:gd name="connsiteX11" fmla="*/ 15553 w 313209"/>
                <a:gd name="connsiteY11" fmla="*/ 19049 h 288037"/>
                <a:gd name="connsiteX0" fmla="*/ 297656 w 297656"/>
                <a:gd name="connsiteY0" fmla="*/ 0 h 288037"/>
                <a:gd name="connsiteX1" fmla="*/ 133350 w 297656"/>
                <a:gd name="connsiteY1" fmla="*/ 109537 h 288037"/>
                <a:gd name="connsiteX2" fmla="*/ 128588 w 297656"/>
                <a:gd name="connsiteY2" fmla="*/ 142874 h 288037"/>
                <a:gd name="connsiteX3" fmla="*/ 133350 w 297656"/>
                <a:gd name="connsiteY3" fmla="*/ 180974 h 288037"/>
                <a:gd name="connsiteX4" fmla="*/ 171450 w 297656"/>
                <a:gd name="connsiteY4" fmla="*/ 223837 h 288037"/>
                <a:gd name="connsiteX5" fmla="*/ 180975 w 297656"/>
                <a:gd name="connsiteY5" fmla="*/ 252412 h 288037"/>
                <a:gd name="connsiteX6" fmla="*/ 190500 w 297656"/>
                <a:gd name="connsiteY6" fmla="*/ 266699 h 288037"/>
                <a:gd name="connsiteX7" fmla="*/ 176213 w 297656"/>
                <a:gd name="connsiteY7" fmla="*/ 285749 h 288037"/>
                <a:gd name="connsiteX8" fmla="*/ 138113 w 297656"/>
                <a:gd name="connsiteY8" fmla="*/ 280987 h 288037"/>
                <a:gd name="connsiteX9" fmla="*/ 28575 w 297656"/>
                <a:gd name="connsiteY9" fmla="*/ 204787 h 288037"/>
                <a:gd name="connsiteX10" fmla="*/ 0 w 297656"/>
                <a:gd name="connsiteY10" fmla="*/ 19049 h 288037"/>
                <a:gd name="connsiteX0" fmla="*/ 297656 w 297656"/>
                <a:gd name="connsiteY0" fmla="*/ 0 h 290217"/>
                <a:gd name="connsiteX1" fmla="*/ 133350 w 297656"/>
                <a:gd name="connsiteY1" fmla="*/ 109537 h 290217"/>
                <a:gd name="connsiteX2" fmla="*/ 128588 w 297656"/>
                <a:gd name="connsiteY2" fmla="*/ 142874 h 290217"/>
                <a:gd name="connsiteX3" fmla="*/ 133350 w 297656"/>
                <a:gd name="connsiteY3" fmla="*/ 180974 h 290217"/>
                <a:gd name="connsiteX4" fmla="*/ 171450 w 297656"/>
                <a:gd name="connsiteY4" fmla="*/ 223837 h 290217"/>
                <a:gd name="connsiteX5" fmla="*/ 180975 w 297656"/>
                <a:gd name="connsiteY5" fmla="*/ 252412 h 290217"/>
                <a:gd name="connsiteX6" fmla="*/ 176213 w 297656"/>
                <a:gd name="connsiteY6" fmla="*/ 285749 h 290217"/>
                <a:gd name="connsiteX7" fmla="*/ 138113 w 297656"/>
                <a:gd name="connsiteY7" fmla="*/ 280987 h 290217"/>
                <a:gd name="connsiteX8" fmla="*/ 28575 w 297656"/>
                <a:gd name="connsiteY8" fmla="*/ 204787 h 290217"/>
                <a:gd name="connsiteX9" fmla="*/ 0 w 297656"/>
                <a:gd name="connsiteY9" fmla="*/ 19049 h 290217"/>
                <a:gd name="connsiteX0" fmla="*/ 297656 w 297656"/>
                <a:gd name="connsiteY0" fmla="*/ 0 h 292126"/>
                <a:gd name="connsiteX1" fmla="*/ 133350 w 297656"/>
                <a:gd name="connsiteY1" fmla="*/ 109537 h 292126"/>
                <a:gd name="connsiteX2" fmla="*/ 128588 w 297656"/>
                <a:gd name="connsiteY2" fmla="*/ 142874 h 292126"/>
                <a:gd name="connsiteX3" fmla="*/ 133350 w 297656"/>
                <a:gd name="connsiteY3" fmla="*/ 180974 h 292126"/>
                <a:gd name="connsiteX4" fmla="*/ 171450 w 297656"/>
                <a:gd name="connsiteY4" fmla="*/ 223837 h 292126"/>
                <a:gd name="connsiteX5" fmla="*/ 176213 w 297656"/>
                <a:gd name="connsiteY5" fmla="*/ 285749 h 292126"/>
                <a:gd name="connsiteX6" fmla="*/ 138113 w 297656"/>
                <a:gd name="connsiteY6" fmla="*/ 280987 h 292126"/>
                <a:gd name="connsiteX7" fmla="*/ 28575 w 297656"/>
                <a:gd name="connsiteY7" fmla="*/ 204787 h 292126"/>
                <a:gd name="connsiteX8" fmla="*/ 0 w 297656"/>
                <a:gd name="connsiteY8" fmla="*/ 19049 h 292126"/>
                <a:gd name="connsiteX0" fmla="*/ 297656 w 297656"/>
                <a:gd name="connsiteY0" fmla="*/ 0 h 281151"/>
                <a:gd name="connsiteX1" fmla="*/ 133350 w 297656"/>
                <a:gd name="connsiteY1" fmla="*/ 109537 h 281151"/>
                <a:gd name="connsiteX2" fmla="*/ 128588 w 297656"/>
                <a:gd name="connsiteY2" fmla="*/ 142874 h 281151"/>
                <a:gd name="connsiteX3" fmla="*/ 133350 w 297656"/>
                <a:gd name="connsiteY3" fmla="*/ 180974 h 281151"/>
                <a:gd name="connsiteX4" fmla="*/ 171450 w 297656"/>
                <a:gd name="connsiteY4" fmla="*/ 223837 h 281151"/>
                <a:gd name="connsiteX5" fmla="*/ 138113 w 297656"/>
                <a:gd name="connsiteY5" fmla="*/ 280987 h 281151"/>
                <a:gd name="connsiteX6" fmla="*/ 28575 w 297656"/>
                <a:gd name="connsiteY6" fmla="*/ 204787 h 281151"/>
                <a:gd name="connsiteX7" fmla="*/ 0 w 297656"/>
                <a:gd name="connsiteY7" fmla="*/ 19049 h 281151"/>
                <a:gd name="connsiteX0" fmla="*/ 297656 w 297656"/>
                <a:gd name="connsiteY0" fmla="*/ 0 h 281151"/>
                <a:gd name="connsiteX1" fmla="*/ 133350 w 297656"/>
                <a:gd name="connsiteY1" fmla="*/ 109537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297656 w 297656"/>
                <a:gd name="connsiteY0" fmla="*/ 0 h 281151"/>
                <a:gd name="connsiteX1" fmla="*/ 254794 w 297656"/>
                <a:gd name="connsiteY1" fmla="*/ 169068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373856 w 373856"/>
                <a:gd name="connsiteY0" fmla="*/ 35720 h 316871"/>
                <a:gd name="connsiteX1" fmla="*/ 330994 w 373856"/>
                <a:gd name="connsiteY1" fmla="*/ 204788 h 316871"/>
                <a:gd name="connsiteX2" fmla="*/ 209550 w 373856"/>
                <a:gd name="connsiteY2" fmla="*/ 216694 h 316871"/>
                <a:gd name="connsiteX3" fmla="*/ 247650 w 373856"/>
                <a:gd name="connsiteY3" fmla="*/ 259557 h 316871"/>
                <a:gd name="connsiteX4" fmla="*/ 214313 w 373856"/>
                <a:gd name="connsiteY4" fmla="*/ 316707 h 316871"/>
                <a:gd name="connsiteX5" fmla="*/ 104775 w 373856"/>
                <a:gd name="connsiteY5" fmla="*/ 240507 h 316871"/>
                <a:gd name="connsiteX6" fmla="*/ 0 w 373856"/>
                <a:gd name="connsiteY6" fmla="*/ 0 h 316871"/>
                <a:gd name="connsiteX0" fmla="*/ 373856 w 373856"/>
                <a:gd name="connsiteY0" fmla="*/ 35720 h 322733"/>
                <a:gd name="connsiteX1" fmla="*/ 330994 w 373856"/>
                <a:gd name="connsiteY1" fmla="*/ 204788 h 322733"/>
                <a:gd name="connsiteX2" fmla="*/ 209550 w 373856"/>
                <a:gd name="connsiteY2" fmla="*/ 216694 h 322733"/>
                <a:gd name="connsiteX3" fmla="*/ 247650 w 373856"/>
                <a:gd name="connsiteY3" fmla="*/ 259557 h 322733"/>
                <a:gd name="connsiteX4" fmla="*/ 214313 w 373856"/>
                <a:gd name="connsiteY4" fmla="*/ 316707 h 322733"/>
                <a:gd name="connsiteX5" fmla="*/ 114300 w 373856"/>
                <a:gd name="connsiteY5" fmla="*/ 102395 h 322733"/>
                <a:gd name="connsiteX6" fmla="*/ 0 w 373856"/>
                <a:gd name="connsiteY6" fmla="*/ 0 h 322733"/>
                <a:gd name="connsiteX0" fmla="*/ 319087 w 333151"/>
                <a:gd name="connsiteY0" fmla="*/ 0 h 351306"/>
                <a:gd name="connsiteX1" fmla="*/ 330994 w 333151"/>
                <a:gd name="connsiteY1" fmla="*/ 233361 h 351306"/>
                <a:gd name="connsiteX2" fmla="*/ 209550 w 333151"/>
                <a:gd name="connsiteY2" fmla="*/ 245267 h 351306"/>
                <a:gd name="connsiteX3" fmla="*/ 247650 w 333151"/>
                <a:gd name="connsiteY3" fmla="*/ 288130 h 351306"/>
                <a:gd name="connsiteX4" fmla="*/ 214313 w 333151"/>
                <a:gd name="connsiteY4" fmla="*/ 345280 h 351306"/>
                <a:gd name="connsiteX5" fmla="*/ 114300 w 333151"/>
                <a:gd name="connsiteY5" fmla="*/ 130968 h 351306"/>
                <a:gd name="connsiteX6" fmla="*/ 0 w 333151"/>
                <a:gd name="connsiteY6" fmla="*/ 28573 h 35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51" h="351306">
                  <a:moveTo>
                    <a:pt x="319087" y="0"/>
                  </a:moveTo>
                  <a:cubicBezTo>
                    <a:pt x="243492" y="82363"/>
                    <a:pt x="349250" y="192483"/>
                    <a:pt x="330994" y="233361"/>
                  </a:cubicBezTo>
                  <a:cubicBezTo>
                    <a:pt x="312738" y="274239"/>
                    <a:pt x="223441" y="236139"/>
                    <a:pt x="209550" y="245267"/>
                  </a:cubicBezTo>
                  <a:cubicBezTo>
                    <a:pt x="195659" y="254395"/>
                    <a:pt x="243003" y="283482"/>
                    <a:pt x="247650" y="288130"/>
                  </a:cubicBezTo>
                  <a:cubicBezTo>
                    <a:pt x="248444" y="304799"/>
                    <a:pt x="236538" y="371474"/>
                    <a:pt x="214313" y="345280"/>
                  </a:cubicBezTo>
                  <a:cubicBezTo>
                    <a:pt x="192088" y="319086"/>
                    <a:pt x="140494" y="160337"/>
                    <a:pt x="114300" y="130968"/>
                  </a:cubicBezTo>
                  <a:cubicBezTo>
                    <a:pt x="91281" y="87312"/>
                    <a:pt x="5953" y="67268"/>
                    <a:pt x="0" y="28573"/>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dirty="0"/>
            </a:p>
          </p:txBody>
        </p:sp>
        <p:cxnSp>
          <p:nvCxnSpPr>
            <p:cNvPr id="164" name="Straight Arrow Connector 163"/>
            <p:cNvCxnSpPr/>
            <p:nvPr/>
          </p:nvCxnSpPr>
          <p:spPr>
            <a:xfrm flipH="1">
              <a:off x="6445398" y="3760758"/>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flipV="1">
              <a:off x="6318534" y="3716515"/>
              <a:ext cx="51825" cy="87026"/>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5975339" y="3706396"/>
              <a:ext cx="2920" cy="111755"/>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6231428" y="3720456"/>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Freeform 167"/>
            <p:cNvSpPr/>
            <p:nvPr/>
          </p:nvSpPr>
          <p:spPr>
            <a:xfrm>
              <a:off x="5925196" y="3754265"/>
              <a:ext cx="638175" cy="126206"/>
            </a:xfrm>
            <a:custGeom>
              <a:avLst/>
              <a:gdLst>
                <a:gd name="connsiteX0" fmla="*/ 0 w 850900"/>
                <a:gd name="connsiteY0" fmla="*/ 161925 h 168275"/>
                <a:gd name="connsiteX1" fmla="*/ 9525 w 850900"/>
                <a:gd name="connsiteY1" fmla="*/ 146050 h 168275"/>
                <a:gd name="connsiteX2" fmla="*/ 19050 w 850900"/>
                <a:gd name="connsiteY2" fmla="*/ 142875 h 168275"/>
                <a:gd name="connsiteX3" fmla="*/ 25400 w 850900"/>
                <a:gd name="connsiteY3" fmla="*/ 133350 h 168275"/>
                <a:gd name="connsiteX4" fmla="*/ 44450 w 850900"/>
                <a:gd name="connsiteY4" fmla="*/ 114300 h 168275"/>
                <a:gd name="connsiteX5" fmla="*/ 63500 w 850900"/>
                <a:gd name="connsiteY5" fmla="*/ 98425 h 168275"/>
                <a:gd name="connsiteX6" fmla="*/ 76200 w 850900"/>
                <a:gd name="connsiteY6" fmla="*/ 82550 h 168275"/>
                <a:gd name="connsiteX7" fmla="*/ 79375 w 850900"/>
                <a:gd name="connsiteY7" fmla="*/ 73025 h 168275"/>
                <a:gd name="connsiteX8" fmla="*/ 95250 w 850900"/>
                <a:gd name="connsiteY8" fmla="*/ 57150 h 168275"/>
                <a:gd name="connsiteX9" fmla="*/ 107950 w 850900"/>
                <a:gd name="connsiteY9" fmla="*/ 44450 h 168275"/>
                <a:gd name="connsiteX10" fmla="*/ 111125 w 850900"/>
                <a:gd name="connsiteY10" fmla="*/ 34925 h 168275"/>
                <a:gd name="connsiteX11" fmla="*/ 117475 w 850900"/>
                <a:gd name="connsiteY11" fmla="*/ 25400 h 168275"/>
                <a:gd name="connsiteX12" fmla="*/ 127000 w 850900"/>
                <a:gd name="connsiteY12" fmla="*/ 6350 h 168275"/>
                <a:gd name="connsiteX13" fmla="*/ 136525 w 850900"/>
                <a:gd name="connsiteY13" fmla="*/ 0 h 168275"/>
                <a:gd name="connsiteX14" fmla="*/ 149225 w 850900"/>
                <a:gd name="connsiteY14" fmla="*/ 38100 h 168275"/>
                <a:gd name="connsiteX15" fmla="*/ 152400 w 850900"/>
                <a:gd name="connsiteY15" fmla="*/ 47625 h 168275"/>
                <a:gd name="connsiteX16" fmla="*/ 165100 w 850900"/>
                <a:gd name="connsiteY16" fmla="*/ 66675 h 168275"/>
                <a:gd name="connsiteX17" fmla="*/ 174625 w 850900"/>
                <a:gd name="connsiteY17" fmla="*/ 73025 h 168275"/>
                <a:gd name="connsiteX18" fmla="*/ 187325 w 850900"/>
                <a:gd name="connsiteY18" fmla="*/ 88900 h 168275"/>
                <a:gd name="connsiteX19" fmla="*/ 209550 w 850900"/>
                <a:gd name="connsiteY19" fmla="*/ 111125 h 168275"/>
                <a:gd name="connsiteX20" fmla="*/ 225425 w 850900"/>
                <a:gd name="connsiteY20" fmla="*/ 127000 h 168275"/>
                <a:gd name="connsiteX21" fmla="*/ 241300 w 850900"/>
                <a:gd name="connsiteY21" fmla="*/ 142875 h 168275"/>
                <a:gd name="connsiteX22" fmla="*/ 254000 w 850900"/>
                <a:gd name="connsiteY22" fmla="*/ 158750 h 168275"/>
                <a:gd name="connsiteX23" fmla="*/ 257175 w 850900"/>
                <a:gd name="connsiteY23" fmla="*/ 168275 h 168275"/>
                <a:gd name="connsiteX24" fmla="*/ 263525 w 850900"/>
                <a:gd name="connsiteY24" fmla="*/ 149225 h 168275"/>
                <a:gd name="connsiteX25" fmla="*/ 276225 w 850900"/>
                <a:gd name="connsiteY25" fmla="*/ 117475 h 168275"/>
                <a:gd name="connsiteX26" fmla="*/ 285750 w 850900"/>
                <a:gd name="connsiteY26" fmla="*/ 111125 h 168275"/>
                <a:gd name="connsiteX27" fmla="*/ 292100 w 850900"/>
                <a:gd name="connsiteY27" fmla="*/ 101600 h 168275"/>
                <a:gd name="connsiteX28" fmla="*/ 311150 w 850900"/>
                <a:gd name="connsiteY28" fmla="*/ 88900 h 168275"/>
                <a:gd name="connsiteX29" fmla="*/ 327025 w 850900"/>
                <a:gd name="connsiteY29" fmla="*/ 76200 h 168275"/>
                <a:gd name="connsiteX30" fmla="*/ 355600 w 850900"/>
                <a:gd name="connsiteY30" fmla="*/ 53975 h 168275"/>
                <a:gd name="connsiteX31" fmla="*/ 365125 w 850900"/>
                <a:gd name="connsiteY31" fmla="*/ 34925 h 168275"/>
                <a:gd name="connsiteX32" fmla="*/ 368300 w 850900"/>
                <a:gd name="connsiteY32" fmla="*/ 25400 h 168275"/>
                <a:gd name="connsiteX33" fmla="*/ 377825 w 850900"/>
                <a:gd name="connsiteY33" fmla="*/ 22225 h 168275"/>
                <a:gd name="connsiteX34" fmla="*/ 393700 w 850900"/>
                <a:gd name="connsiteY34" fmla="*/ 50800 h 168275"/>
                <a:gd name="connsiteX35" fmla="*/ 406400 w 850900"/>
                <a:gd name="connsiteY35" fmla="*/ 69850 h 168275"/>
                <a:gd name="connsiteX36" fmla="*/ 412750 w 850900"/>
                <a:gd name="connsiteY36" fmla="*/ 79375 h 168275"/>
                <a:gd name="connsiteX37" fmla="*/ 422275 w 850900"/>
                <a:gd name="connsiteY37" fmla="*/ 85725 h 168275"/>
                <a:gd name="connsiteX38" fmla="*/ 434975 w 850900"/>
                <a:gd name="connsiteY38" fmla="*/ 101600 h 168275"/>
                <a:gd name="connsiteX39" fmla="*/ 438150 w 850900"/>
                <a:gd name="connsiteY39" fmla="*/ 111125 h 168275"/>
                <a:gd name="connsiteX40" fmla="*/ 444500 w 850900"/>
                <a:gd name="connsiteY40" fmla="*/ 120650 h 168275"/>
                <a:gd name="connsiteX41" fmla="*/ 447675 w 850900"/>
                <a:gd name="connsiteY41" fmla="*/ 130175 h 168275"/>
                <a:gd name="connsiteX42" fmla="*/ 457200 w 850900"/>
                <a:gd name="connsiteY42" fmla="*/ 136525 h 168275"/>
                <a:gd name="connsiteX43" fmla="*/ 463550 w 850900"/>
                <a:gd name="connsiteY43" fmla="*/ 146050 h 168275"/>
                <a:gd name="connsiteX44" fmla="*/ 479425 w 850900"/>
                <a:gd name="connsiteY44" fmla="*/ 161925 h 168275"/>
                <a:gd name="connsiteX45" fmla="*/ 498475 w 850900"/>
                <a:gd name="connsiteY45" fmla="*/ 158750 h 168275"/>
                <a:gd name="connsiteX46" fmla="*/ 514350 w 850900"/>
                <a:gd name="connsiteY46" fmla="*/ 142875 h 168275"/>
                <a:gd name="connsiteX47" fmla="*/ 523875 w 850900"/>
                <a:gd name="connsiteY47" fmla="*/ 133350 h 168275"/>
                <a:gd name="connsiteX48" fmla="*/ 536575 w 850900"/>
                <a:gd name="connsiteY48" fmla="*/ 117475 h 168275"/>
                <a:gd name="connsiteX49" fmla="*/ 546100 w 850900"/>
                <a:gd name="connsiteY49" fmla="*/ 98425 h 168275"/>
                <a:gd name="connsiteX50" fmla="*/ 565150 w 850900"/>
                <a:gd name="connsiteY50" fmla="*/ 85725 h 168275"/>
                <a:gd name="connsiteX51" fmla="*/ 584200 w 850900"/>
                <a:gd name="connsiteY51" fmla="*/ 69850 h 168275"/>
                <a:gd name="connsiteX52" fmla="*/ 600075 w 850900"/>
                <a:gd name="connsiteY52" fmla="*/ 53975 h 168275"/>
                <a:gd name="connsiteX53" fmla="*/ 615950 w 850900"/>
                <a:gd name="connsiteY53" fmla="*/ 41275 h 168275"/>
                <a:gd name="connsiteX54" fmla="*/ 622300 w 850900"/>
                <a:gd name="connsiteY54" fmla="*/ 31750 h 168275"/>
                <a:gd name="connsiteX55" fmla="*/ 625475 w 850900"/>
                <a:gd name="connsiteY55" fmla="*/ 22225 h 168275"/>
                <a:gd name="connsiteX56" fmla="*/ 631825 w 850900"/>
                <a:gd name="connsiteY56" fmla="*/ 41275 h 168275"/>
                <a:gd name="connsiteX57" fmla="*/ 647700 w 850900"/>
                <a:gd name="connsiteY57" fmla="*/ 60325 h 168275"/>
                <a:gd name="connsiteX58" fmla="*/ 669925 w 850900"/>
                <a:gd name="connsiteY58" fmla="*/ 88900 h 168275"/>
                <a:gd name="connsiteX59" fmla="*/ 682625 w 850900"/>
                <a:gd name="connsiteY59" fmla="*/ 107950 h 168275"/>
                <a:gd name="connsiteX60" fmla="*/ 698500 w 850900"/>
                <a:gd name="connsiteY60" fmla="*/ 123825 h 168275"/>
                <a:gd name="connsiteX61" fmla="*/ 714375 w 850900"/>
                <a:gd name="connsiteY61" fmla="*/ 142875 h 168275"/>
                <a:gd name="connsiteX62" fmla="*/ 723900 w 850900"/>
                <a:gd name="connsiteY62" fmla="*/ 149225 h 168275"/>
                <a:gd name="connsiteX63" fmla="*/ 739775 w 850900"/>
                <a:gd name="connsiteY63" fmla="*/ 165100 h 168275"/>
                <a:gd name="connsiteX64" fmla="*/ 746125 w 850900"/>
                <a:gd name="connsiteY64" fmla="*/ 146050 h 168275"/>
                <a:gd name="connsiteX65" fmla="*/ 749300 w 850900"/>
                <a:gd name="connsiteY65" fmla="*/ 136525 h 168275"/>
                <a:gd name="connsiteX66" fmla="*/ 752475 w 850900"/>
                <a:gd name="connsiteY66" fmla="*/ 127000 h 168275"/>
                <a:gd name="connsiteX67" fmla="*/ 771525 w 850900"/>
                <a:gd name="connsiteY67" fmla="*/ 114300 h 168275"/>
                <a:gd name="connsiteX68" fmla="*/ 784225 w 850900"/>
                <a:gd name="connsiteY68" fmla="*/ 101600 h 168275"/>
                <a:gd name="connsiteX69" fmla="*/ 796925 w 850900"/>
                <a:gd name="connsiteY69" fmla="*/ 82550 h 168275"/>
                <a:gd name="connsiteX70" fmla="*/ 806450 w 850900"/>
                <a:gd name="connsiteY70" fmla="*/ 73025 h 168275"/>
                <a:gd name="connsiteX71" fmla="*/ 819150 w 850900"/>
                <a:gd name="connsiteY71" fmla="*/ 53975 h 168275"/>
                <a:gd name="connsiteX72" fmla="*/ 822325 w 850900"/>
                <a:gd name="connsiteY72" fmla="*/ 44450 h 168275"/>
                <a:gd name="connsiteX73" fmla="*/ 835025 w 850900"/>
                <a:gd name="connsiteY73" fmla="*/ 25400 h 168275"/>
                <a:gd name="connsiteX74" fmla="*/ 850900 w 850900"/>
                <a:gd name="connsiteY74" fmla="*/ 15875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0900" h="168275">
                  <a:moveTo>
                    <a:pt x="0" y="161925"/>
                  </a:moveTo>
                  <a:cubicBezTo>
                    <a:pt x="3175" y="156633"/>
                    <a:pt x="5161" y="150414"/>
                    <a:pt x="9525" y="146050"/>
                  </a:cubicBezTo>
                  <a:cubicBezTo>
                    <a:pt x="11892" y="143683"/>
                    <a:pt x="16437" y="144966"/>
                    <a:pt x="19050" y="142875"/>
                  </a:cubicBezTo>
                  <a:cubicBezTo>
                    <a:pt x="22030" y="140491"/>
                    <a:pt x="22865" y="136202"/>
                    <a:pt x="25400" y="133350"/>
                  </a:cubicBezTo>
                  <a:cubicBezTo>
                    <a:pt x="31366" y="126638"/>
                    <a:pt x="38100" y="120650"/>
                    <a:pt x="44450" y="114300"/>
                  </a:cubicBezTo>
                  <a:cubicBezTo>
                    <a:pt x="56673" y="102077"/>
                    <a:pt x="50239" y="107266"/>
                    <a:pt x="63500" y="98425"/>
                  </a:cubicBezTo>
                  <a:cubicBezTo>
                    <a:pt x="71480" y="74484"/>
                    <a:pt x="59787" y="103066"/>
                    <a:pt x="76200" y="82550"/>
                  </a:cubicBezTo>
                  <a:cubicBezTo>
                    <a:pt x="78291" y="79937"/>
                    <a:pt x="77878" y="76018"/>
                    <a:pt x="79375" y="73025"/>
                  </a:cubicBezTo>
                  <a:cubicBezTo>
                    <a:pt x="84667" y="62442"/>
                    <a:pt x="85725" y="63500"/>
                    <a:pt x="95250" y="57150"/>
                  </a:cubicBezTo>
                  <a:cubicBezTo>
                    <a:pt x="103717" y="31750"/>
                    <a:pt x="91017" y="61383"/>
                    <a:pt x="107950" y="44450"/>
                  </a:cubicBezTo>
                  <a:cubicBezTo>
                    <a:pt x="110317" y="42083"/>
                    <a:pt x="109628" y="37918"/>
                    <a:pt x="111125" y="34925"/>
                  </a:cubicBezTo>
                  <a:cubicBezTo>
                    <a:pt x="112832" y="31512"/>
                    <a:pt x="115768" y="28813"/>
                    <a:pt x="117475" y="25400"/>
                  </a:cubicBezTo>
                  <a:cubicBezTo>
                    <a:pt x="122640" y="15071"/>
                    <a:pt x="117901" y="15449"/>
                    <a:pt x="127000" y="6350"/>
                  </a:cubicBezTo>
                  <a:cubicBezTo>
                    <a:pt x="129698" y="3652"/>
                    <a:pt x="133350" y="2117"/>
                    <a:pt x="136525" y="0"/>
                  </a:cubicBezTo>
                  <a:lnTo>
                    <a:pt x="149225" y="38100"/>
                  </a:lnTo>
                  <a:cubicBezTo>
                    <a:pt x="150283" y="41275"/>
                    <a:pt x="150544" y="44840"/>
                    <a:pt x="152400" y="47625"/>
                  </a:cubicBezTo>
                  <a:cubicBezTo>
                    <a:pt x="156633" y="53975"/>
                    <a:pt x="158750" y="62442"/>
                    <a:pt x="165100" y="66675"/>
                  </a:cubicBezTo>
                  <a:lnTo>
                    <a:pt x="174625" y="73025"/>
                  </a:lnTo>
                  <a:cubicBezTo>
                    <a:pt x="181775" y="94475"/>
                    <a:pt x="171859" y="71225"/>
                    <a:pt x="187325" y="88900"/>
                  </a:cubicBezTo>
                  <a:cubicBezTo>
                    <a:pt x="208303" y="112875"/>
                    <a:pt x="189969" y="104598"/>
                    <a:pt x="209550" y="111125"/>
                  </a:cubicBezTo>
                  <a:cubicBezTo>
                    <a:pt x="226483" y="136525"/>
                    <a:pt x="204258" y="105833"/>
                    <a:pt x="225425" y="127000"/>
                  </a:cubicBezTo>
                  <a:cubicBezTo>
                    <a:pt x="246592" y="148167"/>
                    <a:pt x="215900" y="125942"/>
                    <a:pt x="241300" y="142875"/>
                  </a:cubicBezTo>
                  <a:cubicBezTo>
                    <a:pt x="249280" y="166816"/>
                    <a:pt x="237587" y="138234"/>
                    <a:pt x="254000" y="158750"/>
                  </a:cubicBezTo>
                  <a:cubicBezTo>
                    <a:pt x="256091" y="161363"/>
                    <a:pt x="256117" y="165100"/>
                    <a:pt x="257175" y="168275"/>
                  </a:cubicBezTo>
                  <a:cubicBezTo>
                    <a:pt x="259292" y="161925"/>
                    <a:pt x="261902" y="155719"/>
                    <a:pt x="263525" y="149225"/>
                  </a:cubicBezTo>
                  <a:cubicBezTo>
                    <a:pt x="266153" y="138712"/>
                    <a:pt x="268137" y="125563"/>
                    <a:pt x="276225" y="117475"/>
                  </a:cubicBezTo>
                  <a:cubicBezTo>
                    <a:pt x="278923" y="114777"/>
                    <a:pt x="282575" y="113242"/>
                    <a:pt x="285750" y="111125"/>
                  </a:cubicBezTo>
                  <a:cubicBezTo>
                    <a:pt x="287867" y="107950"/>
                    <a:pt x="289228" y="104113"/>
                    <a:pt x="292100" y="101600"/>
                  </a:cubicBezTo>
                  <a:cubicBezTo>
                    <a:pt x="297843" y="96574"/>
                    <a:pt x="311150" y="88900"/>
                    <a:pt x="311150" y="88900"/>
                  </a:cubicBezTo>
                  <a:cubicBezTo>
                    <a:pt x="322883" y="71301"/>
                    <a:pt x="310787" y="85221"/>
                    <a:pt x="327025" y="76200"/>
                  </a:cubicBezTo>
                  <a:cubicBezTo>
                    <a:pt x="344115" y="66706"/>
                    <a:pt x="344030" y="65545"/>
                    <a:pt x="355600" y="53975"/>
                  </a:cubicBezTo>
                  <a:cubicBezTo>
                    <a:pt x="363580" y="30034"/>
                    <a:pt x="352815" y="59544"/>
                    <a:pt x="365125" y="34925"/>
                  </a:cubicBezTo>
                  <a:cubicBezTo>
                    <a:pt x="366622" y="31932"/>
                    <a:pt x="365933" y="27767"/>
                    <a:pt x="368300" y="25400"/>
                  </a:cubicBezTo>
                  <a:cubicBezTo>
                    <a:pt x="370667" y="23033"/>
                    <a:pt x="374650" y="23283"/>
                    <a:pt x="377825" y="22225"/>
                  </a:cubicBezTo>
                  <a:cubicBezTo>
                    <a:pt x="383413" y="38990"/>
                    <a:pt x="379144" y="28965"/>
                    <a:pt x="393700" y="50800"/>
                  </a:cubicBezTo>
                  <a:lnTo>
                    <a:pt x="406400" y="69850"/>
                  </a:lnTo>
                  <a:cubicBezTo>
                    <a:pt x="408517" y="73025"/>
                    <a:pt x="409575" y="77258"/>
                    <a:pt x="412750" y="79375"/>
                  </a:cubicBezTo>
                  <a:lnTo>
                    <a:pt x="422275" y="85725"/>
                  </a:lnTo>
                  <a:cubicBezTo>
                    <a:pt x="430255" y="109666"/>
                    <a:pt x="418562" y="81084"/>
                    <a:pt x="434975" y="101600"/>
                  </a:cubicBezTo>
                  <a:cubicBezTo>
                    <a:pt x="437066" y="104213"/>
                    <a:pt x="436653" y="108132"/>
                    <a:pt x="438150" y="111125"/>
                  </a:cubicBezTo>
                  <a:cubicBezTo>
                    <a:pt x="439857" y="114538"/>
                    <a:pt x="442793" y="117237"/>
                    <a:pt x="444500" y="120650"/>
                  </a:cubicBezTo>
                  <a:cubicBezTo>
                    <a:pt x="445997" y="123643"/>
                    <a:pt x="445584" y="127562"/>
                    <a:pt x="447675" y="130175"/>
                  </a:cubicBezTo>
                  <a:cubicBezTo>
                    <a:pt x="450059" y="133155"/>
                    <a:pt x="454025" y="134408"/>
                    <a:pt x="457200" y="136525"/>
                  </a:cubicBezTo>
                  <a:cubicBezTo>
                    <a:pt x="459317" y="139700"/>
                    <a:pt x="460852" y="143352"/>
                    <a:pt x="463550" y="146050"/>
                  </a:cubicBezTo>
                  <a:cubicBezTo>
                    <a:pt x="484717" y="167217"/>
                    <a:pt x="462492" y="136525"/>
                    <a:pt x="479425" y="161925"/>
                  </a:cubicBezTo>
                  <a:cubicBezTo>
                    <a:pt x="485775" y="160867"/>
                    <a:pt x="492368" y="160786"/>
                    <a:pt x="498475" y="158750"/>
                  </a:cubicBezTo>
                  <a:cubicBezTo>
                    <a:pt x="509221" y="155168"/>
                    <a:pt x="507837" y="150690"/>
                    <a:pt x="514350" y="142875"/>
                  </a:cubicBezTo>
                  <a:cubicBezTo>
                    <a:pt x="517225" y="139426"/>
                    <a:pt x="520700" y="136525"/>
                    <a:pt x="523875" y="133350"/>
                  </a:cubicBezTo>
                  <a:cubicBezTo>
                    <a:pt x="531855" y="109409"/>
                    <a:pt x="520162" y="137991"/>
                    <a:pt x="536575" y="117475"/>
                  </a:cubicBezTo>
                  <a:cubicBezTo>
                    <a:pt x="549409" y="101433"/>
                    <a:pt x="528257" y="114038"/>
                    <a:pt x="546100" y="98425"/>
                  </a:cubicBezTo>
                  <a:cubicBezTo>
                    <a:pt x="551843" y="93399"/>
                    <a:pt x="559754" y="91121"/>
                    <a:pt x="565150" y="85725"/>
                  </a:cubicBezTo>
                  <a:cubicBezTo>
                    <a:pt x="577373" y="73502"/>
                    <a:pt x="570939" y="78691"/>
                    <a:pt x="584200" y="69850"/>
                  </a:cubicBezTo>
                  <a:cubicBezTo>
                    <a:pt x="601133" y="44450"/>
                    <a:pt x="578908" y="75142"/>
                    <a:pt x="600075" y="53975"/>
                  </a:cubicBezTo>
                  <a:cubicBezTo>
                    <a:pt x="614436" y="39614"/>
                    <a:pt x="597407" y="47456"/>
                    <a:pt x="615950" y="41275"/>
                  </a:cubicBezTo>
                  <a:cubicBezTo>
                    <a:pt x="618067" y="38100"/>
                    <a:pt x="620593" y="35163"/>
                    <a:pt x="622300" y="31750"/>
                  </a:cubicBezTo>
                  <a:cubicBezTo>
                    <a:pt x="623797" y="28757"/>
                    <a:pt x="623108" y="19858"/>
                    <a:pt x="625475" y="22225"/>
                  </a:cubicBezTo>
                  <a:cubicBezTo>
                    <a:pt x="630208" y="26958"/>
                    <a:pt x="628112" y="35706"/>
                    <a:pt x="631825" y="41275"/>
                  </a:cubicBezTo>
                  <a:cubicBezTo>
                    <a:pt x="654516" y="75312"/>
                    <a:pt x="619179" y="23655"/>
                    <a:pt x="647700" y="60325"/>
                  </a:cubicBezTo>
                  <a:cubicBezTo>
                    <a:pt x="674284" y="94504"/>
                    <a:pt x="648300" y="67275"/>
                    <a:pt x="669925" y="88900"/>
                  </a:cubicBezTo>
                  <a:cubicBezTo>
                    <a:pt x="675505" y="105639"/>
                    <a:pt x="669412" y="92095"/>
                    <a:pt x="682625" y="107950"/>
                  </a:cubicBezTo>
                  <a:cubicBezTo>
                    <a:pt x="695854" y="123825"/>
                    <a:pt x="681038" y="112183"/>
                    <a:pt x="698500" y="123825"/>
                  </a:cubicBezTo>
                  <a:cubicBezTo>
                    <a:pt x="704744" y="133191"/>
                    <a:pt x="705208" y="135235"/>
                    <a:pt x="714375" y="142875"/>
                  </a:cubicBezTo>
                  <a:cubicBezTo>
                    <a:pt x="717306" y="145318"/>
                    <a:pt x="720725" y="147108"/>
                    <a:pt x="723900" y="149225"/>
                  </a:cubicBezTo>
                  <a:cubicBezTo>
                    <a:pt x="724268" y="149777"/>
                    <a:pt x="735174" y="168781"/>
                    <a:pt x="739775" y="165100"/>
                  </a:cubicBezTo>
                  <a:cubicBezTo>
                    <a:pt x="745002" y="160919"/>
                    <a:pt x="744008" y="152400"/>
                    <a:pt x="746125" y="146050"/>
                  </a:cubicBezTo>
                  <a:lnTo>
                    <a:pt x="749300" y="136525"/>
                  </a:lnTo>
                  <a:cubicBezTo>
                    <a:pt x="750358" y="133350"/>
                    <a:pt x="749690" y="128856"/>
                    <a:pt x="752475" y="127000"/>
                  </a:cubicBezTo>
                  <a:lnTo>
                    <a:pt x="771525" y="114300"/>
                  </a:lnTo>
                  <a:cubicBezTo>
                    <a:pt x="779992" y="88900"/>
                    <a:pt x="767292" y="118533"/>
                    <a:pt x="784225" y="101600"/>
                  </a:cubicBezTo>
                  <a:cubicBezTo>
                    <a:pt x="789621" y="96204"/>
                    <a:pt x="791529" y="87946"/>
                    <a:pt x="796925" y="82550"/>
                  </a:cubicBezTo>
                  <a:cubicBezTo>
                    <a:pt x="800100" y="79375"/>
                    <a:pt x="803693" y="76569"/>
                    <a:pt x="806450" y="73025"/>
                  </a:cubicBezTo>
                  <a:cubicBezTo>
                    <a:pt x="811135" y="67001"/>
                    <a:pt x="816737" y="61215"/>
                    <a:pt x="819150" y="53975"/>
                  </a:cubicBezTo>
                  <a:cubicBezTo>
                    <a:pt x="820208" y="50800"/>
                    <a:pt x="820700" y="47376"/>
                    <a:pt x="822325" y="44450"/>
                  </a:cubicBezTo>
                  <a:cubicBezTo>
                    <a:pt x="826031" y="37779"/>
                    <a:pt x="827785" y="27813"/>
                    <a:pt x="835025" y="25400"/>
                  </a:cubicBezTo>
                  <a:cubicBezTo>
                    <a:pt x="847390" y="21278"/>
                    <a:pt x="842183" y="24592"/>
                    <a:pt x="850900" y="1587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nvGrpSpPr>
          <p:cNvPr id="2" name="Group 1"/>
          <p:cNvGrpSpPr/>
          <p:nvPr/>
        </p:nvGrpSpPr>
        <p:grpSpPr>
          <a:xfrm>
            <a:off x="4830754" y="2267904"/>
            <a:ext cx="1488031" cy="1342255"/>
            <a:chOff x="4830754" y="2267904"/>
            <a:chExt cx="1488031" cy="1342255"/>
          </a:xfrm>
        </p:grpSpPr>
        <p:sp>
          <p:nvSpPr>
            <p:cNvPr id="48" name="Rectangle 47"/>
            <p:cNvSpPr/>
            <p:nvPr/>
          </p:nvSpPr>
          <p:spPr>
            <a:xfrm rot="19253270">
              <a:off x="4935238" y="2885094"/>
              <a:ext cx="851515" cy="300082"/>
            </a:xfrm>
            <a:prstGeom prst="rect">
              <a:avLst/>
            </a:prstGeom>
          </p:spPr>
          <p:txBody>
            <a:bodyPr wrap="none">
              <a:spAutoFit/>
            </a:bodyPr>
            <a:lstStyle/>
            <a:p>
              <a:r>
                <a:rPr lang="en-GB" sz="1350" b="1" dirty="0" smtClean="0">
                  <a:solidFill>
                    <a:schemeClr val="accent6">
                      <a:lumMod val="75000"/>
                    </a:schemeClr>
                  </a:solidFill>
                </a:rPr>
                <a:t>Camera</a:t>
              </a:r>
              <a:endParaRPr lang="sv-SE" sz="1350" b="1" dirty="0">
                <a:solidFill>
                  <a:schemeClr val="accent6">
                    <a:lumMod val="75000"/>
                  </a:schemeClr>
                </a:solidFill>
              </a:endParaRPr>
            </a:p>
          </p:txBody>
        </p:sp>
        <p:cxnSp>
          <p:nvCxnSpPr>
            <p:cNvPr id="104" name="Straight Arrow Connector 103"/>
            <p:cNvCxnSpPr/>
            <p:nvPr/>
          </p:nvCxnSpPr>
          <p:spPr>
            <a:xfrm flipH="1">
              <a:off x="4830754" y="2805270"/>
              <a:ext cx="1001659" cy="804889"/>
            </a:xfrm>
            <a:prstGeom prst="straightConnector1">
              <a:avLst/>
            </a:prstGeom>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8" name="Group 177"/>
            <p:cNvGrpSpPr/>
            <p:nvPr/>
          </p:nvGrpSpPr>
          <p:grpSpPr>
            <a:xfrm rot="2956863" flipH="1">
              <a:off x="5801841" y="2199690"/>
              <a:ext cx="448730" cy="585158"/>
              <a:chOff x="1191140" y="1097744"/>
              <a:chExt cx="602481" cy="785657"/>
            </a:xfrm>
          </p:grpSpPr>
          <p:sp>
            <p:nvSpPr>
              <p:cNvPr id="173" name="Rectangle 172"/>
              <p:cNvSpPr/>
              <p:nvPr/>
            </p:nvSpPr>
            <p:spPr>
              <a:xfrm>
                <a:off x="1199807" y="1130300"/>
                <a:ext cx="266700" cy="49469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4" name="Trapezoid 173"/>
              <p:cNvSpPr/>
              <p:nvPr/>
            </p:nvSpPr>
            <p:spPr>
              <a:xfrm>
                <a:off x="1191140" y="1670289"/>
                <a:ext cx="300943" cy="213112"/>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7" name="Freeform 176"/>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179" name="Group 178"/>
          <p:cNvGrpSpPr/>
          <p:nvPr/>
        </p:nvGrpSpPr>
        <p:grpSpPr>
          <a:xfrm>
            <a:off x="3881147" y="2765663"/>
            <a:ext cx="1714149" cy="835140"/>
            <a:chOff x="4035938" y="3117850"/>
            <a:chExt cx="707512" cy="344703"/>
          </a:xfrm>
        </p:grpSpPr>
        <p:cxnSp>
          <p:nvCxnSpPr>
            <p:cNvPr id="180" name="Straight Arrow Connector 179"/>
            <p:cNvCxnSpPr/>
            <p:nvPr/>
          </p:nvCxnSpPr>
          <p:spPr>
            <a:xfrm flipV="1">
              <a:off x="4409359" y="3117850"/>
              <a:ext cx="51516" cy="344703"/>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flipV="1">
              <a:off x="4333875" y="3130550"/>
              <a:ext cx="75485" cy="331536"/>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H="1" flipV="1">
              <a:off x="4098845" y="3278492"/>
              <a:ext cx="310514" cy="183594"/>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flipV="1">
              <a:off x="4035938" y="3397764"/>
              <a:ext cx="373421" cy="64322"/>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flipV="1">
              <a:off x="4419999" y="3143250"/>
              <a:ext cx="176571" cy="317456"/>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flipV="1">
              <a:off x="4400949" y="3370289"/>
              <a:ext cx="342501" cy="90417"/>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1553631" y="969522"/>
            <a:ext cx="6196324" cy="3386291"/>
            <a:chOff x="1553631" y="969522"/>
            <a:chExt cx="6196324" cy="3386291"/>
          </a:xfrm>
        </p:grpSpPr>
        <p:grpSp>
          <p:nvGrpSpPr>
            <p:cNvPr id="137" name="Group 136"/>
            <p:cNvGrpSpPr/>
            <p:nvPr/>
          </p:nvGrpSpPr>
          <p:grpSpPr>
            <a:xfrm>
              <a:off x="1553631" y="1257622"/>
              <a:ext cx="6196324" cy="3098191"/>
              <a:chOff x="1553631" y="1257622"/>
              <a:chExt cx="6196324" cy="3098191"/>
            </a:xfrm>
          </p:grpSpPr>
          <p:sp>
            <p:nvSpPr>
              <p:cNvPr id="51"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52" name="Group 51"/>
              <p:cNvGrpSpPr/>
              <p:nvPr/>
            </p:nvGrpSpPr>
            <p:grpSpPr>
              <a:xfrm>
                <a:off x="1649202" y="1466823"/>
                <a:ext cx="2139617" cy="2487859"/>
                <a:chOff x="397510" y="3129372"/>
                <a:chExt cx="1136677" cy="1321681"/>
              </a:xfrm>
            </p:grpSpPr>
            <p:cxnSp>
              <p:nvCxnSpPr>
                <p:cNvPr id="61" name="Straight Arrow Connector 60"/>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4600094" y="1351648"/>
                <a:ext cx="0" cy="203467"/>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5427643" y="1455211"/>
                <a:ext cx="2139617" cy="2487859"/>
                <a:chOff x="397510" y="3129372"/>
                <a:chExt cx="1136677" cy="1321681"/>
              </a:xfrm>
            </p:grpSpPr>
            <p:cxnSp>
              <p:nvCxnSpPr>
                <p:cNvPr id="55" name="Straight Arrow Connector 54"/>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87" name="Rectangle 186"/>
            <p:cNvSpPr/>
            <p:nvPr/>
          </p:nvSpPr>
          <p:spPr>
            <a:xfrm>
              <a:off x="4071260" y="969522"/>
              <a:ext cx="1297150" cy="300082"/>
            </a:xfrm>
            <a:prstGeom prst="rect">
              <a:avLst/>
            </a:prstGeom>
          </p:spPr>
          <p:txBody>
            <a:bodyPr wrap="none">
              <a:spAutoFit/>
            </a:bodyPr>
            <a:lstStyle/>
            <a:p>
              <a:r>
                <a:rPr lang="en-GB" sz="1350" b="1" dirty="0" smtClean="0">
                  <a:solidFill>
                    <a:srgbClr val="FFC000"/>
                  </a:solidFill>
                </a:rPr>
                <a:t>Environment</a:t>
              </a:r>
              <a:endParaRPr lang="sv-SE" sz="1350" b="1" dirty="0">
                <a:solidFill>
                  <a:srgbClr val="FFC000"/>
                </a:solidFill>
              </a:endParaRPr>
            </a:p>
          </p:txBody>
        </p:sp>
      </p:grpSp>
    </p:spTree>
    <p:extLst>
      <p:ext uri="{BB962C8B-B14F-4D97-AF65-F5344CB8AC3E}">
        <p14:creationId xmlns:p14="http://schemas.microsoft.com/office/powerpoint/2010/main" val="40834846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889" b="3456"/>
          <a:stretch/>
        </p:blipFill>
        <p:spPr>
          <a:xfrm>
            <a:off x="4197" y="285750"/>
            <a:ext cx="9148892" cy="4613275"/>
          </a:xfrm>
          <a:prstGeom prst="rect">
            <a:avLst/>
          </a:prstGeom>
        </p:spPr>
      </p:pic>
    </p:spTree>
    <p:extLst>
      <p:ext uri="{BB962C8B-B14F-4D97-AF65-F5344CB8AC3E}">
        <p14:creationId xmlns:p14="http://schemas.microsoft.com/office/powerpoint/2010/main" val="3909458904"/>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p:cNvGrpSpPr/>
          <p:nvPr/>
        </p:nvGrpSpPr>
        <p:grpSpPr>
          <a:xfrm>
            <a:off x="4197" y="285750"/>
            <a:ext cx="9420276" cy="4613275"/>
            <a:chOff x="101447" y="457200"/>
            <a:chExt cx="9206326" cy="450850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889" b="3456"/>
            <a:stretch/>
          </p:blipFill>
          <p:spPr>
            <a:xfrm>
              <a:off x="101447" y="457200"/>
              <a:ext cx="8941105" cy="4508500"/>
            </a:xfrm>
            <a:prstGeom prst="rect">
              <a:avLst/>
            </a:prstGeom>
          </p:spPr>
        </p:pic>
        <p:cxnSp>
          <p:nvCxnSpPr>
            <p:cNvPr id="29" name="Straight Connector 28"/>
            <p:cNvCxnSpPr/>
            <p:nvPr/>
          </p:nvCxnSpPr>
          <p:spPr>
            <a:xfrm>
              <a:off x="1187564" y="4161814"/>
              <a:ext cx="1486136" cy="66356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690949" y="3871356"/>
              <a:ext cx="6453051" cy="95402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673701" y="704125"/>
              <a:ext cx="3777" cy="412125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64886" y="1025501"/>
              <a:ext cx="29999" cy="313631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588251" y="1190326"/>
              <a:ext cx="1719522" cy="168078"/>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88250" y="3503902"/>
              <a:ext cx="1634648" cy="24923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194888" y="3500651"/>
              <a:ext cx="6393362" cy="661165"/>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64883" y="1025500"/>
              <a:ext cx="6423367" cy="32965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212448" y="707376"/>
              <a:ext cx="1451561" cy="31487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664009" y="707374"/>
              <a:ext cx="6643764" cy="45449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5029144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p:cNvGrpSpPr/>
          <p:nvPr/>
        </p:nvGrpSpPr>
        <p:grpSpPr>
          <a:xfrm>
            <a:off x="4197" y="285750"/>
            <a:ext cx="9420276" cy="4613275"/>
            <a:chOff x="101447" y="457200"/>
            <a:chExt cx="9206326" cy="450850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889" b="3456"/>
            <a:stretch/>
          </p:blipFill>
          <p:spPr>
            <a:xfrm>
              <a:off x="101447" y="457200"/>
              <a:ext cx="8941105" cy="4508500"/>
            </a:xfrm>
            <a:prstGeom prst="rect">
              <a:avLst/>
            </a:prstGeom>
          </p:spPr>
        </p:pic>
        <p:cxnSp>
          <p:nvCxnSpPr>
            <p:cNvPr id="29" name="Straight Connector 28"/>
            <p:cNvCxnSpPr/>
            <p:nvPr/>
          </p:nvCxnSpPr>
          <p:spPr>
            <a:xfrm>
              <a:off x="1187564" y="4161814"/>
              <a:ext cx="1486136" cy="66356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690949" y="3871356"/>
              <a:ext cx="6453051" cy="95402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673701" y="704125"/>
              <a:ext cx="3777" cy="412125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64886" y="1025501"/>
              <a:ext cx="29999" cy="313631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588251" y="1190326"/>
              <a:ext cx="1719522" cy="168078"/>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88250" y="3503902"/>
              <a:ext cx="1634648" cy="24923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194888" y="3500651"/>
              <a:ext cx="6393362" cy="661165"/>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64883" y="1025500"/>
              <a:ext cx="6423367" cy="32965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212448" y="707376"/>
              <a:ext cx="1451561" cy="31487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664009" y="707374"/>
              <a:ext cx="6643764" cy="45449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37" name="Straight Arrow Connector 36"/>
          <p:cNvCxnSpPr/>
          <p:nvPr/>
        </p:nvCxnSpPr>
        <p:spPr>
          <a:xfrm>
            <a:off x="5683231" y="2460463"/>
            <a:ext cx="0" cy="383094"/>
          </a:xfrm>
          <a:prstGeom prst="straightConnector1">
            <a:avLst/>
          </a:prstGeom>
          <a:ln w="28575">
            <a:solidFill>
              <a:srgbClr val="92D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710791" y="2412822"/>
            <a:ext cx="448671" cy="714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300408" y="2355373"/>
            <a:ext cx="326751" cy="57055"/>
          </a:xfrm>
          <a:prstGeom prst="straightConnector1">
            <a:avLst/>
          </a:prstGeom>
          <a:ln w="28575">
            <a:solidFill>
              <a:schemeClr val="tx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5598750" y="2342673"/>
            <a:ext cx="168962" cy="168962"/>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9" name="Straight Arrow Connector 18"/>
          <p:cNvCxnSpPr/>
          <p:nvPr/>
        </p:nvCxnSpPr>
        <p:spPr>
          <a:xfrm>
            <a:off x="5701646" y="2431940"/>
            <a:ext cx="326751" cy="57055"/>
          </a:xfrm>
          <a:prstGeom prst="straightConnector1">
            <a:avLst/>
          </a:prstGeom>
          <a:ln w="28575">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181600" y="2427112"/>
            <a:ext cx="448671" cy="8003"/>
          </a:xfrm>
          <a:prstGeom prst="straightConnector1">
            <a:avLst/>
          </a:prstGeom>
          <a:ln w="28575">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683231" y="1958340"/>
            <a:ext cx="0" cy="412862"/>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07531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p:cNvGrpSpPr/>
          <p:nvPr/>
        </p:nvGrpSpPr>
        <p:grpSpPr>
          <a:xfrm>
            <a:off x="4197" y="285750"/>
            <a:ext cx="9420276" cy="4613275"/>
            <a:chOff x="101447" y="457200"/>
            <a:chExt cx="9206326" cy="450850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889" b="3456"/>
            <a:stretch/>
          </p:blipFill>
          <p:spPr>
            <a:xfrm>
              <a:off x="101447" y="457200"/>
              <a:ext cx="8941105" cy="4508500"/>
            </a:xfrm>
            <a:prstGeom prst="rect">
              <a:avLst/>
            </a:prstGeom>
          </p:spPr>
        </p:pic>
        <p:cxnSp>
          <p:nvCxnSpPr>
            <p:cNvPr id="29" name="Straight Connector 28"/>
            <p:cNvCxnSpPr/>
            <p:nvPr/>
          </p:nvCxnSpPr>
          <p:spPr>
            <a:xfrm>
              <a:off x="1187564" y="4161814"/>
              <a:ext cx="1486136" cy="66356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690949" y="3871356"/>
              <a:ext cx="6453051" cy="95402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673701" y="704125"/>
              <a:ext cx="3777" cy="412125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64886" y="1025501"/>
              <a:ext cx="29999" cy="313631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588251" y="1190326"/>
              <a:ext cx="1719522" cy="168078"/>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88250" y="3503902"/>
              <a:ext cx="1634648" cy="24923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194888" y="3500651"/>
              <a:ext cx="6393362" cy="661165"/>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64883" y="1025500"/>
              <a:ext cx="6423367" cy="32965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212448" y="707376"/>
              <a:ext cx="1451561" cy="31487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664009" y="707374"/>
              <a:ext cx="6643764" cy="45449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4" name="Rectangle 13"/>
          <p:cNvSpPr/>
          <p:nvPr/>
        </p:nvSpPr>
        <p:spPr>
          <a:xfrm>
            <a:off x="0" y="9991"/>
            <a:ext cx="9144000" cy="5133509"/>
          </a:xfrm>
          <a:prstGeom prst="rect">
            <a:avLst/>
          </a:prstGeom>
          <a:solidFill>
            <a:srgbClr val="404040">
              <a:alpha val="80000"/>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8672" y="1259217"/>
            <a:ext cx="3696141" cy="2799398"/>
          </a:xfrm>
          <a:prstGeom prst="rect">
            <a:avLst/>
          </a:prstGeom>
        </p:spPr>
      </p:pic>
      <p:sp>
        <p:nvSpPr>
          <p:cNvPr id="16" name="Rectangle 15"/>
          <p:cNvSpPr/>
          <p:nvPr/>
        </p:nvSpPr>
        <p:spPr>
          <a:xfrm>
            <a:off x="5419893" y="889009"/>
            <a:ext cx="1560671" cy="400110"/>
          </a:xfrm>
          <a:prstGeom prst="rect">
            <a:avLst/>
          </a:prstGeom>
        </p:spPr>
        <p:txBody>
          <a:bodyPr wrap="square">
            <a:spAutoFit/>
          </a:bodyPr>
          <a:lstStyle/>
          <a:p>
            <a:pPr algn="ctr">
              <a:spcBef>
                <a:spcPct val="20000"/>
              </a:spcBef>
              <a:defRPr/>
            </a:pPr>
            <a:r>
              <a:rPr lang="en-US" sz="2000" b="1" dirty="0" smtClean="0">
                <a:solidFill>
                  <a:schemeClr val="bg1"/>
                </a:solidFill>
                <a:latin typeface="+mj-lt"/>
                <a:cs typeface="Calibri" panose="020F0502020204030204" pitchFamily="34" charset="0"/>
              </a:rPr>
              <a:t>RGB</a:t>
            </a:r>
            <a:endParaRPr lang="en-US" sz="2000" b="1" dirty="0">
              <a:solidFill>
                <a:schemeClr val="bg1"/>
              </a:solidFill>
              <a:latin typeface="+mj-lt"/>
              <a:cs typeface="Calibri" panose="020F0502020204030204" pitchFamily="34" charset="0"/>
            </a:endParaRPr>
          </a:p>
        </p:txBody>
      </p:sp>
      <p:sp>
        <p:nvSpPr>
          <p:cNvPr id="17" name="Rectangle 16"/>
          <p:cNvSpPr/>
          <p:nvPr/>
        </p:nvSpPr>
        <p:spPr>
          <a:xfrm>
            <a:off x="883693" y="2818228"/>
            <a:ext cx="1281120" cy="369332"/>
          </a:xfrm>
          <a:prstGeom prst="rect">
            <a:avLst/>
          </a:prstGeom>
        </p:spPr>
        <p:txBody>
          <a:bodyPr wrap="none">
            <a:spAutoFit/>
          </a:bodyPr>
          <a:lstStyle/>
          <a:p>
            <a:pPr algn="ctr">
              <a:spcBef>
                <a:spcPct val="20000"/>
              </a:spcBef>
              <a:defRPr/>
            </a:pPr>
            <a:r>
              <a:rPr lang="en-US" b="1" dirty="0" smtClean="0">
                <a:solidFill>
                  <a:srgbClr val="FFC000"/>
                </a:solidFill>
                <a:latin typeface="+mj-lt"/>
                <a:cs typeface="Calibri" panose="020F0502020204030204" pitchFamily="34" charset="0"/>
              </a:rPr>
              <a:t>Dielectric</a:t>
            </a:r>
            <a:endParaRPr lang="en-US" b="1" dirty="0">
              <a:solidFill>
                <a:srgbClr val="FFC000"/>
              </a:solidFill>
              <a:latin typeface="+mj-lt"/>
              <a:cs typeface="Calibri" panose="020F0502020204030204" pitchFamily="34" charset="0"/>
            </a:endParaRPr>
          </a:p>
        </p:txBody>
      </p:sp>
      <p:sp>
        <p:nvSpPr>
          <p:cNvPr id="18" name="Rectangle 17"/>
          <p:cNvSpPr/>
          <p:nvPr/>
        </p:nvSpPr>
        <p:spPr>
          <a:xfrm>
            <a:off x="3218958" y="4397568"/>
            <a:ext cx="1382110" cy="369332"/>
          </a:xfrm>
          <a:prstGeom prst="rect">
            <a:avLst/>
          </a:prstGeom>
        </p:spPr>
        <p:txBody>
          <a:bodyPr wrap="none">
            <a:spAutoFit/>
          </a:bodyPr>
          <a:lstStyle/>
          <a:p>
            <a:pPr algn="ctr">
              <a:spcBef>
                <a:spcPct val="20000"/>
              </a:spcBef>
              <a:defRPr/>
            </a:pPr>
            <a:r>
              <a:rPr lang="en-US" b="1" dirty="0" smtClean="0">
                <a:solidFill>
                  <a:srgbClr val="FFC000"/>
                </a:solidFill>
                <a:latin typeface="+mj-lt"/>
                <a:cs typeface="Calibri" panose="020F0502020204030204" pitchFamily="34" charset="0"/>
              </a:rPr>
              <a:t>Conductor</a:t>
            </a:r>
            <a:endParaRPr lang="en-US" b="1" dirty="0">
              <a:solidFill>
                <a:srgbClr val="FFC000"/>
              </a:solidFill>
              <a:latin typeface="+mj-lt"/>
              <a:cs typeface="Calibri" panose="020F0502020204030204" pitchFamily="34" charset="0"/>
            </a:endParaRPr>
          </a:p>
        </p:txBody>
      </p:sp>
      <p:sp>
        <p:nvSpPr>
          <p:cNvPr id="19" name="Rectangle 18"/>
          <p:cNvSpPr/>
          <p:nvPr/>
        </p:nvSpPr>
        <p:spPr>
          <a:xfrm>
            <a:off x="2744762" y="298012"/>
            <a:ext cx="2329484" cy="701731"/>
          </a:xfrm>
          <a:prstGeom prst="rect">
            <a:avLst/>
          </a:prstGeom>
        </p:spPr>
        <p:txBody>
          <a:bodyPr wrap="none">
            <a:spAutoFit/>
          </a:bodyPr>
          <a:lstStyle/>
          <a:p>
            <a:pPr algn="ctr">
              <a:spcBef>
                <a:spcPct val="20000"/>
              </a:spcBef>
              <a:defRPr/>
            </a:pPr>
            <a:r>
              <a:rPr lang="en-US" b="1" dirty="0" smtClean="0">
                <a:solidFill>
                  <a:srgbClr val="FFC000"/>
                </a:solidFill>
                <a:latin typeface="+mj-lt"/>
                <a:cs typeface="Calibri" panose="020F0502020204030204" pitchFamily="34" charset="0"/>
              </a:rPr>
              <a:t>Sky is handled by </a:t>
            </a:r>
          </a:p>
          <a:p>
            <a:pPr algn="ctr">
              <a:spcBef>
                <a:spcPct val="20000"/>
              </a:spcBef>
              <a:defRPr/>
            </a:pPr>
            <a:r>
              <a:rPr lang="en-US" b="1" dirty="0" smtClean="0">
                <a:solidFill>
                  <a:srgbClr val="FFC000"/>
                </a:solidFill>
                <a:latin typeface="+mj-lt"/>
                <a:cs typeface="Calibri" panose="020F0502020204030204" pitchFamily="34" charset="0"/>
              </a:rPr>
              <a:t>distant light probe</a:t>
            </a:r>
            <a:endParaRPr lang="en-US" b="1" dirty="0">
              <a:solidFill>
                <a:srgbClr val="FFC000"/>
              </a:solidFill>
              <a:latin typeface="+mj-lt"/>
              <a:cs typeface="Calibri" panose="020F0502020204030204" pitchFamily="34" charset="0"/>
            </a:endParaRPr>
          </a:p>
        </p:txBody>
      </p:sp>
      <p:cxnSp>
        <p:nvCxnSpPr>
          <p:cNvPr id="20" name="Straight Arrow Connector 19"/>
          <p:cNvCxnSpPr/>
          <p:nvPr/>
        </p:nvCxnSpPr>
        <p:spPr>
          <a:xfrm>
            <a:off x="2140744" y="3009705"/>
            <a:ext cx="1030677" cy="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912394" y="3676455"/>
            <a:ext cx="828" cy="727298"/>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916551" y="1013114"/>
            <a:ext cx="828" cy="727298"/>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5982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0" name="Group 49"/>
          <p:cNvGrpSpPr/>
          <p:nvPr/>
        </p:nvGrpSpPr>
        <p:grpSpPr>
          <a:xfrm>
            <a:off x="4197" y="285750"/>
            <a:ext cx="9420276" cy="4613275"/>
            <a:chOff x="101447" y="457200"/>
            <a:chExt cx="9206326" cy="450850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8889" b="3456"/>
            <a:stretch/>
          </p:blipFill>
          <p:spPr>
            <a:xfrm>
              <a:off x="101447" y="457200"/>
              <a:ext cx="8941105" cy="4508500"/>
            </a:xfrm>
            <a:prstGeom prst="rect">
              <a:avLst/>
            </a:prstGeom>
          </p:spPr>
        </p:pic>
        <p:cxnSp>
          <p:nvCxnSpPr>
            <p:cNvPr id="29" name="Straight Connector 28"/>
            <p:cNvCxnSpPr/>
            <p:nvPr/>
          </p:nvCxnSpPr>
          <p:spPr>
            <a:xfrm>
              <a:off x="1187564" y="4161814"/>
              <a:ext cx="1486136" cy="66356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2690949" y="3871356"/>
              <a:ext cx="6453051" cy="95402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673701" y="704125"/>
              <a:ext cx="3777" cy="412125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64886" y="1025501"/>
              <a:ext cx="29999" cy="313631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588251" y="1190326"/>
              <a:ext cx="1719522" cy="168078"/>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88250" y="3503902"/>
              <a:ext cx="1634648" cy="24923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1194888" y="3500651"/>
              <a:ext cx="6393362" cy="661165"/>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164883" y="1025500"/>
              <a:ext cx="6423367" cy="32965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1212448" y="707376"/>
              <a:ext cx="1451561" cy="314873"/>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664009" y="707374"/>
              <a:ext cx="6643764" cy="454492"/>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8627" y="342415"/>
            <a:ext cx="3696141" cy="2799398"/>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5947237" y="3086205"/>
            <a:ext cx="1382110" cy="369332"/>
          </a:xfrm>
          <a:prstGeom prst="rect">
            <a:avLst/>
          </a:prstGeom>
        </p:spPr>
        <p:txBody>
          <a:bodyPr wrap="none">
            <a:spAutoFit/>
          </a:bodyPr>
          <a:lstStyle/>
          <a:p>
            <a:pPr algn="ctr">
              <a:spcBef>
                <a:spcPct val="20000"/>
              </a:spcBef>
              <a:defRPr/>
            </a:pPr>
            <a:r>
              <a:rPr lang="en-US" b="1" dirty="0" smtClean="0">
                <a:solidFill>
                  <a:srgbClr val="FFC000"/>
                </a:solidFill>
                <a:latin typeface="+mj-lt"/>
                <a:cs typeface="Calibri" panose="020F0502020204030204" pitchFamily="34" charset="0"/>
              </a:rPr>
              <a:t>Conductor</a:t>
            </a:r>
            <a:endParaRPr lang="en-US" b="1" dirty="0">
              <a:solidFill>
                <a:srgbClr val="FFC000"/>
              </a:solidFill>
              <a:latin typeface="+mj-lt"/>
              <a:cs typeface="Calibri" panose="020F0502020204030204" pitchFamily="34" charset="0"/>
            </a:endParaRPr>
          </a:p>
        </p:txBody>
      </p:sp>
      <p:sp>
        <p:nvSpPr>
          <p:cNvPr id="16" name="Oval 15"/>
          <p:cNvSpPr/>
          <p:nvPr/>
        </p:nvSpPr>
        <p:spPr>
          <a:xfrm>
            <a:off x="5093943" y="3761638"/>
            <a:ext cx="361333" cy="361333"/>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Oval 16"/>
          <p:cNvSpPr/>
          <p:nvPr/>
        </p:nvSpPr>
        <p:spPr>
          <a:xfrm>
            <a:off x="6352618" y="2338387"/>
            <a:ext cx="264129" cy="264129"/>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ctangle 17"/>
          <p:cNvSpPr/>
          <p:nvPr/>
        </p:nvSpPr>
        <p:spPr>
          <a:xfrm>
            <a:off x="3488152" y="3096193"/>
            <a:ext cx="1281120" cy="369332"/>
          </a:xfrm>
          <a:prstGeom prst="rect">
            <a:avLst/>
          </a:prstGeom>
        </p:spPr>
        <p:txBody>
          <a:bodyPr wrap="none">
            <a:spAutoFit/>
          </a:bodyPr>
          <a:lstStyle/>
          <a:p>
            <a:pPr algn="ctr">
              <a:spcBef>
                <a:spcPct val="20000"/>
              </a:spcBef>
              <a:defRPr/>
            </a:pPr>
            <a:r>
              <a:rPr lang="en-US" b="1" dirty="0" smtClean="0">
                <a:solidFill>
                  <a:srgbClr val="FFC000"/>
                </a:solidFill>
                <a:latin typeface="+mj-lt"/>
                <a:cs typeface="Calibri" panose="020F0502020204030204" pitchFamily="34" charset="0"/>
              </a:rPr>
              <a:t>Dielectric</a:t>
            </a:r>
            <a:endParaRPr lang="en-US" b="1" dirty="0">
              <a:solidFill>
                <a:srgbClr val="FFC000"/>
              </a:solidFill>
              <a:latin typeface="+mj-lt"/>
              <a:cs typeface="Calibri" panose="020F0502020204030204" pitchFamily="34" charset="0"/>
            </a:endParaRPr>
          </a:p>
        </p:txBody>
      </p:sp>
      <p:cxnSp>
        <p:nvCxnSpPr>
          <p:cNvPr id="19" name="Straight Arrow Connector 18"/>
          <p:cNvCxnSpPr>
            <a:stCxn id="17" idx="3"/>
            <a:endCxn id="16" idx="7"/>
          </p:cNvCxnSpPr>
          <p:nvPr/>
        </p:nvCxnSpPr>
        <p:spPr>
          <a:xfrm flipH="1">
            <a:off x="5402360" y="2563835"/>
            <a:ext cx="988939" cy="1250719"/>
          </a:xfrm>
          <a:prstGeom prst="straightConnector1">
            <a:avLst/>
          </a:prstGeom>
          <a:ln w="190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5414804" y="1974710"/>
            <a:ext cx="238291" cy="238291"/>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Oval 23"/>
          <p:cNvSpPr/>
          <p:nvPr/>
        </p:nvSpPr>
        <p:spPr>
          <a:xfrm>
            <a:off x="4353214" y="3707644"/>
            <a:ext cx="361333" cy="361333"/>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5" name="Straight Arrow Connector 24"/>
          <p:cNvCxnSpPr>
            <a:stCxn id="23" idx="3"/>
            <a:endCxn id="24" idx="0"/>
          </p:cNvCxnSpPr>
          <p:nvPr/>
        </p:nvCxnSpPr>
        <p:spPr>
          <a:xfrm flipH="1">
            <a:off x="4533881" y="2178104"/>
            <a:ext cx="915820" cy="1529540"/>
          </a:xfrm>
          <a:prstGeom prst="straightConnector1">
            <a:avLst/>
          </a:prstGeom>
          <a:ln w="19050">
            <a:solidFill>
              <a:srgbClr val="FFC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65436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Lights</a:t>
            </a:r>
            <a:endParaRPr lang="sv-SE" dirty="0"/>
          </a:p>
        </p:txBody>
      </p:sp>
      <p:sp>
        <p:nvSpPr>
          <p:cNvPr id="3" name="Content Placeholder 2"/>
          <p:cNvSpPr>
            <a:spLocks noGrp="1"/>
          </p:cNvSpPr>
          <p:nvPr>
            <p:ph idx="1"/>
          </p:nvPr>
        </p:nvSpPr>
        <p:spPr/>
        <p:txBody>
          <a:bodyPr/>
          <a:lstStyle/>
          <a:p>
            <a:r>
              <a:rPr lang="en-US" dirty="0" smtClean="0"/>
              <a:t>Distant &amp; local light probes </a:t>
            </a:r>
            <a:r>
              <a:rPr lang="en-US" dirty="0" smtClean="0">
                <a:solidFill>
                  <a:schemeClr val="accent6">
                    <a:lumMod val="75000"/>
                  </a:schemeClr>
                </a:solidFill>
              </a:rPr>
              <a:t>composition</a:t>
            </a:r>
          </a:p>
          <a:p>
            <a:pPr lvl="1"/>
            <a:r>
              <a:rPr lang="en-US" dirty="0" smtClean="0">
                <a:solidFill>
                  <a:schemeClr val="accent6">
                    <a:lumMod val="75000"/>
                  </a:schemeClr>
                </a:solidFill>
              </a:rPr>
              <a:t>Lots </a:t>
            </a:r>
            <a:r>
              <a:rPr lang="en-US" dirty="0" smtClean="0"/>
              <a:t>of</a:t>
            </a:r>
            <a:r>
              <a:rPr lang="en-US" dirty="0" smtClean="0">
                <a:solidFill>
                  <a:schemeClr val="accent6">
                    <a:lumMod val="75000"/>
                  </a:schemeClr>
                </a:solidFill>
              </a:rPr>
              <a:t> </a:t>
            </a:r>
            <a:r>
              <a:rPr lang="en-US" dirty="0" smtClean="0"/>
              <a:t>local light probes across level</a:t>
            </a:r>
          </a:p>
          <a:p>
            <a:pPr lvl="1"/>
            <a:r>
              <a:rPr lang="en-US" dirty="0" smtClean="0"/>
              <a:t>Local light probes can </a:t>
            </a:r>
            <a:r>
              <a:rPr lang="en-US" dirty="0" smtClean="0">
                <a:solidFill>
                  <a:schemeClr val="accent6">
                    <a:lumMod val="75000"/>
                  </a:schemeClr>
                </a:solidFill>
              </a:rPr>
              <a:t>overlap </a:t>
            </a:r>
            <a:r>
              <a:rPr lang="en-US" dirty="0" smtClean="0"/>
              <a:t>each other</a:t>
            </a:r>
          </a:p>
          <a:p>
            <a:pPr lvl="1"/>
            <a:r>
              <a:rPr lang="en-US" dirty="0"/>
              <a:t>D</a:t>
            </a:r>
            <a:r>
              <a:rPr lang="en-US" dirty="0" smtClean="0"/>
              <a:t>istant light probe contains </a:t>
            </a:r>
            <a:r>
              <a:rPr lang="en-US" sz="2400" dirty="0" smtClean="0"/>
              <a:t>s</a:t>
            </a:r>
            <a:r>
              <a:rPr lang="en-US" dirty="0" smtClean="0"/>
              <a:t>ky information</a:t>
            </a:r>
            <a:endParaRPr lang="sv-SE" dirty="0"/>
          </a:p>
        </p:txBody>
      </p:sp>
      <p:grpSp>
        <p:nvGrpSpPr>
          <p:cNvPr id="10" name="Group 9"/>
          <p:cNvGrpSpPr/>
          <p:nvPr/>
        </p:nvGrpSpPr>
        <p:grpSpPr>
          <a:xfrm>
            <a:off x="1493758" y="2849847"/>
            <a:ext cx="2655231" cy="1970542"/>
            <a:chOff x="1119962" y="3009770"/>
            <a:chExt cx="2439739" cy="1810617"/>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991" y="3270912"/>
              <a:ext cx="2360710" cy="1549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Rectangle 6"/>
            <p:cNvSpPr/>
            <p:nvPr/>
          </p:nvSpPr>
          <p:spPr>
            <a:xfrm>
              <a:off x="1119962" y="3009770"/>
              <a:ext cx="537681" cy="251233"/>
            </a:xfrm>
            <a:prstGeom prst="rect">
              <a:avLst/>
            </a:prstGeom>
          </p:spPr>
          <p:txBody>
            <a:bodyPr wrap="none">
              <a:spAutoFit/>
            </a:bodyPr>
            <a:lstStyle/>
            <a:p>
              <a:pPr algn="ctr">
                <a:spcBef>
                  <a:spcPct val="20000"/>
                </a:spcBef>
                <a:defRPr/>
              </a:pPr>
              <a:r>
                <a:rPr lang="en-US" sz="1350" b="1" dirty="0" smtClean="0">
                  <a:solidFill>
                    <a:schemeClr val="bg1"/>
                  </a:solidFill>
                  <a:latin typeface="+mj-lt"/>
                  <a:cs typeface="Calibri" panose="020F0502020204030204" pitchFamily="34" charset="0"/>
                </a:rPr>
                <a:t>RGB</a:t>
              </a:r>
              <a:endParaRPr lang="en-US" sz="1350" b="1" dirty="0">
                <a:solidFill>
                  <a:schemeClr val="bg1"/>
                </a:solidFill>
                <a:latin typeface="+mj-lt"/>
                <a:cs typeface="Calibri" panose="020F0502020204030204" pitchFamily="34" charset="0"/>
              </a:endParaRPr>
            </a:p>
          </p:txBody>
        </p:sp>
      </p:grpSp>
      <p:grpSp>
        <p:nvGrpSpPr>
          <p:cNvPr id="11" name="Group 10"/>
          <p:cNvGrpSpPr/>
          <p:nvPr/>
        </p:nvGrpSpPr>
        <p:grpSpPr>
          <a:xfrm>
            <a:off x="4393310" y="2835246"/>
            <a:ext cx="2721554" cy="1985136"/>
            <a:chOff x="3885311" y="3077990"/>
            <a:chExt cx="2500679" cy="1824029"/>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5360" y="3352544"/>
              <a:ext cx="2380630" cy="1549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7"/>
            <p:cNvSpPr/>
            <p:nvPr/>
          </p:nvSpPr>
          <p:spPr>
            <a:xfrm>
              <a:off x="3885311" y="3077990"/>
              <a:ext cx="656925" cy="251233"/>
            </a:xfrm>
            <a:prstGeom prst="rect">
              <a:avLst/>
            </a:prstGeom>
          </p:spPr>
          <p:txBody>
            <a:bodyPr wrap="none">
              <a:spAutoFit/>
            </a:bodyPr>
            <a:lstStyle/>
            <a:p>
              <a:pPr algn="ctr">
                <a:spcBef>
                  <a:spcPct val="20000"/>
                </a:spcBef>
                <a:defRPr/>
              </a:pPr>
              <a:r>
                <a:rPr lang="en-US" sz="1350" b="1" dirty="0" smtClean="0">
                  <a:solidFill>
                    <a:schemeClr val="bg1"/>
                  </a:solidFill>
                  <a:latin typeface="+mj-lt"/>
                  <a:cs typeface="Calibri" panose="020F0502020204030204" pitchFamily="34" charset="0"/>
                </a:rPr>
                <a:t>Alpha</a:t>
              </a:r>
              <a:endParaRPr lang="en-US" sz="1350" b="1" dirty="0">
                <a:solidFill>
                  <a:schemeClr val="bg1"/>
                </a:solidFill>
                <a:latin typeface="+mj-lt"/>
                <a:cs typeface="Calibri" panose="020F0502020204030204" pitchFamily="34" charset="0"/>
              </a:endParaRPr>
            </a:p>
          </p:txBody>
        </p:sp>
      </p:grpSp>
    </p:spTree>
    <p:extLst>
      <p:ext uri="{BB962C8B-B14F-4D97-AF65-F5344CB8AC3E}">
        <p14:creationId xmlns:p14="http://schemas.microsoft.com/office/powerpoint/2010/main" val="48363878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2030309" y="1975586"/>
            <a:ext cx="4800074" cy="2531352"/>
            <a:chOff x="2063246" y="3026191"/>
            <a:chExt cx="3132851" cy="1447405"/>
          </a:xfrm>
        </p:grpSpPr>
        <p:sp>
          <p:nvSpPr>
            <p:cNvPr id="112" name="Rectangle 111"/>
            <p:cNvSpPr/>
            <p:nvPr/>
          </p:nvSpPr>
          <p:spPr>
            <a:xfrm>
              <a:off x="2063246" y="3253805"/>
              <a:ext cx="3132851" cy="1219791"/>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3" name="Rectangle 112"/>
            <p:cNvSpPr/>
            <p:nvPr/>
          </p:nvSpPr>
          <p:spPr>
            <a:xfrm>
              <a:off x="4514686" y="3026191"/>
              <a:ext cx="661425" cy="246377"/>
            </a:xfrm>
            <a:prstGeom prst="rect">
              <a:avLst/>
            </a:prstGeom>
          </p:spPr>
          <p:txBody>
            <a:bodyPr wrap="none">
              <a:spAutoFit/>
            </a:bodyPr>
            <a:lstStyle/>
            <a:p>
              <a:pPr algn="ctr">
                <a:spcBef>
                  <a:spcPct val="20000"/>
                </a:spcBef>
                <a:defRPr/>
              </a:pPr>
              <a:r>
                <a:rPr lang="en-US" sz="2200" b="1" dirty="0" smtClean="0">
                  <a:solidFill>
                    <a:srgbClr val="92D050"/>
                  </a:solidFill>
                  <a:latin typeface="+mj-lt"/>
                  <a:cs typeface="Calibri" panose="020F0502020204030204" pitchFamily="34" charset="0"/>
                </a:rPr>
                <a:t>Probe</a:t>
              </a:r>
              <a:endParaRPr lang="en-US" sz="2200" b="1" dirty="0">
                <a:solidFill>
                  <a:srgbClr val="92D050"/>
                </a:solidFill>
                <a:latin typeface="+mj-lt"/>
                <a:cs typeface="Calibri" panose="020F0502020204030204" pitchFamily="34" charset="0"/>
              </a:endParaRPr>
            </a:p>
          </p:txBody>
        </p:sp>
      </p:grpSp>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smtClean="0">
                <a:solidFill>
                  <a:schemeClr val="accent6">
                    <a:lumMod val="75000"/>
                  </a:schemeClr>
                </a:solidFill>
              </a:rPr>
              <a:t>Lights</a:t>
            </a:r>
            <a:endParaRPr lang="sv-SE" dirty="0"/>
          </a:p>
        </p:txBody>
      </p:sp>
      <p:sp>
        <p:nvSpPr>
          <p:cNvPr id="4" name="Content Placeholder 3"/>
          <p:cNvSpPr>
            <a:spLocks noGrp="1"/>
          </p:cNvSpPr>
          <p:nvPr>
            <p:ph idx="1"/>
          </p:nvPr>
        </p:nvSpPr>
        <p:spPr/>
        <p:txBody>
          <a:bodyPr/>
          <a:lstStyle/>
          <a:p>
            <a:r>
              <a:rPr lang="en-US" dirty="0" smtClean="0">
                <a:solidFill>
                  <a:schemeClr val="accent6">
                    <a:lumMod val="75000"/>
                  </a:schemeClr>
                </a:solidFill>
              </a:rPr>
              <a:t>Distance-based</a:t>
            </a:r>
            <a:r>
              <a:rPr lang="en-US" dirty="0" smtClean="0"/>
              <a:t> roughness</a:t>
            </a:r>
            <a:endParaRPr lang="sv-SE" dirty="0"/>
          </a:p>
        </p:txBody>
      </p:sp>
      <p:grpSp>
        <p:nvGrpSpPr>
          <p:cNvPr id="54" name="Group 53"/>
          <p:cNvGrpSpPr/>
          <p:nvPr/>
        </p:nvGrpSpPr>
        <p:grpSpPr>
          <a:xfrm>
            <a:off x="1981708" y="4538021"/>
            <a:ext cx="5141114" cy="226755"/>
            <a:chOff x="1619859" y="4453537"/>
            <a:chExt cx="6212127" cy="273993"/>
          </a:xfrm>
        </p:grpSpPr>
        <p:cxnSp>
          <p:nvCxnSpPr>
            <p:cNvPr id="36" name="Straight Connector 35"/>
            <p:cNvCxnSpPr/>
            <p:nvPr/>
          </p:nvCxnSpPr>
          <p:spPr>
            <a:xfrm flipV="1">
              <a:off x="161985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99039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35609" y="4453949"/>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348986"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707573"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07811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460604"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81919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189730"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548317"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906904"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277442"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65656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015147"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6385686"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744273"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102860"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47339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2" name="Straight Connector 71"/>
          <p:cNvCxnSpPr/>
          <p:nvPr/>
        </p:nvCxnSpPr>
        <p:spPr>
          <a:xfrm rot="5400000" flipH="1" flipV="1">
            <a:off x="1734118" y="4297261"/>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flipH="1" flipV="1">
            <a:off x="1734118" y="3990605"/>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995537" y="1689985"/>
            <a:ext cx="0" cy="28560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flipH="1" flipV="1">
            <a:off x="1734118" y="3693840"/>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1734118" y="3397076"/>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flipH="1" flipV="1">
            <a:off x="1734118" y="3090421"/>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1734118" y="2773873"/>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flipH="1" flipV="1">
            <a:off x="1734118" y="2477109"/>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flipH="1" flipV="1">
            <a:off x="1734118" y="2170453"/>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flipH="1" flipV="1">
            <a:off x="1734118" y="1873689"/>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flipH="1">
            <a:off x="2521137" y="4113332"/>
            <a:ext cx="931790" cy="410873"/>
            <a:chOff x="6451635" y="2601816"/>
            <a:chExt cx="931790" cy="410873"/>
          </a:xfrm>
        </p:grpSpPr>
        <p:sp>
          <p:nvSpPr>
            <p:cNvPr id="89" name="Pie 34"/>
            <p:cNvSpPr/>
            <p:nvPr/>
          </p:nvSpPr>
          <p:spPr>
            <a:xfrm rot="5400000">
              <a:off x="6751478" y="2488666"/>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90" name="Straight Arrow Connector 89"/>
            <p:cNvCxnSpPr>
              <a:stCxn id="89" idx="3"/>
            </p:cNvCxnSpPr>
            <p:nvPr/>
          </p:nvCxnSpPr>
          <p:spPr>
            <a:xfrm flipH="1" flipV="1">
              <a:off x="6451635" y="2917525"/>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9" idx="3"/>
            </p:cNvCxnSpPr>
            <p:nvPr/>
          </p:nvCxnSpPr>
          <p:spPr>
            <a:xfrm flipH="1" flipV="1">
              <a:off x="6520972" y="2803225"/>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9" idx="3"/>
            </p:cNvCxnSpPr>
            <p:nvPr/>
          </p:nvCxnSpPr>
          <p:spPr>
            <a:xfrm flipH="1" flipV="1">
              <a:off x="6651346" y="2743662"/>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9" idx="3"/>
            </p:cNvCxnSpPr>
            <p:nvPr/>
          </p:nvCxnSpPr>
          <p:spPr>
            <a:xfrm flipV="1">
              <a:off x="6744214" y="2680994"/>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9" idx="3"/>
            </p:cNvCxnSpPr>
            <p:nvPr/>
          </p:nvCxnSpPr>
          <p:spPr>
            <a:xfrm flipV="1">
              <a:off x="6744214" y="2657417"/>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9" idx="3"/>
            </p:cNvCxnSpPr>
            <p:nvPr/>
          </p:nvCxnSpPr>
          <p:spPr>
            <a:xfrm flipV="1">
              <a:off x="6744214" y="2649493"/>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9" idx="3"/>
            </p:cNvCxnSpPr>
            <p:nvPr/>
          </p:nvCxnSpPr>
          <p:spPr>
            <a:xfrm flipV="1">
              <a:off x="6744214" y="2629094"/>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9" idx="3"/>
            </p:cNvCxnSpPr>
            <p:nvPr/>
          </p:nvCxnSpPr>
          <p:spPr>
            <a:xfrm flipV="1">
              <a:off x="6744214" y="2601816"/>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9" idx="3"/>
            </p:cNvCxnSpPr>
            <p:nvPr/>
          </p:nvCxnSpPr>
          <p:spPr>
            <a:xfrm flipV="1">
              <a:off x="6744214" y="2786256"/>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9" idx="3"/>
            </p:cNvCxnSpPr>
            <p:nvPr/>
          </p:nvCxnSpPr>
          <p:spPr>
            <a:xfrm flipV="1">
              <a:off x="6744214" y="2908104"/>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3183182" y="3171144"/>
            <a:ext cx="1488031" cy="1342255"/>
            <a:chOff x="4830754" y="2267904"/>
            <a:chExt cx="1488031" cy="1342255"/>
          </a:xfrm>
        </p:grpSpPr>
        <p:cxnSp>
          <p:nvCxnSpPr>
            <p:cNvPr id="82" name="Straight Arrow Connector 81"/>
            <p:cNvCxnSpPr/>
            <p:nvPr/>
          </p:nvCxnSpPr>
          <p:spPr>
            <a:xfrm flipH="1">
              <a:off x="4830754" y="2805270"/>
              <a:ext cx="1001659" cy="804889"/>
            </a:xfrm>
            <a:prstGeom prst="straightConnector1">
              <a:avLst/>
            </a:prstGeom>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rot="2956863" flipH="1">
              <a:off x="5801841" y="2199690"/>
              <a:ext cx="448730" cy="585158"/>
              <a:chOff x="1191140" y="1097744"/>
              <a:chExt cx="602481" cy="785657"/>
            </a:xfrm>
          </p:grpSpPr>
          <p:sp>
            <p:nvSpPr>
              <p:cNvPr id="84" name="Rectangle 83"/>
              <p:cNvSpPr/>
              <p:nvPr/>
            </p:nvSpPr>
            <p:spPr>
              <a:xfrm>
                <a:off x="1199807" y="1130300"/>
                <a:ext cx="266700" cy="49469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Trapezoid 84"/>
              <p:cNvSpPr/>
              <p:nvPr/>
            </p:nvSpPr>
            <p:spPr>
              <a:xfrm>
                <a:off x="1191140" y="1670289"/>
                <a:ext cx="300943" cy="213112"/>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Freeform 85"/>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110" name="Rectangle 109"/>
          <p:cNvSpPr/>
          <p:nvPr/>
        </p:nvSpPr>
        <p:spPr>
          <a:xfrm>
            <a:off x="5786343" y="1975586"/>
            <a:ext cx="1013418" cy="430886"/>
          </a:xfrm>
          <a:prstGeom prst="rect">
            <a:avLst/>
          </a:prstGeom>
        </p:spPr>
        <p:txBody>
          <a:bodyPr wrap="none">
            <a:spAutoFit/>
          </a:bodyPr>
          <a:lstStyle/>
          <a:p>
            <a:pPr algn="ctr">
              <a:spcBef>
                <a:spcPct val="20000"/>
              </a:spcBef>
              <a:defRPr/>
            </a:pPr>
            <a:r>
              <a:rPr lang="en-US" sz="2200" b="1" dirty="0" smtClean="0">
                <a:solidFill>
                  <a:srgbClr val="92D050"/>
                </a:solidFill>
                <a:latin typeface="+mj-lt"/>
                <a:cs typeface="Calibri" panose="020F0502020204030204" pitchFamily="34" charset="0"/>
              </a:rPr>
              <a:t>Probe</a:t>
            </a:r>
            <a:endParaRPr lang="en-US" sz="2200" b="1" dirty="0">
              <a:solidFill>
                <a:srgbClr val="92D050"/>
              </a:solidFill>
              <a:latin typeface="+mj-lt"/>
              <a:cs typeface="Calibri" panose="020F0502020204030204" pitchFamily="34" charset="0"/>
            </a:endParaRPr>
          </a:p>
        </p:txBody>
      </p:sp>
    </p:spTree>
    <p:extLst>
      <p:ext uri="{BB962C8B-B14F-4D97-AF65-F5344CB8AC3E}">
        <p14:creationId xmlns:p14="http://schemas.microsoft.com/office/powerpoint/2010/main" val="39915164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2030309" y="1975586"/>
            <a:ext cx="4800074" cy="2531352"/>
            <a:chOff x="2063246" y="3026191"/>
            <a:chExt cx="3132851" cy="1447405"/>
          </a:xfrm>
        </p:grpSpPr>
        <p:sp>
          <p:nvSpPr>
            <p:cNvPr id="112" name="Rectangle 111"/>
            <p:cNvSpPr/>
            <p:nvPr/>
          </p:nvSpPr>
          <p:spPr>
            <a:xfrm>
              <a:off x="2063246" y="3253805"/>
              <a:ext cx="3132851" cy="1219791"/>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3" name="Rectangle 112"/>
            <p:cNvSpPr/>
            <p:nvPr/>
          </p:nvSpPr>
          <p:spPr>
            <a:xfrm>
              <a:off x="4514686" y="3026191"/>
              <a:ext cx="661425" cy="246377"/>
            </a:xfrm>
            <a:prstGeom prst="rect">
              <a:avLst/>
            </a:prstGeom>
          </p:spPr>
          <p:txBody>
            <a:bodyPr wrap="none">
              <a:spAutoFit/>
            </a:bodyPr>
            <a:lstStyle/>
            <a:p>
              <a:pPr algn="ctr">
                <a:spcBef>
                  <a:spcPct val="20000"/>
                </a:spcBef>
                <a:defRPr/>
              </a:pPr>
              <a:r>
                <a:rPr lang="en-US" sz="2200" b="1" dirty="0" smtClean="0">
                  <a:solidFill>
                    <a:srgbClr val="92D050"/>
                  </a:solidFill>
                  <a:latin typeface="+mj-lt"/>
                  <a:cs typeface="Calibri" panose="020F0502020204030204" pitchFamily="34" charset="0"/>
                </a:rPr>
                <a:t>Probe</a:t>
              </a:r>
              <a:endParaRPr lang="en-US" sz="2200" b="1" dirty="0">
                <a:solidFill>
                  <a:srgbClr val="92D050"/>
                </a:solidFill>
                <a:latin typeface="+mj-lt"/>
                <a:cs typeface="Calibri" panose="020F0502020204030204" pitchFamily="34" charset="0"/>
              </a:endParaRPr>
            </a:p>
          </p:txBody>
        </p:sp>
      </p:grpSp>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smtClean="0">
                <a:solidFill>
                  <a:schemeClr val="accent6">
                    <a:lumMod val="75000"/>
                  </a:schemeClr>
                </a:solidFill>
              </a:rPr>
              <a:t>Lights</a:t>
            </a:r>
            <a:endParaRPr lang="sv-SE" dirty="0"/>
          </a:p>
        </p:txBody>
      </p:sp>
      <p:sp>
        <p:nvSpPr>
          <p:cNvPr id="7" name="Content Placeholder 6"/>
          <p:cNvSpPr>
            <a:spLocks noGrp="1"/>
          </p:cNvSpPr>
          <p:nvPr>
            <p:ph idx="1"/>
          </p:nvPr>
        </p:nvSpPr>
        <p:spPr/>
        <p:txBody>
          <a:bodyPr/>
          <a:lstStyle/>
          <a:p>
            <a:r>
              <a:rPr lang="en-US" dirty="0">
                <a:solidFill>
                  <a:schemeClr val="accent6">
                    <a:lumMod val="75000"/>
                  </a:schemeClr>
                </a:solidFill>
              </a:rPr>
              <a:t>Distance-based</a:t>
            </a:r>
            <a:r>
              <a:rPr lang="en-US" dirty="0"/>
              <a:t> roughness</a:t>
            </a:r>
            <a:endParaRPr lang="sv-SE" dirty="0"/>
          </a:p>
        </p:txBody>
      </p:sp>
      <p:grpSp>
        <p:nvGrpSpPr>
          <p:cNvPr id="54" name="Group 53"/>
          <p:cNvGrpSpPr/>
          <p:nvPr/>
        </p:nvGrpSpPr>
        <p:grpSpPr>
          <a:xfrm>
            <a:off x="1981708" y="4538021"/>
            <a:ext cx="5141114" cy="226755"/>
            <a:chOff x="1619859" y="4453537"/>
            <a:chExt cx="6212127" cy="273993"/>
          </a:xfrm>
        </p:grpSpPr>
        <p:cxnSp>
          <p:nvCxnSpPr>
            <p:cNvPr id="36" name="Straight Connector 35"/>
            <p:cNvCxnSpPr/>
            <p:nvPr/>
          </p:nvCxnSpPr>
          <p:spPr>
            <a:xfrm flipV="1">
              <a:off x="161985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99039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35609" y="4453949"/>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348986"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707573"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07811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460604"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81919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189730"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548317"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906904"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277442"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65656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015147"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6385686"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744273"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102860"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47339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2" name="Straight Connector 71"/>
          <p:cNvCxnSpPr/>
          <p:nvPr/>
        </p:nvCxnSpPr>
        <p:spPr>
          <a:xfrm rot="5400000" flipH="1" flipV="1">
            <a:off x="1734118" y="4297261"/>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flipH="1" flipV="1">
            <a:off x="1734118" y="3990605"/>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995537" y="1689985"/>
            <a:ext cx="0" cy="28560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flipH="1" flipV="1">
            <a:off x="1734118" y="3693840"/>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1734118" y="3397076"/>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flipH="1" flipV="1">
            <a:off x="1734118" y="3090421"/>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1734118" y="2773873"/>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flipH="1" flipV="1">
            <a:off x="1734118" y="2477109"/>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flipH="1" flipV="1">
            <a:off x="1734118" y="2170453"/>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flipH="1" flipV="1">
            <a:off x="1734118" y="1873689"/>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018322" y="3171144"/>
            <a:ext cx="2652891" cy="1353061"/>
            <a:chOff x="3595662" y="3171144"/>
            <a:chExt cx="2652891" cy="1353061"/>
          </a:xfrm>
        </p:grpSpPr>
        <p:grpSp>
          <p:nvGrpSpPr>
            <p:cNvPr id="88" name="Group 87"/>
            <p:cNvGrpSpPr/>
            <p:nvPr/>
          </p:nvGrpSpPr>
          <p:grpSpPr>
            <a:xfrm flipH="1">
              <a:off x="4098477" y="4113332"/>
              <a:ext cx="931790" cy="410873"/>
              <a:chOff x="6451635" y="2601816"/>
              <a:chExt cx="931790" cy="410873"/>
            </a:xfrm>
          </p:grpSpPr>
          <p:sp>
            <p:nvSpPr>
              <p:cNvPr id="89" name="Pie 34"/>
              <p:cNvSpPr/>
              <p:nvPr/>
            </p:nvSpPr>
            <p:spPr>
              <a:xfrm rot="5400000">
                <a:off x="6751478" y="2488666"/>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90" name="Straight Arrow Connector 89"/>
              <p:cNvCxnSpPr>
                <a:stCxn id="89" idx="3"/>
              </p:cNvCxnSpPr>
              <p:nvPr/>
            </p:nvCxnSpPr>
            <p:spPr>
              <a:xfrm flipH="1" flipV="1">
                <a:off x="6451635" y="2917525"/>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9" idx="3"/>
              </p:cNvCxnSpPr>
              <p:nvPr/>
            </p:nvCxnSpPr>
            <p:spPr>
              <a:xfrm flipH="1" flipV="1">
                <a:off x="6520972" y="2803225"/>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9" idx="3"/>
              </p:cNvCxnSpPr>
              <p:nvPr/>
            </p:nvCxnSpPr>
            <p:spPr>
              <a:xfrm flipH="1" flipV="1">
                <a:off x="6651346" y="2743662"/>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9" idx="3"/>
              </p:cNvCxnSpPr>
              <p:nvPr/>
            </p:nvCxnSpPr>
            <p:spPr>
              <a:xfrm flipV="1">
                <a:off x="6744214" y="2680994"/>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9" idx="3"/>
              </p:cNvCxnSpPr>
              <p:nvPr/>
            </p:nvCxnSpPr>
            <p:spPr>
              <a:xfrm flipV="1">
                <a:off x="6744214" y="2657417"/>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9" idx="3"/>
              </p:cNvCxnSpPr>
              <p:nvPr/>
            </p:nvCxnSpPr>
            <p:spPr>
              <a:xfrm flipV="1">
                <a:off x="6744214" y="2649493"/>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9" idx="3"/>
              </p:cNvCxnSpPr>
              <p:nvPr/>
            </p:nvCxnSpPr>
            <p:spPr>
              <a:xfrm flipV="1">
                <a:off x="6744214" y="2629094"/>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9" idx="3"/>
              </p:cNvCxnSpPr>
              <p:nvPr/>
            </p:nvCxnSpPr>
            <p:spPr>
              <a:xfrm flipV="1">
                <a:off x="6744214" y="2601816"/>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9" idx="3"/>
              </p:cNvCxnSpPr>
              <p:nvPr/>
            </p:nvCxnSpPr>
            <p:spPr>
              <a:xfrm flipV="1">
                <a:off x="6744214" y="2786256"/>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9" idx="3"/>
              </p:cNvCxnSpPr>
              <p:nvPr/>
            </p:nvCxnSpPr>
            <p:spPr>
              <a:xfrm flipV="1">
                <a:off x="6744214" y="2908104"/>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4760522" y="3171144"/>
              <a:ext cx="1488031" cy="1342255"/>
              <a:chOff x="4830754" y="2267904"/>
              <a:chExt cx="1488031" cy="1342255"/>
            </a:xfrm>
          </p:grpSpPr>
          <p:cxnSp>
            <p:nvCxnSpPr>
              <p:cNvPr id="82" name="Straight Arrow Connector 81"/>
              <p:cNvCxnSpPr/>
              <p:nvPr/>
            </p:nvCxnSpPr>
            <p:spPr>
              <a:xfrm flipH="1">
                <a:off x="4830754" y="2805270"/>
                <a:ext cx="1001659" cy="804889"/>
              </a:xfrm>
              <a:prstGeom prst="straightConnector1">
                <a:avLst/>
              </a:prstGeom>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rot="2956863" flipH="1">
                <a:off x="5801841" y="2199690"/>
                <a:ext cx="448730" cy="585158"/>
                <a:chOff x="1191140" y="1097744"/>
                <a:chExt cx="602481" cy="785657"/>
              </a:xfrm>
            </p:grpSpPr>
            <p:sp>
              <p:nvSpPr>
                <p:cNvPr id="84" name="Rectangle 83"/>
                <p:cNvSpPr/>
                <p:nvPr/>
              </p:nvSpPr>
              <p:spPr>
                <a:xfrm>
                  <a:off x="1199807" y="1130300"/>
                  <a:ext cx="266700" cy="49469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Trapezoid 84"/>
                <p:cNvSpPr/>
                <p:nvPr/>
              </p:nvSpPr>
              <p:spPr>
                <a:xfrm>
                  <a:off x="1191140" y="1670289"/>
                  <a:ext cx="300943" cy="213112"/>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Freeform 85"/>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cxnSp>
          <p:nvCxnSpPr>
            <p:cNvPr id="87" name="Straight Arrow Connector 86"/>
            <p:cNvCxnSpPr>
              <a:endCxn id="89" idx="3"/>
            </p:cNvCxnSpPr>
            <p:nvPr/>
          </p:nvCxnSpPr>
          <p:spPr>
            <a:xfrm>
              <a:off x="3595662" y="3949699"/>
              <a:ext cx="1142027" cy="574506"/>
            </a:xfrm>
            <a:prstGeom prst="straightConnector1">
              <a:avLst/>
            </a:prstGeom>
            <a:ln w="28575">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89" idx="3"/>
            </p:cNvCxnSpPr>
            <p:nvPr/>
          </p:nvCxnSpPr>
          <p:spPr>
            <a:xfrm>
              <a:off x="3607649" y="3658835"/>
              <a:ext cx="1130040" cy="865370"/>
            </a:xfrm>
            <a:prstGeom prst="straightConnector1">
              <a:avLst/>
            </a:prstGeom>
            <a:ln w="28575">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89" idx="3"/>
            </p:cNvCxnSpPr>
            <p:nvPr/>
          </p:nvCxnSpPr>
          <p:spPr>
            <a:xfrm>
              <a:off x="3607649" y="4252365"/>
              <a:ext cx="1130040" cy="271840"/>
            </a:xfrm>
            <a:prstGeom prst="straightConnector1">
              <a:avLst/>
            </a:prstGeom>
            <a:ln w="28575">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a:xfrm>
            <a:off x="5786343" y="1975586"/>
            <a:ext cx="1013418" cy="430886"/>
          </a:xfrm>
          <a:prstGeom prst="rect">
            <a:avLst/>
          </a:prstGeom>
        </p:spPr>
        <p:txBody>
          <a:bodyPr wrap="none">
            <a:spAutoFit/>
          </a:bodyPr>
          <a:lstStyle/>
          <a:p>
            <a:pPr algn="ctr">
              <a:spcBef>
                <a:spcPct val="20000"/>
              </a:spcBef>
              <a:defRPr/>
            </a:pPr>
            <a:r>
              <a:rPr lang="en-US" sz="2200" b="1" dirty="0" smtClean="0">
                <a:solidFill>
                  <a:srgbClr val="92D050"/>
                </a:solidFill>
                <a:latin typeface="+mj-lt"/>
                <a:cs typeface="Calibri" panose="020F0502020204030204" pitchFamily="34" charset="0"/>
              </a:rPr>
              <a:t>Probe</a:t>
            </a:r>
            <a:endParaRPr lang="en-US" sz="2200" b="1" dirty="0">
              <a:solidFill>
                <a:srgbClr val="92D050"/>
              </a:solidFill>
              <a:latin typeface="+mj-lt"/>
              <a:cs typeface="Calibri" panose="020F0502020204030204" pitchFamily="34" charset="0"/>
            </a:endParaRPr>
          </a:p>
        </p:txBody>
      </p:sp>
      <p:sp>
        <p:nvSpPr>
          <p:cNvPr id="6" name="Rectangle 5"/>
          <p:cNvSpPr/>
          <p:nvPr/>
        </p:nvSpPr>
        <p:spPr>
          <a:xfrm>
            <a:off x="1978098" y="3637837"/>
            <a:ext cx="66749" cy="67377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67886791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2030309" y="1975586"/>
            <a:ext cx="4800074" cy="2531352"/>
            <a:chOff x="2063246" y="3026191"/>
            <a:chExt cx="3132851" cy="1447405"/>
          </a:xfrm>
        </p:grpSpPr>
        <p:sp>
          <p:nvSpPr>
            <p:cNvPr id="112" name="Rectangle 111"/>
            <p:cNvSpPr/>
            <p:nvPr/>
          </p:nvSpPr>
          <p:spPr>
            <a:xfrm>
              <a:off x="2063246" y="3253805"/>
              <a:ext cx="3132851" cy="1219791"/>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3" name="Rectangle 112"/>
            <p:cNvSpPr/>
            <p:nvPr/>
          </p:nvSpPr>
          <p:spPr>
            <a:xfrm>
              <a:off x="4514686" y="3026191"/>
              <a:ext cx="661425" cy="246377"/>
            </a:xfrm>
            <a:prstGeom prst="rect">
              <a:avLst/>
            </a:prstGeom>
          </p:spPr>
          <p:txBody>
            <a:bodyPr wrap="none">
              <a:spAutoFit/>
            </a:bodyPr>
            <a:lstStyle/>
            <a:p>
              <a:pPr algn="ctr">
                <a:spcBef>
                  <a:spcPct val="20000"/>
                </a:spcBef>
                <a:defRPr/>
              </a:pPr>
              <a:r>
                <a:rPr lang="en-US" sz="2200" b="1" dirty="0" smtClean="0">
                  <a:solidFill>
                    <a:srgbClr val="92D050"/>
                  </a:solidFill>
                  <a:latin typeface="+mj-lt"/>
                  <a:cs typeface="Calibri" panose="020F0502020204030204" pitchFamily="34" charset="0"/>
                </a:rPr>
                <a:t>Probe</a:t>
              </a:r>
              <a:endParaRPr lang="en-US" sz="2200" b="1" dirty="0">
                <a:solidFill>
                  <a:srgbClr val="92D050"/>
                </a:solidFill>
                <a:latin typeface="+mj-lt"/>
                <a:cs typeface="Calibri" panose="020F0502020204030204" pitchFamily="34" charset="0"/>
              </a:endParaRPr>
            </a:p>
          </p:txBody>
        </p:sp>
      </p:grpSp>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smtClean="0">
                <a:solidFill>
                  <a:schemeClr val="accent6">
                    <a:lumMod val="75000"/>
                  </a:schemeClr>
                </a:solidFill>
              </a:rPr>
              <a:t>Lights</a:t>
            </a:r>
            <a:endParaRPr lang="sv-SE" dirty="0"/>
          </a:p>
        </p:txBody>
      </p:sp>
      <p:sp>
        <p:nvSpPr>
          <p:cNvPr id="3" name="Content Placeholder 2"/>
          <p:cNvSpPr>
            <a:spLocks noGrp="1"/>
          </p:cNvSpPr>
          <p:nvPr>
            <p:ph idx="1"/>
          </p:nvPr>
        </p:nvSpPr>
        <p:spPr/>
        <p:txBody>
          <a:bodyPr/>
          <a:lstStyle/>
          <a:p>
            <a:r>
              <a:rPr lang="en-US" dirty="0">
                <a:solidFill>
                  <a:schemeClr val="accent6">
                    <a:lumMod val="75000"/>
                  </a:schemeClr>
                </a:solidFill>
              </a:rPr>
              <a:t>Distance-based</a:t>
            </a:r>
            <a:r>
              <a:rPr lang="en-US" dirty="0"/>
              <a:t> roughness</a:t>
            </a:r>
            <a:endParaRPr lang="sv-SE" dirty="0"/>
          </a:p>
          <a:p>
            <a:endParaRPr lang="sv-SE" dirty="0"/>
          </a:p>
        </p:txBody>
      </p:sp>
      <p:grpSp>
        <p:nvGrpSpPr>
          <p:cNvPr id="54" name="Group 53"/>
          <p:cNvGrpSpPr/>
          <p:nvPr/>
        </p:nvGrpSpPr>
        <p:grpSpPr>
          <a:xfrm>
            <a:off x="1981708" y="4538021"/>
            <a:ext cx="5141114" cy="226755"/>
            <a:chOff x="1619859" y="4453537"/>
            <a:chExt cx="6212127" cy="273993"/>
          </a:xfrm>
        </p:grpSpPr>
        <p:cxnSp>
          <p:nvCxnSpPr>
            <p:cNvPr id="36" name="Straight Connector 35"/>
            <p:cNvCxnSpPr/>
            <p:nvPr/>
          </p:nvCxnSpPr>
          <p:spPr>
            <a:xfrm flipV="1">
              <a:off x="161985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99039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35609" y="4453949"/>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348986"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707573"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07811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460604"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81919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189730"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548317"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906904"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277442"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65656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015147"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6385686"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744273"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102860"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47339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2" name="Straight Connector 71"/>
          <p:cNvCxnSpPr/>
          <p:nvPr/>
        </p:nvCxnSpPr>
        <p:spPr>
          <a:xfrm rot="5400000" flipH="1" flipV="1">
            <a:off x="1734118" y="4297261"/>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flipH="1" flipV="1">
            <a:off x="1734118" y="3990605"/>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995537" y="1689985"/>
            <a:ext cx="0" cy="28560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flipH="1" flipV="1">
            <a:off x="1734118" y="3693840"/>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1734118" y="3397076"/>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flipH="1" flipV="1">
            <a:off x="1734118" y="3090421"/>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1734118" y="2773873"/>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flipH="1" flipV="1">
            <a:off x="1734118" y="2477109"/>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flipH="1" flipV="1">
            <a:off x="1734118" y="2170453"/>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flipH="1" flipV="1">
            <a:off x="1734118" y="1873689"/>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flipH="1">
            <a:off x="4098477" y="4113332"/>
            <a:ext cx="931790" cy="410873"/>
            <a:chOff x="6451635" y="2601816"/>
            <a:chExt cx="931790" cy="410873"/>
          </a:xfrm>
        </p:grpSpPr>
        <p:sp>
          <p:nvSpPr>
            <p:cNvPr id="89" name="Pie 34"/>
            <p:cNvSpPr/>
            <p:nvPr/>
          </p:nvSpPr>
          <p:spPr>
            <a:xfrm rot="5400000">
              <a:off x="6751478" y="2488666"/>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90" name="Straight Arrow Connector 89"/>
            <p:cNvCxnSpPr>
              <a:stCxn id="89" idx="3"/>
            </p:cNvCxnSpPr>
            <p:nvPr/>
          </p:nvCxnSpPr>
          <p:spPr>
            <a:xfrm flipH="1" flipV="1">
              <a:off x="6451635" y="2917525"/>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9" idx="3"/>
            </p:cNvCxnSpPr>
            <p:nvPr/>
          </p:nvCxnSpPr>
          <p:spPr>
            <a:xfrm flipH="1" flipV="1">
              <a:off x="6520972" y="2803225"/>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9" idx="3"/>
            </p:cNvCxnSpPr>
            <p:nvPr/>
          </p:nvCxnSpPr>
          <p:spPr>
            <a:xfrm flipH="1" flipV="1">
              <a:off x="6651346" y="2743662"/>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9" idx="3"/>
            </p:cNvCxnSpPr>
            <p:nvPr/>
          </p:nvCxnSpPr>
          <p:spPr>
            <a:xfrm flipV="1">
              <a:off x="6744214" y="2680994"/>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9" idx="3"/>
            </p:cNvCxnSpPr>
            <p:nvPr/>
          </p:nvCxnSpPr>
          <p:spPr>
            <a:xfrm flipV="1">
              <a:off x="6744214" y="2657417"/>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9" idx="3"/>
            </p:cNvCxnSpPr>
            <p:nvPr/>
          </p:nvCxnSpPr>
          <p:spPr>
            <a:xfrm flipV="1">
              <a:off x="6744214" y="2649493"/>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9" idx="3"/>
            </p:cNvCxnSpPr>
            <p:nvPr/>
          </p:nvCxnSpPr>
          <p:spPr>
            <a:xfrm flipV="1">
              <a:off x="6744214" y="2629094"/>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9" idx="3"/>
            </p:cNvCxnSpPr>
            <p:nvPr/>
          </p:nvCxnSpPr>
          <p:spPr>
            <a:xfrm flipV="1">
              <a:off x="6744214" y="2601816"/>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9" idx="3"/>
            </p:cNvCxnSpPr>
            <p:nvPr/>
          </p:nvCxnSpPr>
          <p:spPr>
            <a:xfrm flipV="1">
              <a:off x="6744214" y="2786256"/>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9" idx="3"/>
            </p:cNvCxnSpPr>
            <p:nvPr/>
          </p:nvCxnSpPr>
          <p:spPr>
            <a:xfrm flipV="1">
              <a:off x="6744214" y="2908104"/>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4760522" y="3171144"/>
            <a:ext cx="1488031" cy="1342255"/>
            <a:chOff x="4830754" y="2267904"/>
            <a:chExt cx="1488031" cy="1342255"/>
          </a:xfrm>
        </p:grpSpPr>
        <p:cxnSp>
          <p:nvCxnSpPr>
            <p:cNvPr id="82" name="Straight Arrow Connector 81"/>
            <p:cNvCxnSpPr/>
            <p:nvPr/>
          </p:nvCxnSpPr>
          <p:spPr>
            <a:xfrm flipH="1">
              <a:off x="4830754" y="2805270"/>
              <a:ext cx="1001659" cy="804889"/>
            </a:xfrm>
            <a:prstGeom prst="straightConnector1">
              <a:avLst/>
            </a:prstGeom>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rot="2956863" flipH="1">
              <a:off x="5801841" y="2199690"/>
              <a:ext cx="448730" cy="585158"/>
              <a:chOff x="1191140" y="1097744"/>
              <a:chExt cx="602481" cy="785657"/>
            </a:xfrm>
          </p:grpSpPr>
          <p:sp>
            <p:nvSpPr>
              <p:cNvPr id="84" name="Rectangle 83"/>
              <p:cNvSpPr/>
              <p:nvPr/>
            </p:nvSpPr>
            <p:spPr>
              <a:xfrm>
                <a:off x="1199807" y="1130300"/>
                <a:ext cx="266700" cy="49469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Trapezoid 84"/>
              <p:cNvSpPr/>
              <p:nvPr/>
            </p:nvSpPr>
            <p:spPr>
              <a:xfrm>
                <a:off x="1191140" y="1670289"/>
                <a:ext cx="300943" cy="213112"/>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Freeform 85"/>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sp>
        <p:nvSpPr>
          <p:cNvPr id="110" name="Rectangle 109"/>
          <p:cNvSpPr/>
          <p:nvPr/>
        </p:nvSpPr>
        <p:spPr>
          <a:xfrm>
            <a:off x="5786343" y="1975586"/>
            <a:ext cx="1013418" cy="430886"/>
          </a:xfrm>
          <a:prstGeom prst="rect">
            <a:avLst/>
          </a:prstGeom>
        </p:spPr>
        <p:txBody>
          <a:bodyPr wrap="none">
            <a:spAutoFit/>
          </a:bodyPr>
          <a:lstStyle/>
          <a:p>
            <a:pPr algn="ctr">
              <a:spcBef>
                <a:spcPct val="20000"/>
              </a:spcBef>
              <a:defRPr/>
            </a:pPr>
            <a:r>
              <a:rPr lang="en-US" sz="2200" b="1" dirty="0" smtClean="0">
                <a:solidFill>
                  <a:srgbClr val="92D050"/>
                </a:solidFill>
                <a:latin typeface="+mj-lt"/>
                <a:cs typeface="Calibri" panose="020F0502020204030204" pitchFamily="34" charset="0"/>
              </a:rPr>
              <a:t>Probe</a:t>
            </a:r>
            <a:endParaRPr lang="en-US" sz="2200" b="1" dirty="0">
              <a:solidFill>
                <a:srgbClr val="92D050"/>
              </a:solidFill>
              <a:latin typeface="+mj-lt"/>
              <a:cs typeface="Calibri" panose="020F0502020204030204" pitchFamily="34" charset="0"/>
            </a:endParaRPr>
          </a:p>
        </p:txBody>
      </p:sp>
    </p:spTree>
    <p:extLst>
      <p:ext uri="{BB962C8B-B14F-4D97-AF65-F5344CB8AC3E}">
        <p14:creationId xmlns:p14="http://schemas.microsoft.com/office/powerpoint/2010/main" val="482369576"/>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2030309" y="1975586"/>
            <a:ext cx="4800074" cy="2531352"/>
            <a:chOff x="2063246" y="3026191"/>
            <a:chExt cx="3132851" cy="1447405"/>
          </a:xfrm>
        </p:grpSpPr>
        <p:sp>
          <p:nvSpPr>
            <p:cNvPr id="112" name="Rectangle 111"/>
            <p:cNvSpPr/>
            <p:nvPr/>
          </p:nvSpPr>
          <p:spPr>
            <a:xfrm>
              <a:off x="2063246" y="3253805"/>
              <a:ext cx="3132851" cy="1219791"/>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3" name="Rectangle 112"/>
            <p:cNvSpPr/>
            <p:nvPr/>
          </p:nvSpPr>
          <p:spPr>
            <a:xfrm>
              <a:off x="4514686" y="3026191"/>
              <a:ext cx="661425" cy="246377"/>
            </a:xfrm>
            <a:prstGeom prst="rect">
              <a:avLst/>
            </a:prstGeom>
          </p:spPr>
          <p:txBody>
            <a:bodyPr wrap="none">
              <a:spAutoFit/>
            </a:bodyPr>
            <a:lstStyle/>
            <a:p>
              <a:pPr algn="ctr">
                <a:spcBef>
                  <a:spcPct val="20000"/>
                </a:spcBef>
                <a:defRPr/>
              </a:pPr>
              <a:r>
                <a:rPr lang="en-US" sz="2200" b="1" dirty="0" smtClean="0">
                  <a:solidFill>
                    <a:srgbClr val="92D050"/>
                  </a:solidFill>
                  <a:latin typeface="+mj-lt"/>
                  <a:cs typeface="Calibri" panose="020F0502020204030204" pitchFamily="34" charset="0"/>
                </a:rPr>
                <a:t>Probe</a:t>
              </a:r>
              <a:endParaRPr lang="en-US" sz="2200" b="1" dirty="0">
                <a:solidFill>
                  <a:srgbClr val="92D050"/>
                </a:solidFill>
                <a:latin typeface="+mj-lt"/>
                <a:cs typeface="Calibri" panose="020F0502020204030204" pitchFamily="34" charset="0"/>
              </a:endParaRPr>
            </a:p>
          </p:txBody>
        </p:sp>
      </p:grpSp>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smtClean="0">
                <a:solidFill>
                  <a:schemeClr val="accent6">
                    <a:lumMod val="75000"/>
                  </a:schemeClr>
                </a:solidFill>
              </a:rPr>
              <a:t>Lights</a:t>
            </a:r>
            <a:endParaRPr lang="sv-SE" dirty="0"/>
          </a:p>
        </p:txBody>
      </p:sp>
      <p:sp>
        <p:nvSpPr>
          <p:cNvPr id="3" name="Content Placeholder 2"/>
          <p:cNvSpPr>
            <a:spLocks noGrp="1"/>
          </p:cNvSpPr>
          <p:nvPr>
            <p:ph idx="1"/>
          </p:nvPr>
        </p:nvSpPr>
        <p:spPr/>
        <p:txBody>
          <a:bodyPr/>
          <a:lstStyle/>
          <a:p>
            <a:r>
              <a:rPr lang="en-US" dirty="0">
                <a:solidFill>
                  <a:schemeClr val="accent6">
                    <a:lumMod val="75000"/>
                  </a:schemeClr>
                </a:solidFill>
              </a:rPr>
              <a:t>Distance-based</a:t>
            </a:r>
            <a:r>
              <a:rPr lang="en-US" dirty="0"/>
              <a:t> roughness</a:t>
            </a:r>
            <a:endParaRPr lang="sv-SE" dirty="0"/>
          </a:p>
          <a:p>
            <a:endParaRPr lang="sv-SE" dirty="0"/>
          </a:p>
        </p:txBody>
      </p:sp>
      <p:grpSp>
        <p:nvGrpSpPr>
          <p:cNvPr id="54" name="Group 53"/>
          <p:cNvGrpSpPr/>
          <p:nvPr/>
        </p:nvGrpSpPr>
        <p:grpSpPr>
          <a:xfrm>
            <a:off x="1981708" y="4538021"/>
            <a:ext cx="5141114" cy="226755"/>
            <a:chOff x="1619859" y="4453537"/>
            <a:chExt cx="6212127" cy="273993"/>
          </a:xfrm>
        </p:grpSpPr>
        <p:cxnSp>
          <p:nvCxnSpPr>
            <p:cNvPr id="36" name="Straight Connector 35"/>
            <p:cNvCxnSpPr/>
            <p:nvPr/>
          </p:nvCxnSpPr>
          <p:spPr>
            <a:xfrm flipV="1">
              <a:off x="161985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99039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35609" y="4453949"/>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348986"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707573"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07811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460604"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81919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189730"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548317"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906904"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277442"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65656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015147"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6385686"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744273"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102860"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47339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2" name="Straight Connector 71"/>
          <p:cNvCxnSpPr/>
          <p:nvPr/>
        </p:nvCxnSpPr>
        <p:spPr>
          <a:xfrm rot="5400000" flipH="1" flipV="1">
            <a:off x="1734118" y="4297261"/>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flipH="1" flipV="1">
            <a:off x="1734118" y="3990605"/>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995537" y="1689985"/>
            <a:ext cx="0" cy="28560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flipH="1" flipV="1">
            <a:off x="1734118" y="3693840"/>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1734118" y="3397076"/>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flipH="1" flipV="1">
            <a:off x="1734118" y="3090421"/>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1734118" y="2773873"/>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flipH="1" flipV="1">
            <a:off x="1734118" y="2477109"/>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flipH="1" flipV="1">
            <a:off x="1734118" y="2170453"/>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flipH="1" flipV="1">
            <a:off x="1734118" y="1873689"/>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flipH="1">
            <a:off x="4098477" y="4113332"/>
            <a:ext cx="931790" cy="410873"/>
            <a:chOff x="6451635" y="2601816"/>
            <a:chExt cx="931790" cy="410873"/>
          </a:xfrm>
        </p:grpSpPr>
        <p:sp>
          <p:nvSpPr>
            <p:cNvPr id="89" name="Pie 34"/>
            <p:cNvSpPr/>
            <p:nvPr/>
          </p:nvSpPr>
          <p:spPr>
            <a:xfrm rot="5400000">
              <a:off x="6751478" y="2488666"/>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90" name="Straight Arrow Connector 89"/>
            <p:cNvCxnSpPr>
              <a:stCxn id="89" idx="3"/>
            </p:cNvCxnSpPr>
            <p:nvPr/>
          </p:nvCxnSpPr>
          <p:spPr>
            <a:xfrm flipH="1" flipV="1">
              <a:off x="6451635" y="2917525"/>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9" idx="3"/>
            </p:cNvCxnSpPr>
            <p:nvPr/>
          </p:nvCxnSpPr>
          <p:spPr>
            <a:xfrm flipH="1" flipV="1">
              <a:off x="6520972" y="2803225"/>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9" idx="3"/>
            </p:cNvCxnSpPr>
            <p:nvPr/>
          </p:nvCxnSpPr>
          <p:spPr>
            <a:xfrm flipH="1" flipV="1">
              <a:off x="6651346" y="2743662"/>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9" idx="3"/>
            </p:cNvCxnSpPr>
            <p:nvPr/>
          </p:nvCxnSpPr>
          <p:spPr>
            <a:xfrm flipV="1">
              <a:off x="6744214" y="2680994"/>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9" idx="3"/>
            </p:cNvCxnSpPr>
            <p:nvPr/>
          </p:nvCxnSpPr>
          <p:spPr>
            <a:xfrm flipV="1">
              <a:off x="6744214" y="2657417"/>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9" idx="3"/>
            </p:cNvCxnSpPr>
            <p:nvPr/>
          </p:nvCxnSpPr>
          <p:spPr>
            <a:xfrm flipV="1">
              <a:off x="6744214" y="2649493"/>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9" idx="3"/>
            </p:cNvCxnSpPr>
            <p:nvPr/>
          </p:nvCxnSpPr>
          <p:spPr>
            <a:xfrm flipV="1">
              <a:off x="6744214" y="2629094"/>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9" idx="3"/>
            </p:cNvCxnSpPr>
            <p:nvPr/>
          </p:nvCxnSpPr>
          <p:spPr>
            <a:xfrm flipV="1">
              <a:off x="6744214" y="2601816"/>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9" idx="3"/>
            </p:cNvCxnSpPr>
            <p:nvPr/>
          </p:nvCxnSpPr>
          <p:spPr>
            <a:xfrm flipV="1">
              <a:off x="6744214" y="2786256"/>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9" idx="3"/>
            </p:cNvCxnSpPr>
            <p:nvPr/>
          </p:nvCxnSpPr>
          <p:spPr>
            <a:xfrm flipV="1">
              <a:off x="6744214" y="2908104"/>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4760522" y="3171144"/>
            <a:ext cx="1488031" cy="1342255"/>
            <a:chOff x="4830754" y="2267904"/>
            <a:chExt cx="1488031" cy="1342255"/>
          </a:xfrm>
        </p:grpSpPr>
        <p:cxnSp>
          <p:nvCxnSpPr>
            <p:cNvPr id="82" name="Straight Arrow Connector 81"/>
            <p:cNvCxnSpPr/>
            <p:nvPr/>
          </p:nvCxnSpPr>
          <p:spPr>
            <a:xfrm flipH="1">
              <a:off x="4830754" y="2805270"/>
              <a:ext cx="1001659" cy="804889"/>
            </a:xfrm>
            <a:prstGeom prst="straightConnector1">
              <a:avLst/>
            </a:prstGeom>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rot="2956863" flipH="1">
              <a:off x="5801841" y="2199690"/>
              <a:ext cx="448730" cy="585158"/>
              <a:chOff x="1191140" y="1097744"/>
              <a:chExt cx="602481" cy="785657"/>
            </a:xfrm>
          </p:grpSpPr>
          <p:sp>
            <p:nvSpPr>
              <p:cNvPr id="84" name="Rectangle 83"/>
              <p:cNvSpPr/>
              <p:nvPr/>
            </p:nvSpPr>
            <p:spPr>
              <a:xfrm>
                <a:off x="1199807" y="1130300"/>
                <a:ext cx="266700" cy="49469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Trapezoid 84"/>
              <p:cNvSpPr/>
              <p:nvPr/>
            </p:nvSpPr>
            <p:spPr>
              <a:xfrm>
                <a:off x="1191140" y="1670289"/>
                <a:ext cx="300943" cy="213112"/>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Freeform 85"/>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cxnSp>
        <p:nvCxnSpPr>
          <p:cNvPr id="87" name="Straight Arrow Connector 86"/>
          <p:cNvCxnSpPr>
            <a:endCxn id="89" idx="3"/>
          </p:cNvCxnSpPr>
          <p:nvPr/>
        </p:nvCxnSpPr>
        <p:spPr>
          <a:xfrm>
            <a:off x="2030309" y="3314700"/>
            <a:ext cx="2707380" cy="1209505"/>
          </a:xfrm>
          <a:prstGeom prst="straightConnector1">
            <a:avLst/>
          </a:prstGeom>
          <a:ln w="28575">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89" idx="3"/>
          </p:cNvCxnSpPr>
          <p:nvPr/>
        </p:nvCxnSpPr>
        <p:spPr>
          <a:xfrm>
            <a:off x="2030309" y="2738868"/>
            <a:ext cx="2707380" cy="1785337"/>
          </a:xfrm>
          <a:prstGeom prst="straightConnector1">
            <a:avLst/>
          </a:prstGeom>
          <a:ln w="28575">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89" idx="3"/>
          </p:cNvCxnSpPr>
          <p:nvPr/>
        </p:nvCxnSpPr>
        <p:spPr>
          <a:xfrm>
            <a:off x="2030309" y="3819525"/>
            <a:ext cx="2707380" cy="704680"/>
          </a:xfrm>
          <a:prstGeom prst="straightConnector1">
            <a:avLst/>
          </a:prstGeom>
          <a:ln w="28575">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786343" y="1975586"/>
            <a:ext cx="1013418" cy="430886"/>
          </a:xfrm>
          <a:prstGeom prst="rect">
            <a:avLst/>
          </a:prstGeom>
        </p:spPr>
        <p:txBody>
          <a:bodyPr wrap="none">
            <a:spAutoFit/>
          </a:bodyPr>
          <a:lstStyle/>
          <a:p>
            <a:pPr algn="ctr">
              <a:spcBef>
                <a:spcPct val="20000"/>
              </a:spcBef>
              <a:defRPr/>
            </a:pPr>
            <a:r>
              <a:rPr lang="en-US" sz="2200" b="1" dirty="0" smtClean="0">
                <a:solidFill>
                  <a:srgbClr val="92D050"/>
                </a:solidFill>
                <a:latin typeface="+mj-lt"/>
                <a:cs typeface="Calibri" panose="020F0502020204030204" pitchFamily="34" charset="0"/>
              </a:rPr>
              <a:t>Probe</a:t>
            </a:r>
            <a:endParaRPr lang="en-US" sz="2200" b="1" dirty="0">
              <a:solidFill>
                <a:srgbClr val="92D050"/>
              </a:solidFill>
              <a:latin typeface="+mj-lt"/>
              <a:cs typeface="Calibri" panose="020F0502020204030204" pitchFamily="34" charset="0"/>
            </a:endParaRPr>
          </a:p>
        </p:txBody>
      </p:sp>
      <p:sp>
        <p:nvSpPr>
          <p:cNvPr id="57" name="Rectangle 56"/>
          <p:cNvSpPr/>
          <p:nvPr/>
        </p:nvSpPr>
        <p:spPr>
          <a:xfrm>
            <a:off x="1979331" y="2728421"/>
            <a:ext cx="66749" cy="11315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511495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a:t>
            </a:r>
            <a:r>
              <a:rPr lang="en-US" dirty="0">
                <a:solidFill>
                  <a:schemeClr val="accent6">
                    <a:lumMod val="75000"/>
                  </a:schemeClr>
                </a:solidFill>
              </a:rPr>
              <a:t>scope of PBR</a:t>
            </a:r>
            <a:r>
              <a:rPr lang="en-US" dirty="0"/>
              <a:t>?</a:t>
            </a:r>
            <a:endParaRPr lang="sv-SE" dirty="0"/>
          </a:p>
        </p:txBody>
      </p:sp>
      <p:grpSp>
        <p:nvGrpSpPr>
          <p:cNvPr id="136" name="Group 135"/>
          <p:cNvGrpSpPr/>
          <p:nvPr/>
        </p:nvGrpSpPr>
        <p:grpSpPr>
          <a:xfrm>
            <a:off x="3093024" y="1958390"/>
            <a:ext cx="687352" cy="689865"/>
            <a:chOff x="2948994" y="2087575"/>
            <a:chExt cx="687352" cy="689865"/>
          </a:xfrm>
        </p:grpSpPr>
        <p:sp>
          <p:nvSpPr>
            <p:cNvPr id="16" name="Oval 15"/>
            <p:cNvSpPr/>
            <p:nvPr/>
          </p:nvSpPr>
          <p:spPr>
            <a:xfrm rot="5400000">
              <a:off x="3136955" y="2283667"/>
              <a:ext cx="311427" cy="311427"/>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18" name="Straight Arrow Connector 17"/>
            <p:cNvCxnSpPr/>
            <p:nvPr/>
          </p:nvCxnSpPr>
          <p:spPr>
            <a:xfrm flipH="1" flipV="1">
              <a:off x="3036345" y="2187673"/>
              <a:ext cx="110107" cy="11010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292671" y="2087575"/>
              <a:ext cx="0" cy="155714"/>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2948994" y="2433763"/>
              <a:ext cx="155714" cy="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036346" y="2589475"/>
              <a:ext cx="110106" cy="11010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92671" y="2621726"/>
              <a:ext cx="0" cy="155714"/>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425580" y="2589476"/>
              <a:ext cx="110105" cy="11010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480633" y="2426891"/>
              <a:ext cx="155713" cy="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3434109" y="2192500"/>
              <a:ext cx="110105" cy="11010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0" name="Straight Connector 29"/>
          <p:cNvCxnSpPr/>
          <p:nvPr/>
        </p:nvCxnSpPr>
        <p:spPr>
          <a:xfrm flipV="1">
            <a:off x="155322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23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8975" y="4500782"/>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823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409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1147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939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5255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12309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48168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402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10808"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8992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94851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3190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776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3622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06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4162976" y="3227527"/>
            <a:ext cx="1098507" cy="1247773"/>
            <a:chOff x="6144966" y="1455114"/>
            <a:chExt cx="753619" cy="856021"/>
          </a:xfrm>
        </p:grpSpPr>
        <p:sp>
          <p:nvSpPr>
            <p:cNvPr id="100" name="Freeform 99"/>
            <p:cNvSpPr/>
            <p:nvPr/>
          </p:nvSpPr>
          <p:spPr>
            <a:xfrm>
              <a:off x="6144966" y="1455114"/>
              <a:ext cx="745904" cy="856021"/>
            </a:xfrm>
            <a:custGeom>
              <a:avLst/>
              <a:gdLst>
                <a:gd name="connsiteX0" fmla="*/ 321322 w 745904"/>
                <a:gd name="connsiteY0" fmla="*/ 734776 h 856021"/>
                <a:gd name="connsiteX1" fmla="*/ 386168 w 745904"/>
                <a:gd name="connsiteY1" fmla="*/ 734776 h 856021"/>
                <a:gd name="connsiteX2" fmla="*/ 386168 w 745904"/>
                <a:gd name="connsiteY2" fmla="*/ 778617 h 856021"/>
                <a:gd name="connsiteX3" fmla="*/ 445580 w 745904"/>
                <a:gd name="connsiteY3" fmla="*/ 783127 h 856021"/>
                <a:gd name="connsiteX4" fmla="*/ 544357 w 745904"/>
                <a:gd name="connsiteY4" fmla="*/ 809679 h 856021"/>
                <a:gd name="connsiteX5" fmla="*/ 545470 w 745904"/>
                <a:gd name="connsiteY5" fmla="*/ 810302 h 856021"/>
                <a:gd name="connsiteX6" fmla="*/ 745904 w 745904"/>
                <a:gd name="connsiteY6" fmla="*/ 810302 h 856021"/>
                <a:gd name="connsiteX7" fmla="*/ 745904 w 745904"/>
                <a:gd name="connsiteY7" fmla="*/ 856021 h 856021"/>
                <a:gd name="connsiteX8" fmla="*/ 11429 w 745904"/>
                <a:gd name="connsiteY8" fmla="*/ 856021 h 856021"/>
                <a:gd name="connsiteX9" fmla="*/ 11429 w 745904"/>
                <a:gd name="connsiteY9" fmla="*/ 810302 h 856021"/>
                <a:gd name="connsiteX10" fmla="*/ 167492 w 745904"/>
                <a:gd name="connsiteY10" fmla="*/ 810302 h 856021"/>
                <a:gd name="connsiteX11" fmla="*/ 172304 w 745904"/>
                <a:gd name="connsiteY11" fmla="*/ 808602 h 856021"/>
                <a:gd name="connsiteX12" fmla="*/ 266608 w 745904"/>
                <a:gd name="connsiteY12" fmla="*/ 785998 h 856021"/>
                <a:gd name="connsiteX13" fmla="*/ 321322 w 745904"/>
                <a:gd name="connsiteY13" fmla="*/ 779072 h 856021"/>
                <a:gd name="connsiteX14" fmla="*/ 364382 w 745904"/>
                <a:gd name="connsiteY14" fmla="*/ 0 h 856021"/>
                <a:gd name="connsiteX15" fmla="*/ 728764 w 745904"/>
                <a:gd name="connsiteY15" fmla="*/ 364382 h 856021"/>
                <a:gd name="connsiteX16" fmla="*/ 364382 w 745904"/>
                <a:gd name="connsiteY16" fmla="*/ 728764 h 856021"/>
                <a:gd name="connsiteX17" fmla="*/ 0 w 745904"/>
                <a:gd name="connsiteY17" fmla="*/ 364382 h 856021"/>
                <a:gd name="connsiteX18" fmla="*/ 364382 w 745904"/>
                <a:gd name="connsiteY18" fmla="*/ 0 h 8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5904" h="856021">
                  <a:moveTo>
                    <a:pt x="321322" y="734776"/>
                  </a:moveTo>
                  <a:lnTo>
                    <a:pt x="386168" y="734776"/>
                  </a:lnTo>
                  <a:lnTo>
                    <a:pt x="386168" y="778617"/>
                  </a:lnTo>
                  <a:lnTo>
                    <a:pt x="445580" y="783127"/>
                  </a:lnTo>
                  <a:cubicBezTo>
                    <a:pt x="479464" y="788430"/>
                    <a:pt x="513527" y="796922"/>
                    <a:pt x="544357" y="809679"/>
                  </a:cubicBezTo>
                  <a:lnTo>
                    <a:pt x="545470" y="810302"/>
                  </a:lnTo>
                  <a:lnTo>
                    <a:pt x="745904" y="810302"/>
                  </a:lnTo>
                  <a:lnTo>
                    <a:pt x="745904" y="856021"/>
                  </a:lnTo>
                  <a:lnTo>
                    <a:pt x="11429" y="856021"/>
                  </a:lnTo>
                  <a:lnTo>
                    <a:pt x="11429" y="810302"/>
                  </a:lnTo>
                  <a:lnTo>
                    <a:pt x="167492" y="810302"/>
                  </a:lnTo>
                  <a:lnTo>
                    <a:pt x="172304" y="808602"/>
                  </a:lnTo>
                  <a:cubicBezTo>
                    <a:pt x="201070" y="800392"/>
                    <a:pt x="234925" y="792169"/>
                    <a:pt x="266608" y="785998"/>
                  </a:cubicBezTo>
                  <a:lnTo>
                    <a:pt x="321322" y="779072"/>
                  </a:lnTo>
                  <a:close/>
                  <a:moveTo>
                    <a:pt x="364382" y="0"/>
                  </a:moveTo>
                  <a:cubicBezTo>
                    <a:pt x="565625" y="0"/>
                    <a:pt x="728764" y="163139"/>
                    <a:pt x="728764" y="364382"/>
                  </a:cubicBezTo>
                  <a:cubicBezTo>
                    <a:pt x="728764" y="565625"/>
                    <a:pt x="565625" y="728764"/>
                    <a:pt x="364382" y="728764"/>
                  </a:cubicBezTo>
                  <a:cubicBezTo>
                    <a:pt x="163139" y="728764"/>
                    <a:pt x="0" y="565625"/>
                    <a:pt x="0" y="364382"/>
                  </a:cubicBezTo>
                  <a:cubicBezTo>
                    <a:pt x="0" y="163139"/>
                    <a:pt x="163139" y="0"/>
                    <a:pt x="364382" y="0"/>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7863255">
              <a:off x="6240874" y="1420949"/>
              <a:ext cx="582993" cy="711076"/>
            </a:xfrm>
            <a:prstGeom prst="ellipse">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7863255">
              <a:off x="6326566" y="1395356"/>
              <a:ext cx="487439" cy="656599"/>
            </a:xfrm>
            <a:prstGeom prst="ellipse">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7863255">
              <a:off x="6376597" y="1415439"/>
              <a:ext cx="409459" cy="5622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7863255">
              <a:off x="6428672" y="1518111"/>
              <a:ext cx="277479" cy="405117"/>
            </a:xfrm>
            <a:prstGeom prst="ellipse">
              <a:avLst/>
            </a:prstGeom>
            <a:solidFill>
              <a:schemeClr val="bg1">
                <a:lumMod val="8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49" name="Rectangle 48"/>
          <p:cNvSpPr/>
          <p:nvPr/>
        </p:nvSpPr>
        <p:spPr>
          <a:xfrm rot="3066175">
            <a:off x="3972142" y="2549856"/>
            <a:ext cx="669708" cy="300082"/>
          </a:xfrm>
          <a:prstGeom prst="rect">
            <a:avLst/>
          </a:prstGeom>
        </p:spPr>
        <p:txBody>
          <a:bodyPr wrap="square">
            <a:spAutoFit/>
          </a:bodyPr>
          <a:lstStyle/>
          <a:p>
            <a:r>
              <a:rPr lang="en-GB" sz="1350" b="1" dirty="0" smtClean="0">
                <a:solidFill>
                  <a:schemeClr val="bg1">
                    <a:lumMod val="50000"/>
                  </a:schemeClr>
                </a:solidFill>
              </a:rPr>
              <a:t>Light</a:t>
            </a:r>
            <a:endParaRPr lang="sv-SE" sz="1350" b="1" dirty="0">
              <a:solidFill>
                <a:schemeClr val="bg1">
                  <a:lumMod val="50000"/>
                </a:schemeClr>
              </a:solidFill>
            </a:endParaRPr>
          </a:p>
        </p:txBody>
      </p:sp>
      <p:cxnSp>
        <p:nvCxnSpPr>
          <p:cNvPr id="139" name="Straight Arrow Connector 138"/>
          <p:cNvCxnSpPr/>
          <p:nvPr/>
        </p:nvCxnSpPr>
        <p:spPr>
          <a:xfrm flipH="1" flipV="1">
            <a:off x="3752557" y="2489545"/>
            <a:ext cx="1080212" cy="1140671"/>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flipV="1">
            <a:off x="3950795" y="2504157"/>
            <a:ext cx="881976" cy="1126060"/>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3752559" y="2681003"/>
            <a:ext cx="1080212" cy="949212"/>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4805953" y="3516015"/>
            <a:ext cx="1765801" cy="658174"/>
            <a:chOff x="4805953" y="3516015"/>
            <a:chExt cx="1765801" cy="658174"/>
          </a:xfrm>
        </p:grpSpPr>
        <p:grpSp>
          <p:nvGrpSpPr>
            <p:cNvPr id="171" name="Group 170"/>
            <p:cNvGrpSpPr/>
            <p:nvPr/>
          </p:nvGrpSpPr>
          <p:grpSpPr>
            <a:xfrm>
              <a:off x="4805953" y="3516015"/>
              <a:ext cx="1765801" cy="658174"/>
              <a:chOff x="4805953" y="3516015"/>
              <a:chExt cx="1765801" cy="658174"/>
            </a:xfrm>
          </p:grpSpPr>
          <p:sp>
            <p:nvSpPr>
              <p:cNvPr id="158" name="Oval 157"/>
              <p:cNvSpPr/>
              <p:nvPr/>
            </p:nvSpPr>
            <p:spPr>
              <a:xfrm>
                <a:off x="5913580" y="3516015"/>
                <a:ext cx="658174" cy="65817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59" name="Straight Connector 158"/>
              <p:cNvCxnSpPr>
                <a:stCxn id="158" idx="3"/>
              </p:cNvCxnSpPr>
              <p:nvPr/>
            </p:nvCxnSpPr>
            <p:spPr>
              <a:xfrm flipH="1" flipV="1">
                <a:off x="4840270" y="3610160"/>
                <a:ext cx="1169697" cy="46764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8" idx="0"/>
              </p:cNvCxnSpPr>
              <p:nvPr/>
            </p:nvCxnSpPr>
            <p:spPr>
              <a:xfrm flipH="1">
                <a:off x="4840270" y="3516015"/>
                <a:ext cx="1402397" cy="84955"/>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4805953" y="3588600"/>
                <a:ext cx="41615" cy="416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
          <p:nvSpPr>
            <p:cNvPr id="162" name="Freeform 161"/>
            <p:cNvSpPr/>
            <p:nvPr/>
          </p:nvSpPr>
          <p:spPr>
            <a:xfrm>
              <a:off x="6367108" y="3799265"/>
              <a:ext cx="89784" cy="232856"/>
            </a:xfrm>
            <a:custGeom>
              <a:avLst/>
              <a:gdLst>
                <a:gd name="connsiteX0" fmla="*/ 291842 w 291842"/>
                <a:gd name="connsiteY0" fmla="*/ 9525 h 228600"/>
                <a:gd name="connsiteX1" fmla="*/ 248980 w 291842"/>
                <a:gd name="connsiteY1" fmla="*/ 28575 h 228600"/>
                <a:gd name="connsiteX2" fmla="*/ 239455 w 291842"/>
                <a:gd name="connsiteY2" fmla="*/ 57150 h 228600"/>
                <a:gd name="connsiteX3" fmla="*/ 248980 w 291842"/>
                <a:gd name="connsiteY3" fmla="*/ 100012 h 228600"/>
                <a:gd name="connsiteX4" fmla="*/ 268030 w 291842"/>
                <a:gd name="connsiteY4" fmla="*/ 152400 h 228600"/>
                <a:gd name="connsiteX5" fmla="*/ 282317 w 291842"/>
                <a:gd name="connsiteY5" fmla="*/ 171450 h 228600"/>
                <a:gd name="connsiteX6" fmla="*/ 263267 w 291842"/>
                <a:gd name="connsiteY6" fmla="*/ 219075 h 228600"/>
                <a:gd name="connsiteX7" fmla="*/ 234692 w 291842"/>
                <a:gd name="connsiteY7" fmla="*/ 223837 h 228600"/>
                <a:gd name="connsiteX8" fmla="*/ 210880 w 291842"/>
                <a:gd name="connsiteY8" fmla="*/ 228600 h 228600"/>
                <a:gd name="connsiteX9" fmla="*/ 196592 w 291842"/>
                <a:gd name="connsiteY9" fmla="*/ 219075 h 228600"/>
                <a:gd name="connsiteX10" fmla="*/ 182305 w 291842"/>
                <a:gd name="connsiteY10" fmla="*/ 161925 h 228600"/>
                <a:gd name="connsiteX11" fmla="*/ 163255 w 291842"/>
                <a:gd name="connsiteY11" fmla="*/ 123825 h 228600"/>
                <a:gd name="connsiteX12" fmla="*/ 106105 w 291842"/>
                <a:gd name="connsiteY12" fmla="*/ 128587 h 228600"/>
                <a:gd name="connsiteX13" fmla="*/ 87055 w 291842"/>
                <a:gd name="connsiteY13" fmla="*/ 138112 h 228600"/>
                <a:gd name="connsiteX14" fmla="*/ 25142 w 291842"/>
                <a:gd name="connsiteY14" fmla="*/ 157162 h 228600"/>
                <a:gd name="connsiteX15" fmla="*/ 1330 w 291842"/>
                <a:gd name="connsiteY15" fmla="*/ 138112 h 228600"/>
                <a:gd name="connsiteX16" fmla="*/ 10855 w 291842"/>
                <a:gd name="connsiteY16" fmla="*/ 42862 h 228600"/>
                <a:gd name="connsiteX17" fmla="*/ 15617 w 291842"/>
                <a:gd name="connsiteY17" fmla="*/ 23812 h 228600"/>
                <a:gd name="connsiteX18" fmla="*/ 29905 w 291842"/>
                <a:gd name="connsiteY18" fmla="*/ 9525 h 228600"/>
                <a:gd name="connsiteX19" fmla="*/ 34667 w 291842"/>
                <a:gd name="connsiteY19" fmla="*/ 0 h 228600"/>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06105 w 282317"/>
                <a:gd name="connsiteY12" fmla="*/ 138112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68017 w 282317"/>
                <a:gd name="connsiteY12" fmla="*/ 83343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87055 w 282317"/>
                <a:gd name="connsiteY12" fmla="*/ 147637 h 238125"/>
                <a:gd name="connsiteX13" fmla="*/ 25142 w 282317"/>
                <a:gd name="connsiteY13" fmla="*/ 166687 h 238125"/>
                <a:gd name="connsiteX14" fmla="*/ 1330 w 282317"/>
                <a:gd name="connsiteY14" fmla="*/ 147637 h 238125"/>
                <a:gd name="connsiteX15" fmla="*/ 10855 w 282317"/>
                <a:gd name="connsiteY15" fmla="*/ 52387 h 238125"/>
                <a:gd name="connsiteX16" fmla="*/ 15617 w 282317"/>
                <a:gd name="connsiteY16" fmla="*/ 33337 h 238125"/>
                <a:gd name="connsiteX17" fmla="*/ 29905 w 282317"/>
                <a:gd name="connsiteY17" fmla="*/ 19050 h 238125"/>
                <a:gd name="connsiteX18" fmla="*/ 34667 w 282317"/>
                <a:gd name="connsiteY18"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25142 w 282317"/>
                <a:gd name="connsiteY12" fmla="*/ 166687 h 238125"/>
                <a:gd name="connsiteX13" fmla="*/ 1330 w 282317"/>
                <a:gd name="connsiteY13" fmla="*/ 147637 h 238125"/>
                <a:gd name="connsiteX14" fmla="*/ 10855 w 282317"/>
                <a:gd name="connsiteY14" fmla="*/ 52387 h 238125"/>
                <a:gd name="connsiteX15" fmla="*/ 15617 w 282317"/>
                <a:gd name="connsiteY15" fmla="*/ 33337 h 238125"/>
                <a:gd name="connsiteX16" fmla="*/ 29905 w 282317"/>
                <a:gd name="connsiteY16" fmla="*/ 19050 h 238125"/>
                <a:gd name="connsiteX17" fmla="*/ 34667 w 282317"/>
                <a:gd name="connsiteY17"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205912 w 291637"/>
                <a:gd name="connsiteY9" fmla="*/ 228600 h 238125"/>
                <a:gd name="connsiteX10" fmla="*/ 191625 w 291637"/>
                <a:gd name="connsiteY10" fmla="*/ 171450 h 238125"/>
                <a:gd name="connsiteX11" fmla="*/ 177337 w 291637"/>
                <a:gd name="connsiteY11" fmla="*/ 83343 h 238125"/>
                <a:gd name="connsiteX12" fmla="*/ 10650 w 291637"/>
                <a:gd name="connsiteY12" fmla="*/ 147637 h 238125"/>
                <a:gd name="connsiteX13" fmla="*/ 20175 w 291637"/>
                <a:gd name="connsiteY13" fmla="*/ 52387 h 238125"/>
                <a:gd name="connsiteX14" fmla="*/ 24937 w 291637"/>
                <a:gd name="connsiteY14" fmla="*/ 33337 h 238125"/>
                <a:gd name="connsiteX15" fmla="*/ 39225 w 291637"/>
                <a:gd name="connsiteY15" fmla="*/ 19050 h 238125"/>
                <a:gd name="connsiteX16" fmla="*/ 43987 w 291637"/>
                <a:gd name="connsiteY16"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91625 w 291637"/>
                <a:gd name="connsiteY9" fmla="*/ 171450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77337 w 291637"/>
                <a:gd name="connsiteY9" fmla="*/ 83343 h 238125"/>
                <a:gd name="connsiteX10" fmla="*/ 10650 w 291637"/>
                <a:gd name="connsiteY10" fmla="*/ 147637 h 238125"/>
                <a:gd name="connsiteX11" fmla="*/ 20175 w 291637"/>
                <a:gd name="connsiteY11" fmla="*/ 52387 h 238125"/>
                <a:gd name="connsiteX12" fmla="*/ 24937 w 291637"/>
                <a:gd name="connsiteY12" fmla="*/ 33337 h 238125"/>
                <a:gd name="connsiteX13" fmla="*/ 39225 w 291637"/>
                <a:gd name="connsiteY13" fmla="*/ 19050 h 238125"/>
                <a:gd name="connsiteX14" fmla="*/ 43987 w 291637"/>
                <a:gd name="connsiteY14"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51155 w 291637"/>
                <a:gd name="connsiteY7" fmla="*/ 230980 h 238125"/>
                <a:gd name="connsiteX8" fmla="*/ 244012 w 291637"/>
                <a:gd name="connsiteY8" fmla="*/ 233362 h 238125"/>
                <a:gd name="connsiteX9" fmla="*/ 220200 w 291637"/>
                <a:gd name="connsiteY9" fmla="*/ 238125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47747"/>
                <a:gd name="connsiteX1" fmla="*/ 258300 w 291637"/>
                <a:gd name="connsiteY1" fmla="*/ 38100 h 247747"/>
                <a:gd name="connsiteX2" fmla="*/ 248775 w 291637"/>
                <a:gd name="connsiteY2" fmla="*/ 66675 h 247747"/>
                <a:gd name="connsiteX3" fmla="*/ 258300 w 291637"/>
                <a:gd name="connsiteY3" fmla="*/ 109537 h 247747"/>
                <a:gd name="connsiteX4" fmla="*/ 277350 w 291637"/>
                <a:gd name="connsiteY4" fmla="*/ 161925 h 247747"/>
                <a:gd name="connsiteX5" fmla="*/ 291637 w 291637"/>
                <a:gd name="connsiteY5" fmla="*/ 180975 h 247747"/>
                <a:gd name="connsiteX6" fmla="*/ 272587 w 291637"/>
                <a:gd name="connsiteY6" fmla="*/ 228600 h 247747"/>
                <a:gd name="connsiteX7" fmla="*/ 251155 w 291637"/>
                <a:gd name="connsiteY7" fmla="*/ 230980 h 247747"/>
                <a:gd name="connsiteX8" fmla="*/ 220200 w 291637"/>
                <a:gd name="connsiteY8" fmla="*/ 238125 h 247747"/>
                <a:gd name="connsiteX9" fmla="*/ 177337 w 291637"/>
                <a:gd name="connsiteY9" fmla="*/ 83343 h 247747"/>
                <a:gd name="connsiteX10" fmla="*/ 10650 w 291637"/>
                <a:gd name="connsiteY10" fmla="*/ 147637 h 247747"/>
                <a:gd name="connsiteX11" fmla="*/ 20175 w 291637"/>
                <a:gd name="connsiteY11" fmla="*/ 52387 h 247747"/>
                <a:gd name="connsiteX12" fmla="*/ 24937 w 291637"/>
                <a:gd name="connsiteY12" fmla="*/ 33337 h 247747"/>
                <a:gd name="connsiteX13" fmla="*/ 39225 w 291637"/>
                <a:gd name="connsiteY13" fmla="*/ 19050 h 247747"/>
                <a:gd name="connsiteX14" fmla="*/ 43987 w 291637"/>
                <a:gd name="connsiteY14" fmla="*/ 9525 h 247747"/>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13" fmla="*/ 43987 w 291637"/>
                <a:gd name="connsiteY13" fmla="*/ 9525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0" fmla="*/ 274013 w 281157"/>
                <a:gd name="connsiteY0" fmla="*/ 38100 h 286662"/>
                <a:gd name="connsiteX1" fmla="*/ 247820 w 281157"/>
                <a:gd name="connsiteY1" fmla="*/ 76200 h 286662"/>
                <a:gd name="connsiteX2" fmla="*/ 238295 w 281157"/>
                <a:gd name="connsiteY2" fmla="*/ 104775 h 286662"/>
                <a:gd name="connsiteX3" fmla="*/ 247820 w 281157"/>
                <a:gd name="connsiteY3" fmla="*/ 147637 h 286662"/>
                <a:gd name="connsiteX4" fmla="*/ 266870 w 281157"/>
                <a:gd name="connsiteY4" fmla="*/ 200025 h 286662"/>
                <a:gd name="connsiteX5" fmla="*/ 281157 w 281157"/>
                <a:gd name="connsiteY5" fmla="*/ 219075 h 286662"/>
                <a:gd name="connsiteX6" fmla="*/ 262107 w 281157"/>
                <a:gd name="connsiteY6" fmla="*/ 266700 h 286662"/>
                <a:gd name="connsiteX7" fmla="*/ 209720 w 281157"/>
                <a:gd name="connsiteY7" fmla="*/ 276225 h 286662"/>
                <a:gd name="connsiteX8" fmla="*/ 166857 w 281157"/>
                <a:gd name="connsiteY8" fmla="*/ 121443 h 286662"/>
                <a:gd name="connsiteX9" fmla="*/ 170 w 281157"/>
                <a:gd name="connsiteY9" fmla="*/ 185737 h 286662"/>
                <a:gd name="connsiteX10" fmla="*/ 133520 w 281157"/>
                <a:gd name="connsiteY10" fmla="*/ 0 h 286662"/>
                <a:gd name="connsiteX0" fmla="*/ 273969 w 281113"/>
                <a:gd name="connsiteY0" fmla="*/ 38100 h 286662"/>
                <a:gd name="connsiteX1" fmla="*/ 247776 w 281113"/>
                <a:gd name="connsiteY1" fmla="*/ 76200 h 286662"/>
                <a:gd name="connsiteX2" fmla="*/ 238251 w 281113"/>
                <a:gd name="connsiteY2" fmla="*/ 104775 h 286662"/>
                <a:gd name="connsiteX3" fmla="*/ 247776 w 281113"/>
                <a:gd name="connsiteY3" fmla="*/ 147637 h 286662"/>
                <a:gd name="connsiteX4" fmla="*/ 266826 w 281113"/>
                <a:gd name="connsiteY4" fmla="*/ 200025 h 286662"/>
                <a:gd name="connsiteX5" fmla="*/ 281113 w 281113"/>
                <a:gd name="connsiteY5" fmla="*/ 219075 h 286662"/>
                <a:gd name="connsiteX6" fmla="*/ 262063 w 281113"/>
                <a:gd name="connsiteY6" fmla="*/ 266700 h 286662"/>
                <a:gd name="connsiteX7" fmla="*/ 209676 w 281113"/>
                <a:gd name="connsiteY7" fmla="*/ 276225 h 286662"/>
                <a:gd name="connsiteX8" fmla="*/ 162050 w 281113"/>
                <a:gd name="connsiteY8" fmla="*/ 226218 h 286662"/>
                <a:gd name="connsiteX9" fmla="*/ 126 w 281113"/>
                <a:gd name="connsiteY9" fmla="*/ 185737 h 286662"/>
                <a:gd name="connsiteX10" fmla="*/ 133476 w 281113"/>
                <a:gd name="connsiteY10" fmla="*/ 0 h 286662"/>
                <a:gd name="connsiteX0" fmla="*/ 141021 w 148165"/>
                <a:gd name="connsiteY0" fmla="*/ 38100 h 286662"/>
                <a:gd name="connsiteX1" fmla="*/ 114828 w 148165"/>
                <a:gd name="connsiteY1" fmla="*/ 76200 h 286662"/>
                <a:gd name="connsiteX2" fmla="*/ 105303 w 148165"/>
                <a:gd name="connsiteY2" fmla="*/ 104775 h 286662"/>
                <a:gd name="connsiteX3" fmla="*/ 114828 w 148165"/>
                <a:gd name="connsiteY3" fmla="*/ 147637 h 286662"/>
                <a:gd name="connsiteX4" fmla="*/ 133878 w 148165"/>
                <a:gd name="connsiteY4" fmla="*/ 200025 h 286662"/>
                <a:gd name="connsiteX5" fmla="*/ 148165 w 148165"/>
                <a:gd name="connsiteY5" fmla="*/ 219075 h 286662"/>
                <a:gd name="connsiteX6" fmla="*/ 129115 w 148165"/>
                <a:gd name="connsiteY6" fmla="*/ 266700 h 286662"/>
                <a:gd name="connsiteX7" fmla="*/ 76728 w 148165"/>
                <a:gd name="connsiteY7" fmla="*/ 276225 h 286662"/>
                <a:gd name="connsiteX8" fmla="*/ 29102 w 148165"/>
                <a:gd name="connsiteY8" fmla="*/ 226218 h 286662"/>
                <a:gd name="connsiteX9" fmla="*/ 48153 w 148165"/>
                <a:gd name="connsiteY9" fmla="*/ 83343 h 286662"/>
                <a:gd name="connsiteX10" fmla="*/ 528 w 148165"/>
                <a:gd name="connsiteY10" fmla="*/ 0 h 286662"/>
                <a:gd name="connsiteX0" fmla="*/ 112568 w 119712"/>
                <a:gd name="connsiteY0" fmla="*/ 61913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86375 w 119712"/>
                <a:gd name="connsiteY2" fmla="*/ 171450 h 310475"/>
                <a:gd name="connsiteX3" fmla="*/ 105425 w 119712"/>
                <a:gd name="connsiteY3" fmla="*/ 223838 h 310475"/>
                <a:gd name="connsiteX4" fmla="*/ 119712 w 119712"/>
                <a:gd name="connsiteY4" fmla="*/ 242888 h 310475"/>
                <a:gd name="connsiteX5" fmla="*/ 100662 w 119712"/>
                <a:gd name="connsiteY5" fmla="*/ 290513 h 310475"/>
                <a:gd name="connsiteX6" fmla="*/ 48275 w 119712"/>
                <a:gd name="connsiteY6" fmla="*/ 300038 h 310475"/>
                <a:gd name="connsiteX7" fmla="*/ 649 w 119712"/>
                <a:gd name="connsiteY7" fmla="*/ 250031 h 310475"/>
                <a:gd name="connsiteX8" fmla="*/ 19700 w 119712"/>
                <a:gd name="connsiteY8" fmla="*/ 107156 h 310475"/>
                <a:gd name="connsiteX9" fmla="*/ 5413 w 119712"/>
                <a:gd name="connsiteY9" fmla="*/ 0 h 3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12" h="310475">
                  <a:moveTo>
                    <a:pt x="114950" y="38101"/>
                  </a:moveTo>
                  <a:cubicBezTo>
                    <a:pt x="100663" y="44451"/>
                    <a:pt x="91138" y="77788"/>
                    <a:pt x="86375" y="100013"/>
                  </a:cubicBezTo>
                  <a:cubicBezTo>
                    <a:pt x="81613" y="122238"/>
                    <a:pt x="83200" y="150813"/>
                    <a:pt x="86375" y="171450"/>
                  </a:cubicBezTo>
                  <a:cubicBezTo>
                    <a:pt x="89550" y="192088"/>
                    <a:pt x="100934" y="215754"/>
                    <a:pt x="105425" y="223838"/>
                  </a:cubicBezTo>
                  <a:cubicBezTo>
                    <a:pt x="109280" y="230777"/>
                    <a:pt x="114950" y="236538"/>
                    <a:pt x="119712" y="242888"/>
                  </a:cubicBezTo>
                  <a:cubicBezTo>
                    <a:pt x="113362" y="258763"/>
                    <a:pt x="112568" y="280988"/>
                    <a:pt x="100662" y="290513"/>
                  </a:cubicBezTo>
                  <a:cubicBezTo>
                    <a:pt x="88756" y="300038"/>
                    <a:pt x="64150" y="324247"/>
                    <a:pt x="48275" y="300038"/>
                  </a:cubicBezTo>
                  <a:cubicBezTo>
                    <a:pt x="32400" y="275829"/>
                    <a:pt x="5411" y="282178"/>
                    <a:pt x="649" y="250031"/>
                  </a:cubicBezTo>
                  <a:cubicBezTo>
                    <a:pt x="-4113" y="217884"/>
                    <a:pt x="18906" y="148828"/>
                    <a:pt x="19700" y="107156"/>
                  </a:cubicBezTo>
                  <a:cubicBezTo>
                    <a:pt x="20494" y="65484"/>
                    <a:pt x="-702" y="27517"/>
                    <a:pt x="5413" y="0"/>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a:p>
          </p:txBody>
        </p:sp>
        <p:sp>
          <p:nvSpPr>
            <p:cNvPr id="163" name="Freeform 162"/>
            <p:cNvSpPr/>
            <p:nvPr/>
          </p:nvSpPr>
          <p:spPr>
            <a:xfrm>
              <a:off x="5978259" y="3808196"/>
              <a:ext cx="249863" cy="263480"/>
            </a:xfrm>
            <a:custGeom>
              <a:avLst/>
              <a:gdLst>
                <a:gd name="connsiteX0" fmla="*/ 204813 w 223920"/>
                <a:gd name="connsiteY0" fmla="*/ 29393 h 338955"/>
                <a:gd name="connsiteX1" fmla="*/ 166713 w 223920"/>
                <a:gd name="connsiteY1" fmla="*/ 162743 h 338955"/>
                <a:gd name="connsiteX2" fmla="*/ 161951 w 223920"/>
                <a:gd name="connsiteY2" fmla="*/ 196080 h 338955"/>
                <a:gd name="connsiteX3" fmla="*/ 166713 w 223920"/>
                <a:gd name="connsiteY3" fmla="*/ 234180 h 338955"/>
                <a:gd name="connsiteX4" fmla="*/ 204813 w 223920"/>
                <a:gd name="connsiteY4" fmla="*/ 277043 h 338955"/>
                <a:gd name="connsiteX5" fmla="*/ 214338 w 223920"/>
                <a:gd name="connsiteY5" fmla="*/ 305618 h 338955"/>
                <a:gd name="connsiteX6" fmla="*/ 223863 w 223920"/>
                <a:gd name="connsiteY6" fmla="*/ 319905 h 338955"/>
                <a:gd name="connsiteX7" fmla="*/ 209576 w 223920"/>
                <a:gd name="connsiteY7" fmla="*/ 338955 h 338955"/>
                <a:gd name="connsiteX8" fmla="*/ 171476 w 223920"/>
                <a:gd name="connsiteY8" fmla="*/ 334193 h 338955"/>
                <a:gd name="connsiteX9" fmla="*/ 76226 w 223920"/>
                <a:gd name="connsiteY9" fmla="*/ 277043 h 338955"/>
                <a:gd name="connsiteX10" fmla="*/ 61938 w 223920"/>
                <a:gd name="connsiteY10" fmla="*/ 257993 h 338955"/>
                <a:gd name="connsiteX11" fmla="*/ 14313 w 223920"/>
                <a:gd name="connsiteY11" fmla="*/ 157980 h 338955"/>
                <a:gd name="connsiteX12" fmla="*/ 26 w 223920"/>
                <a:gd name="connsiteY12" fmla="*/ 138930 h 338955"/>
                <a:gd name="connsiteX13" fmla="*/ 19076 w 223920"/>
                <a:gd name="connsiteY13" fmla="*/ 96068 h 338955"/>
                <a:gd name="connsiteX14" fmla="*/ 33363 w 223920"/>
                <a:gd name="connsiteY14" fmla="*/ 72255 h 338955"/>
                <a:gd name="connsiteX15" fmla="*/ 57176 w 223920"/>
                <a:gd name="connsiteY15" fmla="*/ 24630 h 338955"/>
                <a:gd name="connsiteX16" fmla="*/ 76226 w 223920"/>
                <a:gd name="connsiteY16" fmla="*/ 818 h 338955"/>
                <a:gd name="connsiteX17" fmla="*/ 66701 w 223920"/>
                <a:gd name="connsiteY17" fmla="*/ 10343 h 338955"/>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331019 w 331019"/>
                <a:gd name="connsiteY0" fmla="*/ 53207 h 338956"/>
                <a:gd name="connsiteX1" fmla="*/ 166713 w 331019"/>
                <a:gd name="connsiteY1" fmla="*/ 162744 h 338956"/>
                <a:gd name="connsiteX2" fmla="*/ 161951 w 331019"/>
                <a:gd name="connsiteY2" fmla="*/ 196081 h 338956"/>
                <a:gd name="connsiteX3" fmla="*/ 166713 w 331019"/>
                <a:gd name="connsiteY3" fmla="*/ 234181 h 338956"/>
                <a:gd name="connsiteX4" fmla="*/ 204813 w 331019"/>
                <a:gd name="connsiteY4" fmla="*/ 277044 h 338956"/>
                <a:gd name="connsiteX5" fmla="*/ 214338 w 331019"/>
                <a:gd name="connsiteY5" fmla="*/ 305619 h 338956"/>
                <a:gd name="connsiteX6" fmla="*/ 223863 w 331019"/>
                <a:gd name="connsiteY6" fmla="*/ 319906 h 338956"/>
                <a:gd name="connsiteX7" fmla="*/ 209576 w 331019"/>
                <a:gd name="connsiteY7" fmla="*/ 338956 h 338956"/>
                <a:gd name="connsiteX8" fmla="*/ 171476 w 331019"/>
                <a:gd name="connsiteY8" fmla="*/ 334194 h 338956"/>
                <a:gd name="connsiteX9" fmla="*/ 76226 w 331019"/>
                <a:gd name="connsiteY9" fmla="*/ 277044 h 338956"/>
                <a:gd name="connsiteX10" fmla="*/ 61938 w 331019"/>
                <a:gd name="connsiteY10" fmla="*/ 257994 h 338956"/>
                <a:gd name="connsiteX11" fmla="*/ 14313 w 331019"/>
                <a:gd name="connsiteY11" fmla="*/ 157981 h 338956"/>
                <a:gd name="connsiteX12" fmla="*/ 26 w 331019"/>
                <a:gd name="connsiteY12" fmla="*/ 138931 h 338956"/>
                <a:gd name="connsiteX13" fmla="*/ 19076 w 331019"/>
                <a:gd name="connsiteY13" fmla="*/ 96069 h 338956"/>
                <a:gd name="connsiteX14" fmla="*/ 33363 w 331019"/>
                <a:gd name="connsiteY14" fmla="*/ 72256 h 338956"/>
                <a:gd name="connsiteX15" fmla="*/ 57176 w 331019"/>
                <a:gd name="connsiteY15" fmla="*/ 24631 h 338956"/>
                <a:gd name="connsiteX16" fmla="*/ 76226 w 331019"/>
                <a:gd name="connsiteY16" fmla="*/ 819 h 338956"/>
                <a:gd name="connsiteX17" fmla="*/ 66701 w 331019"/>
                <a:gd name="connsiteY17" fmla="*/ 10344 h 338956"/>
                <a:gd name="connsiteX0" fmla="*/ 331019 w 331019"/>
                <a:gd name="connsiteY0" fmla="*/ 53207 h 341244"/>
                <a:gd name="connsiteX1" fmla="*/ 166713 w 331019"/>
                <a:gd name="connsiteY1" fmla="*/ 162744 h 341244"/>
                <a:gd name="connsiteX2" fmla="*/ 161951 w 331019"/>
                <a:gd name="connsiteY2" fmla="*/ 196081 h 341244"/>
                <a:gd name="connsiteX3" fmla="*/ 166713 w 331019"/>
                <a:gd name="connsiteY3" fmla="*/ 234181 h 341244"/>
                <a:gd name="connsiteX4" fmla="*/ 204813 w 331019"/>
                <a:gd name="connsiteY4" fmla="*/ 277044 h 341244"/>
                <a:gd name="connsiteX5" fmla="*/ 214338 w 331019"/>
                <a:gd name="connsiteY5" fmla="*/ 305619 h 341244"/>
                <a:gd name="connsiteX6" fmla="*/ 223863 w 331019"/>
                <a:gd name="connsiteY6" fmla="*/ 319906 h 341244"/>
                <a:gd name="connsiteX7" fmla="*/ 209576 w 331019"/>
                <a:gd name="connsiteY7" fmla="*/ 338956 h 341244"/>
                <a:gd name="connsiteX8" fmla="*/ 171476 w 331019"/>
                <a:gd name="connsiteY8" fmla="*/ 334194 h 341244"/>
                <a:gd name="connsiteX9" fmla="*/ 61938 w 331019"/>
                <a:gd name="connsiteY9" fmla="*/ 257994 h 341244"/>
                <a:gd name="connsiteX10" fmla="*/ 14313 w 331019"/>
                <a:gd name="connsiteY10" fmla="*/ 157981 h 341244"/>
                <a:gd name="connsiteX11" fmla="*/ 26 w 331019"/>
                <a:gd name="connsiteY11" fmla="*/ 138931 h 341244"/>
                <a:gd name="connsiteX12" fmla="*/ 19076 w 331019"/>
                <a:gd name="connsiteY12" fmla="*/ 96069 h 341244"/>
                <a:gd name="connsiteX13" fmla="*/ 33363 w 331019"/>
                <a:gd name="connsiteY13" fmla="*/ 72256 h 341244"/>
                <a:gd name="connsiteX14" fmla="*/ 57176 w 331019"/>
                <a:gd name="connsiteY14" fmla="*/ 24631 h 341244"/>
                <a:gd name="connsiteX15" fmla="*/ 76226 w 331019"/>
                <a:gd name="connsiteY15" fmla="*/ 819 h 341244"/>
                <a:gd name="connsiteX16" fmla="*/ 66701 w 331019"/>
                <a:gd name="connsiteY16" fmla="*/ 10344 h 341244"/>
                <a:gd name="connsiteX0" fmla="*/ 332559 w 332559"/>
                <a:gd name="connsiteY0" fmla="*/ 53207 h 341244"/>
                <a:gd name="connsiteX1" fmla="*/ 168253 w 332559"/>
                <a:gd name="connsiteY1" fmla="*/ 162744 h 341244"/>
                <a:gd name="connsiteX2" fmla="*/ 163491 w 332559"/>
                <a:gd name="connsiteY2" fmla="*/ 196081 h 341244"/>
                <a:gd name="connsiteX3" fmla="*/ 168253 w 332559"/>
                <a:gd name="connsiteY3" fmla="*/ 234181 h 341244"/>
                <a:gd name="connsiteX4" fmla="*/ 206353 w 332559"/>
                <a:gd name="connsiteY4" fmla="*/ 277044 h 341244"/>
                <a:gd name="connsiteX5" fmla="*/ 215878 w 332559"/>
                <a:gd name="connsiteY5" fmla="*/ 305619 h 341244"/>
                <a:gd name="connsiteX6" fmla="*/ 225403 w 332559"/>
                <a:gd name="connsiteY6" fmla="*/ 319906 h 341244"/>
                <a:gd name="connsiteX7" fmla="*/ 211116 w 332559"/>
                <a:gd name="connsiteY7" fmla="*/ 338956 h 341244"/>
                <a:gd name="connsiteX8" fmla="*/ 173016 w 332559"/>
                <a:gd name="connsiteY8" fmla="*/ 334194 h 341244"/>
                <a:gd name="connsiteX9" fmla="*/ 63478 w 332559"/>
                <a:gd name="connsiteY9" fmla="*/ 257994 h 341244"/>
                <a:gd name="connsiteX10" fmla="*/ 1566 w 332559"/>
                <a:gd name="connsiteY10" fmla="*/ 138931 h 341244"/>
                <a:gd name="connsiteX11" fmla="*/ 20616 w 332559"/>
                <a:gd name="connsiteY11" fmla="*/ 96069 h 341244"/>
                <a:gd name="connsiteX12" fmla="*/ 34903 w 332559"/>
                <a:gd name="connsiteY12" fmla="*/ 72256 h 341244"/>
                <a:gd name="connsiteX13" fmla="*/ 58716 w 332559"/>
                <a:gd name="connsiteY13" fmla="*/ 24631 h 341244"/>
                <a:gd name="connsiteX14" fmla="*/ 77766 w 332559"/>
                <a:gd name="connsiteY14" fmla="*/ 819 h 341244"/>
                <a:gd name="connsiteX15" fmla="*/ 68241 w 332559"/>
                <a:gd name="connsiteY15" fmla="*/ 10344 h 341244"/>
                <a:gd name="connsiteX0" fmla="*/ 312882 w 312882"/>
                <a:gd name="connsiteY0" fmla="*/ 53207 h 341244"/>
                <a:gd name="connsiteX1" fmla="*/ 148576 w 312882"/>
                <a:gd name="connsiteY1" fmla="*/ 162744 h 341244"/>
                <a:gd name="connsiteX2" fmla="*/ 143814 w 312882"/>
                <a:gd name="connsiteY2" fmla="*/ 196081 h 341244"/>
                <a:gd name="connsiteX3" fmla="*/ 148576 w 312882"/>
                <a:gd name="connsiteY3" fmla="*/ 234181 h 341244"/>
                <a:gd name="connsiteX4" fmla="*/ 186676 w 312882"/>
                <a:gd name="connsiteY4" fmla="*/ 277044 h 341244"/>
                <a:gd name="connsiteX5" fmla="*/ 196201 w 312882"/>
                <a:gd name="connsiteY5" fmla="*/ 305619 h 341244"/>
                <a:gd name="connsiteX6" fmla="*/ 205726 w 312882"/>
                <a:gd name="connsiteY6" fmla="*/ 319906 h 341244"/>
                <a:gd name="connsiteX7" fmla="*/ 191439 w 312882"/>
                <a:gd name="connsiteY7" fmla="*/ 338956 h 341244"/>
                <a:gd name="connsiteX8" fmla="*/ 153339 w 312882"/>
                <a:gd name="connsiteY8" fmla="*/ 334194 h 341244"/>
                <a:gd name="connsiteX9" fmla="*/ 43801 w 312882"/>
                <a:gd name="connsiteY9" fmla="*/ 257994 h 341244"/>
                <a:gd name="connsiteX10" fmla="*/ 939 w 312882"/>
                <a:gd name="connsiteY10" fmla="*/ 96069 h 341244"/>
                <a:gd name="connsiteX11" fmla="*/ 15226 w 312882"/>
                <a:gd name="connsiteY11" fmla="*/ 72256 h 341244"/>
                <a:gd name="connsiteX12" fmla="*/ 39039 w 312882"/>
                <a:gd name="connsiteY12" fmla="*/ 24631 h 341244"/>
                <a:gd name="connsiteX13" fmla="*/ 58089 w 312882"/>
                <a:gd name="connsiteY13" fmla="*/ 819 h 341244"/>
                <a:gd name="connsiteX14" fmla="*/ 48564 w 312882"/>
                <a:gd name="connsiteY14" fmla="*/ 10344 h 341244"/>
                <a:gd name="connsiteX0" fmla="*/ 313209 w 313209"/>
                <a:gd name="connsiteY0" fmla="*/ 55717 h 343754"/>
                <a:gd name="connsiteX1" fmla="*/ 148903 w 313209"/>
                <a:gd name="connsiteY1" fmla="*/ 165254 h 343754"/>
                <a:gd name="connsiteX2" fmla="*/ 144141 w 313209"/>
                <a:gd name="connsiteY2" fmla="*/ 198591 h 343754"/>
                <a:gd name="connsiteX3" fmla="*/ 148903 w 313209"/>
                <a:gd name="connsiteY3" fmla="*/ 236691 h 343754"/>
                <a:gd name="connsiteX4" fmla="*/ 187003 w 313209"/>
                <a:gd name="connsiteY4" fmla="*/ 279554 h 343754"/>
                <a:gd name="connsiteX5" fmla="*/ 196528 w 313209"/>
                <a:gd name="connsiteY5" fmla="*/ 308129 h 343754"/>
                <a:gd name="connsiteX6" fmla="*/ 206053 w 313209"/>
                <a:gd name="connsiteY6" fmla="*/ 322416 h 343754"/>
                <a:gd name="connsiteX7" fmla="*/ 191766 w 313209"/>
                <a:gd name="connsiteY7" fmla="*/ 341466 h 343754"/>
                <a:gd name="connsiteX8" fmla="*/ 153666 w 313209"/>
                <a:gd name="connsiteY8" fmla="*/ 336704 h 343754"/>
                <a:gd name="connsiteX9" fmla="*/ 44128 w 313209"/>
                <a:gd name="connsiteY9" fmla="*/ 260504 h 343754"/>
                <a:gd name="connsiteX10" fmla="*/ 1266 w 313209"/>
                <a:gd name="connsiteY10" fmla="*/ 98579 h 343754"/>
                <a:gd name="connsiteX11" fmla="*/ 15553 w 313209"/>
                <a:gd name="connsiteY11" fmla="*/ 74766 h 343754"/>
                <a:gd name="connsiteX12" fmla="*/ 58416 w 313209"/>
                <a:gd name="connsiteY12" fmla="*/ 3329 h 343754"/>
                <a:gd name="connsiteX13" fmla="*/ 48891 w 313209"/>
                <a:gd name="connsiteY13" fmla="*/ 12854 h 343754"/>
                <a:gd name="connsiteX0" fmla="*/ 313209 w 313209"/>
                <a:gd name="connsiteY0" fmla="*/ 52388 h 340425"/>
                <a:gd name="connsiteX1" fmla="*/ 148903 w 313209"/>
                <a:gd name="connsiteY1" fmla="*/ 161925 h 340425"/>
                <a:gd name="connsiteX2" fmla="*/ 144141 w 313209"/>
                <a:gd name="connsiteY2" fmla="*/ 195262 h 340425"/>
                <a:gd name="connsiteX3" fmla="*/ 148903 w 313209"/>
                <a:gd name="connsiteY3" fmla="*/ 233362 h 340425"/>
                <a:gd name="connsiteX4" fmla="*/ 187003 w 313209"/>
                <a:gd name="connsiteY4" fmla="*/ 276225 h 340425"/>
                <a:gd name="connsiteX5" fmla="*/ 196528 w 313209"/>
                <a:gd name="connsiteY5" fmla="*/ 304800 h 340425"/>
                <a:gd name="connsiteX6" fmla="*/ 206053 w 313209"/>
                <a:gd name="connsiteY6" fmla="*/ 319087 h 340425"/>
                <a:gd name="connsiteX7" fmla="*/ 191766 w 313209"/>
                <a:gd name="connsiteY7" fmla="*/ 338137 h 340425"/>
                <a:gd name="connsiteX8" fmla="*/ 153666 w 313209"/>
                <a:gd name="connsiteY8" fmla="*/ 333375 h 340425"/>
                <a:gd name="connsiteX9" fmla="*/ 44128 w 313209"/>
                <a:gd name="connsiteY9" fmla="*/ 257175 h 340425"/>
                <a:gd name="connsiteX10" fmla="*/ 1266 w 313209"/>
                <a:gd name="connsiteY10" fmla="*/ 95250 h 340425"/>
                <a:gd name="connsiteX11" fmla="*/ 15553 w 313209"/>
                <a:gd name="connsiteY11" fmla="*/ 71437 h 340425"/>
                <a:gd name="connsiteX12" fmla="*/ 58416 w 313209"/>
                <a:gd name="connsiteY12" fmla="*/ 0 h 340425"/>
                <a:gd name="connsiteX0" fmla="*/ 313209 w 313209"/>
                <a:gd name="connsiteY0" fmla="*/ 0 h 288037"/>
                <a:gd name="connsiteX1" fmla="*/ 148903 w 313209"/>
                <a:gd name="connsiteY1" fmla="*/ 109537 h 288037"/>
                <a:gd name="connsiteX2" fmla="*/ 144141 w 313209"/>
                <a:gd name="connsiteY2" fmla="*/ 142874 h 288037"/>
                <a:gd name="connsiteX3" fmla="*/ 148903 w 313209"/>
                <a:gd name="connsiteY3" fmla="*/ 180974 h 288037"/>
                <a:gd name="connsiteX4" fmla="*/ 187003 w 313209"/>
                <a:gd name="connsiteY4" fmla="*/ 223837 h 288037"/>
                <a:gd name="connsiteX5" fmla="*/ 196528 w 313209"/>
                <a:gd name="connsiteY5" fmla="*/ 252412 h 288037"/>
                <a:gd name="connsiteX6" fmla="*/ 206053 w 313209"/>
                <a:gd name="connsiteY6" fmla="*/ 266699 h 288037"/>
                <a:gd name="connsiteX7" fmla="*/ 191766 w 313209"/>
                <a:gd name="connsiteY7" fmla="*/ 285749 h 288037"/>
                <a:gd name="connsiteX8" fmla="*/ 153666 w 313209"/>
                <a:gd name="connsiteY8" fmla="*/ 280987 h 288037"/>
                <a:gd name="connsiteX9" fmla="*/ 44128 w 313209"/>
                <a:gd name="connsiteY9" fmla="*/ 204787 h 288037"/>
                <a:gd name="connsiteX10" fmla="*/ 1266 w 313209"/>
                <a:gd name="connsiteY10" fmla="*/ 42862 h 288037"/>
                <a:gd name="connsiteX11" fmla="*/ 15553 w 313209"/>
                <a:gd name="connsiteY11" fmla="*/ 19049 h 288037"/>
                <a:gd name="connsiteX0" fmla="*/ 297656 w 297656"/>
                <a:gd name="connsiteY0" fmla="*/ 0 h 288037"/>
                <a:gd name="connsiteX1" fmla="*/ 133350 w 297656"/>
                <a:gd name="connsiteY1" fmla="*/ 109537 h 288037"/>
                <a:gd name="connsiteX2" fmla="*/ 128588 w 297656"/>
                <a:gd name="connsiteY2" fmla="*/ 142874 h 288037"/>
                <a:gd name="connsiteX3" fmla="*/ 133350 w 297656"/>
                <a:gd name="connsiteY3" fmla="*/ 180974 h 288037"/>
                <a:gd name="connsiteX4" fmla="*/ 171450 w 297656"/>
                <a:gd name="connsiteY4" fmla="*/ 223837 h 288037"/>
                <a:gd name="connsiteX5" fmla="*/ 180975 w 297656"/>
                <a:gd name="connsiteY5" fmla="*/ 252412 h 288037"/>
                <a:gd name="connsiteX6" fmla="*/ 190500 w 297656"/>
                <a:gd name="connsiteY6" fmla="*/ 266699 h 288037"/>
                <a:gd name="connsiteX7" fmla="*/ 176213 w 297656"/>
                <a:gd name="connsiteY7" fmla="*/ 285749 h 288037"/>
                <a:gd name="connsiteX8" fmla="*/ 138113 w 297656"/>
                <a:gd name="connsiteY8" fmla="*/ 280987 h 288037"/>
                <a:gd name="connsiteX9" fmla="*/ 28575 w 297656"/>
                <a:gd name="connsiteY9" fmla="*/ 204787 h 288037"/>
                <a:gd name="connsiteX10" fmla="*/ 0 w 297656"/>
                <a:gd name="connsiteY10" fmla="*/ 19049 h 288037"/>
                <a:gd name="connsiteX0" fmla="*/ 297656 w 297656"/>
                <a:gd name="connsiteY0" fmla="*/ 0 h 290217"/>
                <a:gd name="connsiteX1" fmla="*/ 133350 w 297656"/>
                <a:gd name="connsiteY1" fmla="*/ 109537 h 290217"/>
                <a:gd name="connsiteX2" fmla="*/ 128588 w 297656"/>
                <a:gd name="connsiteY2" fmla="*/ 142874 h 290217"/>
                <a:gd name="connsiteX3" fmla="*/ 133350 w 297656"/>
                <a:gd name="connsiteY3" fmla="*/ 180974 h 290217"/>
                <a:gd name="connsiteX4" fmla="*/ 171450 w 297656"/>
                <a:gd name="connsiteY4" fmla="*/ 223837 h 290217"/>
                <a:gd name="connsiteX5" fmla="*/ 180975 w 297656"/>
                <a:gd name="connsiteY5" fmla="*/ 252412 h 290217"/>
                <a:gd name="connsiteX6" fmla="*/ 176213 w 297656"/>
                <a:gd name="connsiteY6" fmla="*/ 285749 h 290217"/>
                <a:gd name="connsiteX7" fmla="*/ 138113 w 297656"/>
                <a:gd name="connsiteY7" fmla="*/ 280987 h 290217"/>
                <a:gd name="connsiteX8" fmla="*/ 28575 w 297656"/>
                <a:gd name="connsiteY8" fmla="*/ 204787 h 290217"/>
                <a:gd name="connsiteX9" fmla="*/ 0 w 297656"/>
                <a:gd name="connsiteY9" fmla="*/ 19049 h 290217"/>
                <a:gd name="connsiteX0" fmla="*/ 297656 w 297656"/>
                <a:gd name="connsiteY0" fmla="*/ 0 h 292126"/>
                <a:gd name="connsiteX1" fmla="*/ 133350 w 297656"/>
                <a:gd name="connsiteY1" fmla="*/ 109537 h 292126"/>
                <a:gd name="connsiteX2" fmla="*/ 128588 w 297656"/>
                <a:gd name="connsiteY2" fmla="*/ 142874 h 292126"/>
                <a:gd name="connsiteX3" fmla="*/ 133350 w 297656"/>
                <a:gd name="connsiteY3" fmla="*/ 180974 h 292126"/>
                <a:gd name="connsiteX4" fmla="*/ 171450 w 297656"/>
                <a:gd name="connsiteY4" fmla="*/ 223837 h 292126"/>
                <a:gd name="connsiteX5" fmla="*/ 176213 w 297656"/>
                <a:gd name="connsiteY5" fmla="*/ 285749 h 292126"/>
                <a:gd name="connsiteX6" fmla="*/ 138113 w 297656"/>
                <a:gd name="connsiteY6" fmla="*/ 280987 h 292126"/>
                <a:gd name="connsiteX7" fmla="*/ 28575 w 297656"/>
                <a:gd name="connsiteY7" fmla="*/ 204787 h 292126"/>
                <a:gd name="connsiteX8" fmla="*/ 0 w 297656"/>
                <a:gd name="connsiteY8" fmla="*/ 19049 h 292126"/>
                <a:gd name="connsiteX0" fmla="*/ 297656 w 297656"/>
                <a:gd name="connsiteY0" fmla="*/ 0 h 281151"/>
                <a:gd name="connsiteX1" fmla="*/ 133350 w 297656"/>
                <a:gd name="connsiteY1" fmla="*/ 109537 h 281151"/>
                <a:gd name="connsiteX2" fmla="*/ 128588 w 297656"/>
                <a:gd name="connsiteY2" fmla="*/ 142874 h 281151"/>
                <a:gd name="connsiteX3" fmla="*/ 133350 w 297656"/>
                <a:gd name="connsiteY3" fmla="*/ 180974 h 281151"/>
                <a:gd name="connsiteX4" fmla="*/ 171450 w 297656"/>
                <a:gd name="connsiteY4" fmla="*/ 223837 h 281151"/>
                <a:gd name="connsiteX5" fmla="*/ 138113 w 297656"/>
                <a:gd name="connsiteY5" fmla="*/ 280987 h 281151"/>
                <a:gd name="connsiteX6" fmla="*/ 28575 w 297656"/>
                <a:gd name="connsiteY6" fmla="*/ 204787 h 281151"/>
                <a:gd name="connsiteX7" fmla="*/ 0 w 297656"/>
                <a:gd name="connsiteY7" fmla="*/ 19049 h 281151"/>
                <a:gd name="connsiteX0" fmla="*/ 297656 w 297656"/>
                <a:gd name="connsiteY0" fmla="*/ 0 h 281151"/>
                <a:gd name="connsiteX1" fmla="*/ 133350 w 297656"/>
                <a:gd name="connsiteY1" fmla="*/ 109537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297656 w 297656"/>
                <a:gd name="connsiteY0" fmla="*/ 0 h 281151"/>
                <a:gd name="connsiteX1" fmla="*/ 254794 w 297656"/>
                <a:gd name="connsiteY1" fmla="*/ 169068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373856 w 373856"/>
                <a:gd name="connsiteY0" fmla="*/ 35720 h 316871"/>
                <a:gd name="connsiteX1" fmla="*/ 330994 w 373856"/>
                <a:gd name="connsiteY1" fmla="*/ 204788 h 316871"/>
                <a:gd name="connsiteX2" fmla="*/ 209550 w 373856"/>
                <a:gd name="connsiteY2" fmla="*/ 216694 h 316871"/>
                <a:gd name="connsiteX3" fmla="*/ 247650 w 373856"/>
                <a:gd name="connsiteY3" fmla="*/ 259557 h 316871"/>
                <a:gd name="connsiteX4" fmla="*/ 214313 w 373856"/>
                <a:gd name="connsiteY4" fmla="*/ 316707 h 316871"/>
                <a:gd name="connsiteX5" fmla="*/ 104775 w 373856"/>
                <a:gd name="connsiteY5" fmla="*/ 240507 h 316871"/>
                <a:gd name="connsiteX6" fmla="*/ 0 w 373856"/>
                <a:gd name="connsiteY6" fmla="*/ 0 h 316871"/>
                <a:gd name="connsiteX0" fmla="*/ 373856 w 373856"/>
                <a:gd name="connsiteY0" fmla="*/ 35720 h 322733"/>
                <a:gd name="connsiteX1" fmla="*/ 330994 w 373856"/>
                <a:gd name="connsiteY1" fmla="*/ 204788 h 322733"/>
                <a:gd name="connsiteX2" fmla="*/ 209550 w 373856"/>
                <a:gd name="connsiteY2" fmla="*/ 216694 h 322733"/>
                <a:gd name="connsiteX3" fmla="*/ 247650 w 373856"/>
                <a:gd name="connsiteY3" fmla="*/ 259557 h 322733"/>
                <a:gd name="connsiteX4" fmla="*/ 214313 w 373856"/>
                <a:gd name="connsiteY4" fmla="*/ 316707 h 322733"/>
                <a:gd name="connsiteX5" fmla="*/ 114300 w 373856"/>
                <a:gd name="connsiteY5" fmla="*/ 102395 h 322733"/>
                <a:gd name="connsiteX6" fmla="*/ 0 w 373856"/>
                <a:gd name="connsiteY6" fmla="*/ 0 h 322733"/>
                <a:gd name="connsiteX0" fmla="*/ 319087 w 333151"/>
                <a:gd name="connsiteY0" fmla="*/ 0 h 351306"/>
                <a:gd name="connsiteX1" fmla="*/ 330994 w 333151"/>
                <a:gd name="connsiteY1" fmla="*/ 233361 h 351306"/>
                <a:gd name="connsiteX2" fmla="*/ 209550 w 333151"/>
                <a:gd name="connsiteY2" fmla="*/ 245267 h 351306"/>
                <a:gd name="connsiteX3" fmla="*/ 247650 w 333151"/>
                <a:gd name="connsiteY3" fmla="*/ 288130 h 351306"/>
                <a:gd name="connsiteX4" fmla="*/ 214313 w 333151"/>
                <a:gd name="connsiteY4" fmla="*/ 345280 h 351306"/>
                <a:gd name="connsiteX5" fmla="*/ 114300 w 333151"/>
                <a:gd name="connsiteY5" fmla="*/ 130968 h 351306"/>
                <a:gd name="connsiteX6" fmla="*/ 0 w 333151"/>
                <a:gd name="connsiteY6" fmla="*/ 28573 h 35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51" h="351306">
                  <a:moveTo>
                    <a:pt x="319087" y="0"/>
                  </a:moveTo>
                  <a:cubicBezTo>
                    <a:pt x="243492" y="82363"/>
                    <a:pt x="349250" y="192483"/>
                    <a:pt x="330994" y="233361"/>
                  </a:cubicBezTo>
                  <a:cubicBezTo>
                    <a:pt x="312738" y="274239"/>
                    <a:pt x="223441" y="236139"/>
                    <a:pt x="209550" y="245267"/>
                  </a:cubicBezTo>
                  <a:cubicBezTo>
                    <a:pt x="195659" y="254395"/>
                    <a:pt x="243003" y="283482"/>
                    <a:pt x="247650" y="288130"/>
                  </a:cubicBezTo>
                  <a:cubicBezTo>
                    <a:pt x="248444" y="304799"/>
                    <a:pt x="236538" y="371474"/>
                    <a:pt x="214313" y="345280"/>
                  </a:cubicBezTo>
                  <a:cubicBezTo>
                    <a:pt x="192088" y="319086"/>
                    <a:pt x="140494" y="160337"/>
                    <a:pt x="114300" y="130968"/>
                  </a:cubicBezTo>
                  <a:cubicBezTo>
                    <a:pt x="91281" y="87312"/>
                    <a:pt x="5953" y="67268"/>
                    <a:pt x="0" y="28573"/>
                  </a:cubicBezTo>
                </a:path>
              </a:pathLst>
            </a:custGeom>
            <a:ln>
              <a:solidFill>
                <a:srgbClr val="FFECA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dirty="0"/>
            </a:p>
          </p:txBody>
        </p:sp>
        <p:cxnSp>
          <p:nvCxnSpPr>
            <p:cNvPr id="164" name="Straight Arrow Connector 163"/>
            <p:cNvCxnSpPr/>
            <p:nvPr/>
          </p:nvCxnSpPr>
          <p:spPr>
            <a:xfrm flipH="1">
              <a:off x="6445398" y="3760758"/>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flipV="1">
              <a:off x="6318534" y="3716515"/>
              <a:ext cx="51825" cy="87026"/>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5975339" y="3706396"/>
              <a:ext cx="2920" cy="111755"/>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6231428" y="3720456"/>
              <a:ext cx="72515" cy="74147"/>
            </a:xfrm>
            <a:prstGeom prst="straightConnector1">
              <a:avLst/>
            </a:prstGeom>
            <a:ln>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Freeform 167"/>
            <p:cNvSpPr/>
            <p:nvPr/>
          </p:nvSpPr>
          <p:spPr>
            <a:xfrm>
              <a:off x="5925196" y="3754265"/>
              <a:ext cx="638175" cy="126206"/>
            </a:xfrm>
            <a:custGeom>
              <a:avLst/>
              <a:gdLst>
                <a:gd name="connsiteX0" fmla="*/ 0 w 850900"/>
                <a:gd name="connsiteY0" fmla="*/ 161925 h 168275"/>
                <a:gd name="connsiteX1" fmla="*/ 9525 w 850900"/>
                <a:gd name="connsiteY1" fmla="*/ 146050 h 168275"/>
                <a:gd name="connsiteX2" fmla="*/ 19050 w 850900"/>
                <a:gd name="connsiteY2" fmla="*/ 142875 h 168275"/>
                <a:gd name="connsiteX3" fmla="*/ 25400 w 850900"/>
                <a:gd name="connsiteY3" fmla="*/ 133350 h 168275"/>
                <a:gd name="connsiteX4" fmla="*/ 44450 w 850900"/>
                <a:gd name="connsiteY4" fmla="*/ 114300 h 168275"/>
                <a:gd name="connsiteX5" fmla="*/ 63500 w 850900"/>
                <a:gd name="connsiteY5" fmla="*/ 98425 h 168275"/>
                <a:gd name="connsiteX6" fmla="*/ 76200 w 850900"/>
                <a:gd name="connsiteY6" fmla="*/ 82550 h 168275"/>
                <a:gd name="connsiteX7" fmla="*/ 79375 w 850900"/>
                <a:gd name="connsiteY7" fmla="*/ 73025 h 168275"/>
                <a:gd name="connsiteX8" fmla="*/ 95250 w 850900"/>
                <a:gd name="connsiteY8" fmla="*/ 57150 h 168275"/>
                <a:gd name="connsiteX9" fmla="*/ 107950 w 850900"/>
                <a:gd name="connsiteY9" fmla="*/ 44450 h 168275"/>
                <a:gd name="connsiteX10" fmla="*/ 111125 w 850900"/>
                <a:gd name="connsiteY10" fmla="*/ 34925 h 168275"/>
                <a:gd name="connsiteX11" fmla="*/ 117475 w 850900"/>
                <a:gd name="connsiteY11" fmla="*/ 25400 h 168275"/>
                <a:gd name="connsiteX12" fmla="*/ 127000 w 850900"/>
                <a:gd name="connsiteY12" fmla="*/ 6350 h 168275"/>
                <a:gd name="connsiteX13" fmla="*/ 136525 w 850900"/>
                <a:gd name="connsiteY13" fmla="*/ 0 h 168275"/>
                <a:gd name="connsiteX14" fmla="*/ 149225 w 850900"/>
                <a:gd name="connsiteY14" fmla="*/ 38100 h 168275"/>
                <a:gd name="connsiteX15" fmla="*/ 152400 w 850900"/>
                <a:gd name="connsiteY15" fmla="*/ 47625 h 168275"/>
                <a:gd name="connsiteX16" fmla="*/ 165100 w 850900"/>
                <a:gd name="connsiteY16" fmla="*/ 66675 h 168275"/>
                <a:gd name="connsiteX17" fmla="*/ 174625 w 850900"/>
                <a:gd name="connsiteY17" fmla="*/ 73025 h 168275"/>
                <a:gd name="connsiteX18" fmla="*/ 187325 w 850900"/>
                <a:gd name="connsiteY18" fmla="*/ 88900 h 168275"/>
                <a:gd name="connsiteX19" fmla="*/ 209550 w 850900"/>
                <a:gd name="connsiteY19" fmla="*/ 111125 h 168275"/>
                <a:gd name="connsiteX20" fmla="*/ 225425 w 850900"/>
                <a:gd name="connsiteY20" fmla="*/ 127000 h 168275"/>
                <a:gd name="connsiteX21" fmla="*/ 241300 w 850900"/>
                <a:gd name="connsiteY21" fmla="*/ 142875 h 168275"/>
                <a:gd name="connsiteX22" fmla="*/ 254000 w 850900"/>
                <a:gd name="connsiteY22" fmla="*/ 158750 h 168275"/>
                <a:gd name="connsiteX23" fmla="*/ 257175 w 850900"/>
                <a:gd name="connsiteY23" fmla="*/ 168275 h 168275"/>
                <a:gd name="connsiteX24" fmla="*/ 263525 w 850900"/>
                <a:gd name="connsiteY24" fmla="*/ 149225 h 168275"/>
                <a:gd name="connsiteX25" fmla="*/ 276225 w 850900"/>
                <a:gd name="connsiteY25" fmla="*/ 117475 h 168275"/>
                <a:gd name="connsiteX26" fmla="*/ 285750 w 850900"/>
                <a:gd name="connsiteY26" fmla="*/ 111125 h 168275"/>
                <a:gd name="connsiteX27" fmla="*/ 292100 w 850900"/>
                <a:gd name="connsiteY27" fmla="*/ 101600 h 168275"/>
                <a:gd name="connsiteX28" fmla="*/ 311150 w 850900"/>
                <a:gd name="connsiteY28" fmla="*/ 88900 h 168275"/>
                <a:gd name="connsiteX29" fmla="*/ 327025 w 850900"/>
                <a:gd name="connsiteY29" fmla="*/ 76200 h 168275"/>
                <a:gd name="connsiteX30" fmla="*/ 355600 w 850900"/>
                <a:gd name="connsiteY30" fmla="*/ 53975 h 168275"/>
                <a:gd name="connsiteX31" fmla="*/ 365125 w 850900"/>
                <a:gd name="connsiteY31" fmla="*/ 34925 h 168275"/>
                <a:gd name="connsiteX32" fmla="*/ 368300 w 850900"/>
                <a:gd name="connsiteY32" fmla="*/ 25400 h 168275"/>
                <a:gd name="connsiteX33" fmla="*/ 377825 w 850900"/>
                <a:gd name="connsiteY33" fmla="*/ 22225 h 168275"/>
                <a:gd name="connsiteX34" fmla="*/ 393700 w 850900"/>
                <a:gd name="connsiteY34" fmla="*/ 50800 h 168275"/>
                <a:gd name="connsiteX35" fmla="*/ 406400 w 850900"/>
                <a:gd name="connsiteY35" fmla="*/ 69850 h 168275"/>
                <a:gd name="connsiteX36" fmla="*/ 412750 w 850900"/>
                <a:gd name="connsiteY36" fmla="*/ 79375 h 168275"/>
                <a:gd name="connsiteX37" fmla="*/ 422275 w 850900"/>
                <a:gd name="connsiteY37" fmla="*/ 85725 h 168275"/>
                <a:gd name="connsiteX38" fmla="*/ 434975 w 850900"/>
                <a:gd name="connsiteY38" fmla="*/ 101600 h 168275"/>
                <a:gd name="connsiteX39" fmla="*/ 438150 w 850900"/>
                <a:gd name="connsiteY39" fmla="*/ 111125 h 168275"/>
                <a:gd name="connsiteX40" fmla="*/ 444500 w 850900"/>
                <a:gd name="connsiteY40" fmla="*/ 120650 h 168275"/>
                <a:gd name="connsiteX41" fmla="*/ 447675 w 850900"/>
                <a:gd name="connsiteY41" fmla="*/ 130175 h 168275"/>
                <a:gd name="connsiteX42" fmla="*/ 457200 w 850900"/>
                <a:gd name="connsiteY42" fmla="*/ 136525 h 168275"/>
                <a:gd name="connsiteX43" fmla="*/ 463550 w 850900"/>
                <a:gd name="connsiteY43" fmla="*/ 146050 h 168275"/>
                <a:gd name="connsiteX44" fmla="*/ 479425 w 850900"/>
                <a:gd name="connsiteY44" fmla="*/ 161925 h 168275"/>
                <a:gd name="connsiteX45" fmla="*/ 498475 w 850900"/>
                <a:gd name="connsiteY45" fmla="*/ 158750 h 168275"/>
                <a:gd name="connsiteX46" fmla="*/ 514350 w 850900"/>
                <a:gd name="connsiteY46" fmla="*/ 142875 h 168275"/>
                <a:gd name="connsiteX47" fmla="*/ 523875 w 850900"/>
                <a:gd name="connsiteY47" fmla="*/ 133350 h 168275"/>
                <a:gd name="connsiteX48" fmla="*/ 536575 w 850900"/>
                <a:gd name="connsiteY48" fmla="*/ 117475 h 168275"/>
                <a:gd name="connsiteX49" fmla="*/ 546100 w 850900"/>
                <a:gd name="connsiteY49" fmla="*/ 98425 h 168275"/>
                <a:gd name="connsiteX50" fmla="*/ 565150 w 850900"/>
                <a:gd name="connsiteY50" fmla="*/ 85725 h 168275"/>
                <a:gd name="connsiteX51" fmla="*/ 584200 w 850900"/>
                <a:gd name="connsiteY51" fmla="*/ 69850 h 168275"/>
                <a:gd name="connsiteX52" fmla="*/ 600075 w 850900"/>
                <a:gd name="connsiteY52" fmla="*/ 53975 h 168275"/>
                <a:gd name="connsiteX53" fmla="*/ 615950 w 850900"/>
                <a:gd name="connsiteY53" fmla="*/ 41275 h 168275"/>
                <a:gd name="connsiteX54" fmla="*/ 622300 w 850900"/>
                <a:gd name="connsiteY54" fmla="*/ 31750 h 168275"/>
                <a:gd name="connsiteX55" fmla="*/ 625475 w 850900"/>
                <a:gd name="connsiteY55" fmla="*/ 22225 h 168275"/>
                <a:gd name="connsiteX56" fmla="*/ 631825 w 850900"/>
                <a:gd name="connsiteY56" fmla="*/ 41275 h 168275"/>
                <a:gd name="connsiteX57" fmla="*/ 647700 w 850900"/>
                <a:gd name="connsiteY57" fmla="*/ 60325 h 168275"/>
                <a:gd name="connsiteX58" fmla="*/ 669925 w 850900"/>
                <a:gd name="connsiteY58" fmla="*/ 88900 h 168275"/>
                <a:gd name="connsiteX59" fmla="*/ 682625 w 850900"/>
                <a:gd name="connsiteY59" fmla="*/ 107950 h 168275"/>
                <a:gd name="connsiteX60" fmla="*/ 698500 w 850900"/>
                <a:gd name="connsiteY60" fmla="*/ 123825 h 168275"/>
                <a:gd name="connsiteX61" fmla="*/ 714375 w 850900"/>
                <a:gd name="connsiteY61" fmla="*/ 142875 h 168275"/>
                <a:gd name="connsiteX62" fmla="*/ 723900 w 850900"/>
                <a:gd name="connsiteY62" fmla="*/ 149225 h 168275"/>
                <a:gd name="connsiteX63" fmla="*/ 739775 w 850900"/>
                <a:gd name="connsiteY63" fmla="*/ 165100 h 168275"/>
                <a:gd name="connsiteX64" fmla="*/ 746125 w 850900"/>
                <a:gd name="connsiteY64" fmla="*/ 146050 h 168275"/>
                <a:gd name="connsiteX65" fmla="*/ 749300 w 850900"/>
                <a:gd name="connsiteY65" fmla="*/ 136525 h 168275"/>
                <a:gd name="connsiteX66" fmla="*/ 752475 w 850900"/>
                <a:gd name="connsiteY66" fmla="*/ 127000 h 168275"/>
                <a:gd name="connsiteX67" fmla="*/ 771525 w 850900"/>
                <a:gd name="connsiteY67" fmla="*/ 114300 h 168275"/>
                <a:gd name="connsiteX68" fmla="*/ 784225 w 850900"/>
                <a:gd name="connsiteY68" fmla="*/ 101600 h 168275"/>
                <a:gd name="connsiteX69" fmla="*/ 796925 w 850900"/>
                <a:gd name="connsiteY69" fmla="*/ 82550 h 168275"/>
                <a:gd name="connsiteX70" fmla="*/ 806450 w 850900"/>
                <a:gd name="connsiteY70" fmla="*/ 73025 h 168275"/>
                <a:gd name="connsiteX71" fmla="*/ 819150 w 850900"/>
                <a:gd name="connsiteY71" fmla="*/ 53975 h 168275"/>
                <a:gd name="connsiteX72" fmla="*/ 822325 w 850900"/>
                <a:gd name="connsiteY72" fmla="*/ 44450 h 168275"/>
                <a:gd name="connsiteX73" fmla="*/ 835025 w 850900"/>
                <a:gd name="connsiteY73" fmla="*/ 25400 h 168275"/>
                <a:gd name="connsiteX74" fmla="*/ 850900 w 850900"/>
                <a:gd name="connsiteY74" fmla="*/ 15875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0900" h="168275">
                  <a:moveTo>
                    <a:pt x="0" y="161925"/>
                  </a:moveTo>
                  <a:cubicBezTo>
                    <a:pt x="3175" y="156633"/>
                    <a:pt x="5161" y="150414"/>
                    <a:pt x="9525" y="146050"/>
                  </a:cubicBezTo>
                  <a:cubicBezTo>
                    <a:pt x="11892" y="143683"/>
                    <a:pt x="16437" y="144966"/>
                    <a:pt x="19050" y="142875"/>
                  </a:cubicBezTo>
                  <a:cubicBezTo>
                    <a:pt x="22030" y="140491"/>
                    <a:pt x="22865" y="136202"/>
                    <a:pt x="25400" y="133350"/>
                  </a:cubicBezTo>
                  <a:cubicBezTo>
                    <a:pt x="31366" y="126638"/>
                    <a:pt x="38100" y="120650"/>
                    <a:pt x="44450" y="114300"/>
                  </a:cubicBezTo>
                  <a:cubicBezTo>
                    <a:pt x="56673" y="102077"/>
                    <a:pt x="50239" y="107266"/>
                    <a:pt x="63500" y="98425"/>
                  </a:cubicBezTo>
                  <a:cubicBezTo>
                    <a:pt x="71480" y="74484"/>
                    <a:pt x="59787" y="103066"/>
                    <a:pt x="76200" y="82550"/>
                  </a:cubicBezTo>
                  <a:cubicBezTo>
                    <a:pt x="78291" y="79937"/>
                    <a:pt x="77878" y="76018"/>
                    <a:pt x="79375" y="73025"/>
                  </a:cubicBezTo>
                  <a:cubicBezTo>
                    <a:pt x="84667" y="62442"/>
                    <a:pt x="85725" y="63500"/>
                    <a:pt x="95250" y="57150"/>
                  </a:cubicBezTo>
                  <a:cubicBezTo>
                    <a:pt x="103717" y="31750"/>
                    <a:pt x="91017" y="61383"/>
                    <a:pt x="107950" y="44450"/>
                  </a:cubicBezTo>
                  <a:cubicBezTo>
                    <a:pt x="110317" y="42083"/>
                    <a:pt x="109628" y="37918"/>
                    <a:pt x="111125" y="34925"/>
                  </a:cubicBezTo>
                  <a:cubicBezTo>
                    <a:pt x="112832" y="31512"/>
                    <a:pt x="115768" y="28813"/>
                    <a:pt x="117475" y="25400"/>
                  </a:cubicBezTo>
                  <a:cubicBezTo>
                    <a:pt x="122640" y="15071"/>
                    <a:pt x="117901" y="15449"/>
                    <a:pt x="127000" y="6350"/>
                  </a:cubicBezTo>
                  <a:cubicBezTo>
                    <a:pt x="129698" y="3652"/>
                    <a:pt x="133350" y="2117"/>
                    <a:pt x="136525" y="0"/>
                  </a:cubicBezTo>
                  <a:lnTo>
                    <a:pt x="149225" y="38100"/>
                  </a:lnTo>
                  <a:cubicBezTo>
                    <a:pt x="150283" y="41275"/>
                    <a:pt x="150544" y="44840"/>
                    <a:pt x="152400" y="47625"/>
                  </a:cubicBezTo>
                  <a:cubicBezTo>
                    <a:pt x="156633" y="53975"/>
                    <a:pt x="158750" y="62442"/>
                    <a:pt x="165100" y="66675"/>
                  </a:cubicBezTo>
                  <a:lnTo>
                    <a:pt x="174625" y="73025"/>
                  </a:lnTo>
                  <a:cubicBezTo>
                    <a:pt x="181775" y="94475"/>
                    <a:pt x="171859" y="71225"/>
                    <a:pt x="187325" y="88900"/>
                  </a:cubicBezTo>
                  <a:cubicBezTo>
                    <a:pt x="208303" y="112875"/>
                    <a:pt x="189969" y="104598"/>
                    <a:pt x="209550" y="111125"/>
                  </a:cubicBezTo>
                  <a:cubicBezTo>
                    <a:pt x="226483" y="136525"/>
                    <a:pt x="204258" y="105833"/>
                    <a:pt x="225425" y="127000"/>
                  </a:cubicBezTo>
                  <a:cubicBezTo>
                    <a:pt x="246592" y="148167"/>
                    <a:pt x="215900" y="125942"/>
                    <a:pt x="241300" y="142875"/>
                  </a:cubicBezTo>
                  <a:cubicBezTo>
                    <a:pt x="249280" y="166816"/>
                    <a:pt x="237587" y="138234"/>
                    <a:pt x="254000" y="158750"/>
                  </a:cubicBezTo>
                  <a:cubicBezTo>
                    <a:pt x="256091" y="161363"/>
                    <a:pt x="256117" y="165100"/>
                    <a:pt x="257175" y="168275"/>
                  </a:cubicBezTo>
                  <a:cubicBezTo>
                    <a:pt x="259292" y="161925"/>
                    <a:pt x="261902" y="155719"/>
                    <a:pt x="263525" y="149225"/>
                  </a:cubicBezTo>
                  <a:cubicBezTo>
                    <a:pt x="266153" y="138712"/>
                    <a:pt x="268137" y="125563"/>
                    <a:pt x="276225" y="117475"/>
                  </a:cubicBezTo>
                  <a:cubicBezTo>
                    <a:pt x="278923" y="114777"/>
                    <a:pt x="282575" y="113242"/>
                    <a:pt x="285750" y="111125"/>
                  </a:cubicBezTo>
                  <a:cubicBezTo>
                    <a:pt x="287867" y="107950"/>
                    <a:pt x="289228" y="104113"/>
                    <a:pt x="292100" y="101600"/>
                  </a:cubicBezTo>
                  <a:cubicBezTo>
                    <a:pt x="297843" y="96574"/>
                    <a:pt x="311150" y="88900"/>
                    <a:pt x="311150" y="88900"/>
                  </a:cubicBezTo>
                  <a:cubicBezTo>
                    <a:pt x="322883" y="71301"/>
                    <a:pt x="310787" y="85221"/>
                    <a:pt x="327025" y="76200"/>
                  </a:cubicBezTo>
                  <a:cubicBezTo>
                    <a:pt x="344115" y="66706"/>
                    <a:pt x="344030" y="65545"/>
                    <a:pt x="355600" y="53975"/>
                  </a:cubicBezTo>
                  <a:cubicBezTo>
                    <a:pt x="363580" y="30034"/>
                    <a:pt x="352815" y="59544"/>
                    <a:pt x="365125" y="34925"/>
                  </a:cubicBezTo>
                  <a:cubicBezTo>
                    <a:pt x="366622" y="31932"/>
                    <a:pt x="365933" y="27767"/>
                    <a:pt x="368300" y="25400"/>
                  </a:cubicBezTo>
                  <a:cubicBezTo>
                    <a:pt x="370667" y="23033"/>
                    <a:pt x="374650" y="23283"/>
                    <a:pt x="377825" y="22225"/>
                  </a:cubicBezTo>
                  <a:cubicBezTo>
                    <a:pt x="383413" y="38990"/>
                    <a:pt x="379144" y="28965"/>
                    <a:pt x="393700" y="50800"/>
                  </a:cubicBezTo>
                  <a:lnTo>
                    <a:pt x="406400" y="69850"/>
                  </a:lnTo>
                  <a:cubicBezTo>
                    <a:pt x="408517" y="73025"/>
                    <a:pt x="409575" y="77258"/>
                    <a:pt x="412750" y="79375"/>
                  </a:cubicBezTo>
                  <a:lnTo>
                    <a:pt x="422275" y="85725"/>
                  </a:lnTo>
                  <a:cubicBezTo>
                    <a:pt x="430255" y="109666"/>
                    <a:pt x="418562" y="81084"/>
                    <a:pt x="434975" y="101600"/>
                  </a:cubicBezTo>
                  <a:cubicBezTo>
                    <a:pt x="437066" y="104213"/>
                    <a:pt x="436653" y="108132"/>
                    <a:pt x="438150" y="111125"/>
                  </a:cubicBezTo>
                  <a:cubicBezTo>
                    <a:pt x="439857" y="114538"/>
                    <a:pt x="442793" y="117237"/>
                    <a:pt x="444500" y="120650"/>
                  </a:cubicBezTo>
                  <a:cubicBezTo>
                    <a:pt x="445997" y="123643"/>
                    <a:pt x="445584" y="127562"/>
                    <a:pt x="447675" y="130175"/>
                  </a:cubicBezTo>
                  <a:cubicBezTo>
                    <a:pt x="450059" y="133155"/>
                    <a:pt x="454025" y="134408"/>
                    <a:pt x="457200" y="136525"/>
                  </a:cubicBezTo>
                  <a:cubicBezTo>
                    <a:pt x="459317" y="139700"/>
                    <a:pt x="460852" y="143352"/>
                    <a:pt x="463550" y="146050"/>
                  </a:cubicBezTo>
                  <a:cubicBezTo>
                    <a:pt x="484717" y="167217"/>
                    <a:pt x="462492" y="136525"/>
                    <a:pt x="479425" y="161925"/>
                  </a:cubicBezTo>
                  <a:cubicBezTo>
                    <a:pt x="485775" y="160867"/>
                    <a:pt x="492368" y="160786"/>
                    <a:pt x="498475" y="158750"/>
                  </a:cubicBezTo>
                  <a:cubicBezTo>
                    <a:pt x="509221" y="155168"/>
                    <a:pt x="507837" y="150690"/>
                    <a:pt x="514350" y="142875"/>
                  </a:cubicBezTo>
                  <a:cubicBezTo>
                    <a:pt x="517225" y="139426"/>
                    <a:pt x="520700" y="136525"/>
                    <a:pt x="523875" y="133350"/>
                  </a:cubicBezTo>
                  <a:cubicBezTo>
                    <a:pt x="531855" y="109409"/>
                    <a:pt x="520162" y="137991"/>
                    <a:pt x="536575" y="117475"/>
                  </a:cubicBezTo>
                  <a:cubicBezTo>
                    <a:pt x="549409" y="101433"/>
                    <a:pt x="528257" y="114038"/>
                    <a:pt x="546100" y="98425"/>
                  </a:cubicBezTo>
                  <a:cubicBezTo>
                    <a:pt x="551843" y="93399"/>
                    <a:pt x="559754" y="91121"/>
                    <a:pt x="565150" y="85725"/>
                  </a:cubicBezTo>
                  <a:cubicBezTo>
                    <a:pt x="577373" y="73502"/>
                    <a:pt x="570939" y="78691"/>
                    <a:pt x="584200" y="69850"/>
                  </a:cubicBezTo>
                  <a:cubicBezTo>
                    <a:pt x="601133" y="44450"/>
                    <a:pt x="578908" y="75142"/>
                    <a:pt x="600075" y="53975"/>
                  </a:cubicBezTo>
                  <a:cubicBezTo>
                    <a:pt x="614436" y="39614"/>
                    <a:pt x="597407" y="47456"/>
                    <a:pt x="615950" y="41275"/>
                  </a:cubicBezTo>
                  <a:cubicBezTo>
                    <a:pt x="618067" y="38100"/>
                    <a:pt x="620593" y="35163"/>
                    <a:pt x="622300" y="31750"/>
                  </a:cubicBezTo>
                  <a:cubicBezTo>
                    <a:pt x="623797" y="28757"/>
                    <a:pt x="623108" y="19858"/>
                    <a:pt x="625475" y="22225"/>
                  </a:cubicBezTo>
                  <a:cubicBezTo>
                    <a:pt x="630208" y="26958"/>
                    <a:pt x="628112" y="35706"/>
                    <a:pt x="631825" y="41275"/>
                  </a:cubicBezTo>
                  <a:cubicBezTo>
                    <a:pt x="654516" y="75312"/>
                    <a:pt x="619179" y="23655"/>
                    <a:pt x="647700" y="60325"/>
                  </a:cubicBezTo>
                  <a:cubicBezTo>
                    <a:pt x="674284" y="94504"/>
                    <a:pt x="648300" y="67275"/>
                    <a:pt x="669925" y="88900"/>
                  </a:cubicBezTo>
                  <a:cubicBezTo>
                    <a:pt x="675505" y="105639"/>
                    <a:pt x="669412" y="92095"/>
                    <a:pt x="682625" y="107950"/>
                  </a:cubicBezTo>
                  <a:cubicBezTo>
                    <a:pt x="695854" y="123825"/>
                    <a:pt x="681038" y="112183"/>
                    <a:pt x="698500" y="123825"/>
                  </a:cubicBezTo>
                  <a:cubicBezTo>
                    <a:pt x="704744" y="133191"/>
                    <a:pt x="705208" y="135235"/>
                    <a:pt x="714375" y="142875"/>
                  </a:cubicBezTo>
                  <a:cubicBezTo>
                    <a:pt x="717306" y="145318"/>
                    <a:pt x="720725" y="147108"/>
                    <a:pt x="723900" y="149225"/>
                  </a:cubicBezTo>
                  <a:cubicBezTo>
                    <a:pt x="724268" y="149777"/>
                    <a:pt x="735174" y="168781"/>
                    <a:pt x="739775" y="165100"/>
                  </a:cubicBezTo>
                  <a:cubicBezTo>
                    <a:pt x="745002" y="160919"/>
                    <a:pt x="744008" y="152400"/>
                    <a:pt x="746125" y="146050"/>
                  </a:cubicBezTo>
                  <a:lnTo>
                    <a:pt x="749300" y="136525"/>
                  </a:lnTo>
                  <a:cubicBezTo>
                    <a:pt x="750358" y="133350"/>
                    <a:pt x="749690" y="128856"/>
                    <a:pt x="752475" y="127000"/>
                  </a:cubicBezTo>
                  <a:lnTo>
                    <a:pt x="771525" y="114300"/>
                  </a:lnTo>
                  <a:cubicBezTo>
                    <a:pt x="779992" y="88900"/>
                    <a:pt x="767292" y="118533"/>
                    <a:pt x="784225" y="101600"/>
                  </a:cubicBezTo>
                  <a:cubicBezTo>
                    <a:pt x="789621" y="96204"/>
                    <a:pt x="791529" y="87946"/>
                    <a:pt x="796925" y="82550"/>
                  </a:cubicBezTo>
                  <a:cubicBezTo>
                    <a:pt x="800100" y="79375"/>
                    <a:pt x="803693" y="76569"/>
                    <a:pt x="806450" y="73025"/>
                  </a:cubicBezTo>
                  <a:cubicBezTo>
                    <a:pt x="811135" y="67001"/>
                    <a:pt x="816737" y="61215"/>
                    <a:pt x="819150" y="53975"/>
                  </a:cubicBezTo>
                  <a:cubicBezTo>
                    <a:pt x="820208" y="50800"/>
                    <a:pt x="820700" y="47376"/>
                    <a:pt x="822325" y="44450"/>
                  </a:cubicBezTo>
                  <a:cubicBezTo>
                    <a:pt x="826031" y="37779"/>
                    <a:pt x="827785" y="27813"/>
                    <a:pt x="835025" y="25400"/>
                  </a:cubicBezTo>
                  <a:cubicBezTo>
                    <a:pt x="847390" y="21278"/>
                    <a:pt x="842183" y="24592"/>
                    <a:pt x="850900" y="1587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nvGrpSpPr>
          <p:cNvPr id="2" name="Group 1"/>
          <p:cNvGrpSpPr/>
          <p:nvPr/>
        </p:nvGrpSpPr>
        <p:grpSpPr>
          <a:xfrm>
            <a:off x="4830754" y="2267904"/>
            <a:ext cx="1488031" cy="1342255"/>
            <a:chOff x="4830754" y="2267904"/>
            <a:chExt cx="1488031" cy="1342255"/>
          </a:xfrm>
        </p:grpSpPr>
        <p:sp>
          <p:nvSpPr>
            <p:cNvPr id="48" name="Rectangle 47"/>
            <p:cNvSpPr/>
            <p:nvPr/>
          </p:nvSpPr>
          <p:spPr>
            <a:xfrm rot="19253270">
              <a:off x="4935238" y="2885094"/>
              <a:ext cx="851515" cy="300082"/>
            </a:xfrm>
            <a:prstGeom prst="rect">
              <a:avLst/>
            </a:prstGeom>
          </p:spPr>
          <p:txBody>
            <a:bodyPr wrap="none">
              <a:spAutoFit/>
            </a:bodyPr>
            <a:lstStyle/>
            <a:p>
              <a:r>
                <a:rPr lang="en-GB" sz="1350" b="1" dirty="0" smtClean="0">
                  <a:solidFill>
                    <a:schemeClr val="bg1">
                      <a:lumMod val="50000"/>
                    </a:schemeClr>
                  </a:solidFill>
                </a:rPr>
                <a:t>Camera</a:t>
              </a:r>
              <a:endParaRPr lang="sv-SE" sz="1350" b="1" dirty="0">
                <a:solidFill>
                  <a:schemeClr val="bg1">
                    <a:lumMod val="50000"/>
                  </a:schemeClr>
                </a:solidFill>
              </a:endParaRPr>
            </a:p>
          </p:txBody>
        </p:sp>
        <p:cxnSp>
          <p:nvCxnSpPr>
            <p:cNvPr id="104" name="Straight Arrow Connector 103"/>
            <p:cNvCxnSpPr/>
            <p:nvPr/>
          </p:nvCxnSpPr>
          <p:spPr>
            <a:xfrm flipH="1">
              <a:off x="4830754" y="2805270"/>
              <a:ext cx="1001659" cy="804889"/>
            </a:xfrm>
            <a:prstGeom prst="straightConnector1">
              <a:avLst/>
            </a:prstGeom>
            <a:ln w="28575">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8" name="Group 177"/>
            <p:cNvGrpSpPr/>
            <p:nvPr/>
          </p:nvGrpSpPr>
          <p:grpSpPr>
            <a:xfrm rot="2956863" flipH="1">
              <a:off x="5801841" y="2199690"/>
              <a:ext cx="448730" cy="585158"/>
              <a:chOff x="1191140" y="1097744"/>
              <a:chExt cx="602481" cy="785657"/>
            </a:xfrm>
          </p:grpSpPr>
          <p:sp>
            <p:nvSpPr>
              <p:cNvPr id="173" name="Rectangle 172"/>
              <p:cNvSpPr/>
              <p:nvPr/>
            </p:nvSpPr>
            <p:spPr>
              <a:xfrm>
                <a:off x="1199807" y="1130300"/>
                <a:ext cx="266700" cy="4946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4" name="Trapezoid 173"/>
              <p:cNvSpPr/>
              <p:nvPr/>
            </p:nvSpPr>
            <p:spPr>
              <a:xfrm>
                <a:off x="1191140" y="1670289"/>
                <a:ext cx="300943" cy="213112"/>
              </a:xfrm>
              <a:prstGeom prst="trapezoi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7" name="Freeform 176"/>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179" name="Group 178"/>
          <p:cNvGrpSpPr/>
          <p:nvPr/>
        </p:nvGrpSpPr>
        <p:grpSpPr>
          <a:xfrm>
            <a:off x="3881147" y="2765663"/>
            <a:ext cx="1714149" cy="835140"/>
            <a:chOff x="4035938" y="3117850"/>
            <a:chExt cx="707512" cy="344703"/>
          </a:xfrm>
        </p:grpSpPr>
        <p:cxnSp>
          <p:nvCxnSpPr>
            <p:cNvPr id="180" name="Straight Arrow Connector 179"/>
            <p:cNvCxnSpPr/>
            <p:nvPr/>
          </p:nvCxnSpPr>
          <p:spPr>
            <a:xfrm flipV="1">
              <a:off x="4409359" y="3117850"/>
              <a:ext cx="51516" cy="344703"/>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flipH="1" flipV="1">
              <a:off x="4333875" y="3130550"/>
              <a:ext cx="75485" cy="331536"/>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flipH="1" flipV="1">
              <a:off x="4098845" y="3278492"/>
              <a:ext cx="310514" cy="183594"/>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flipH="1" flipV="1">
              <a:off x="4035938" y="3397764"/>
              <a:ext cx="373421" cy="64322"/>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flipV="1">
              <a:off x="4419999" y="3143250"/>
              <a:ext cx="176571" cy="317456"/>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flipV="1">
              <a:off x="4400949" y="3370289"/>
              <a:ext cx="342501" cy="90417"/>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1553631" y="969522"/>
            <a:ext cx="6196324" cy="3386291"/>
            <a:chOff x="1553631" y="969522"/>
            <a:chExt cx="6196324" cy="3386291"/>
          </a:xfrm>
        </p:grpSpPr>
        <p:grpSp>
          <p:nvGrpSpPr>
            <p:cNvPr id="137" name="Group 136"/>
            <p:cNvGrpSpPr/>
            <p:nvPr/>
          </p:nvGrpSpPr>
          <p:grpSpPr>
            <a:xfrm>
              <a:off x="1553631" y="1257622"/>
              <a:ext cx="6196324" cy="3098191"/>
              <a:chOff x="1553631" y="1257622"/>
              <a:chExt cx="6196324" cy="3098191"/>
            </a:xfrm>
          </p:grpSpPr>
          <p:sp>
            <p:nvSpPr>
              <p:cNvPr id="51"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52" name="Group 51"/>
              <p:cNvGrpSpPr/>
              <p:nvPr/>
            </p:nvGrpSpPr>
            <p:grpSpPr>
              <a:xfrm>
                <a:off x="1649202" y="1466823"/>
                <a:ext cx="2139617" cy="2487859"/>
                <a:chOff x="397510" y="3129372"/>
                <a:chExt cx="1136677" cy="1321681"/>
              </a:xfrm>
            </p:grpSpPr>
            <p:cxnSp>
              <p:nvCxnSpPr>
                <p:cNvPr id="61" name="Straight Arrow Connector 60"/>
                <p:cNvCxnSpPr/>
                <p:nvPr/>
              </p:nvCxnSpPr>
              <p:spPr>
                <a:xfrm>
                  <a:off x="397510" y="4440358"/>
                  <a:ext cx="129381" cy="10695"/>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80980" y="4077613"/>
                  <a:ext cx="141162" cy="41236"/>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44366" y="3758526"/>
                  <a:ext cx="114363" cy="62666"/>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884083" y="3477539"/>
                  <a:ext cx="65360" cy="88860"/>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160308" y="3265607"/>
                  <a:ext cx="57181" cy="103148"/>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1505597" y="3129372"/>
                  <a:ext cx="28590" cy="108092"/>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3" name="Straight Arrow Connector 52"/>
              <p:cNvCxnSpPr/>
              <p:nvPr/>
            </p:nvCxnSpPr>
            <p:spPr>
              <a:xfrm>
                <a:off x="4600094" y="1351648"/>
                <a:ext cx="0" cy="203467"/>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flipH="1">
                <a:off x="5427643" y="1455211"/>
                <a:ext cx="2139617" cy="2487859"/>
                <a:chOff x="397510" y="3129372"/>
                <a:chExt cx="1136677" cy="1321681"/>
              </a:xfrm>
            </p:grpSpPr>
            <p:cxnSp>
              <p:nvCxnSpPr>
                <p:cNvPr id="55" name="Straight Arrow Connector 54"/>
                <p:cNvCxnSpPr/>
                <p:nvPr/>
              </p:nvCxnSpPr>
              <p:spPr>
                <a:xfrm>
                  <a:off x="397510" y="4440358"/>
                  <a:ext cx="129381" cy="10695"/>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480980" y="4077613"/>
                  <a:ext cx="141162" cy="41236"/>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644366" y="3758526"/>
                  <a:ext cx="114363" cy="62666"/>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884083" y="3477539"/>
                  <a:ext cx="65360" cy="88860"/>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160308" y="3265607"/>
                  <a:ext cx="57181" cy="103148"/>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1505597" y="3129372"/>
                  <a:ext cx="28590" cy="108092"/>
                </a:xfrm>
                <a:prstGeom prst="straightConnector1">
                  <a:avLst/>
                </a:prstGeom>
                <a:ln w="5715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87" name="Rectangle 186"/>
            <p:cNvSpPr/>
            <p:nvPr/>
          </p:nvSpPr>
          <p:spPr>
            <a:xfrm>
              <a:off x="4071260" y="969522"/>
              <a:ext cx="1297150" cy="300082"/>
            </a:xfrm>
            <a:prstGeom prst="rect">
              <a:avLst/>
            </a:prstGeom>
            <a:ln>
              <a:noFill/>
            </a:ln>
          </p:spPr>
          <p:txBody>
            <a:bodyPr wrap="none">
              <a:spAutoFit/>
            </a:bodyPr>
            <a:lstStyle/>
            <a:p>
              <a:r>
                <a:rPr lang="en-GB" sz="1350" b="1" dirty="0" smtClean="0">
                  <a:solidFill>
                    <a:schemeClr val="bg1">
                      <a:lumMod val="50000"/>
                    </a:schemeClr>
                  </a:solidFill>
                </a:rPr>
                <a:t>Environment</a:t>
              </a:r>
              <a:endParaRPr lang="sv-SE" sz="1350" b="1" dirty="0">
                <a:solidFill>
                  <a:schemeClr val="bg1">
                    <a:lumMod val="50000"/>
                  </a:schemeClr>
                </a:solidFill>
              </a:endParaRPr>
            </a:p>
          </p:txBody>
        </p:sp>
      </p:grpSp>
      <p:grpSp>
        <p:nvGrpSpPr>
          <p:cNvPr id="101" name="Group 100"/>
          <p:cNvGrpSpPr/>
          <p:nvPr/>
        </p:nvGrpSpPr>
        <p:grpSpPr>
          <a:xfrm>
            <a:off x="7202776" y="363346"/>
            <a:ext cx="1611520" cy="406678"/>
            <a:chOff x="3677808" y="325113"/>
            <a:chExt cx="1611520" cy="406678"/>
          </a:xfrm>
        </p:grpSpPr>
        <p:sp>
          <p:nvSpPr>
            <p:cNvPr id="103" name="Oval 102"/>
            <p:cNvSpPr/>
            <p:nvPr/>
          </p:nvSpPr>
          <p:spPr>
            <a:xfrm>
              <a:off x="3677808" y="325113"/>
              <a:ext cx="406678" cy="40667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1</a:t>
              </a:r>
              <a:endParaRPr lang="sv-SE" dirty="0"/>
            </a:p>
          </p:txBody>
        </p:sp>
        <p:sp>
          <p:nvSpPr>
            <p:cNvPr id="105" name="TextBox 104"/>
            <p:cNvSpPr txBox="1"/>
            <p:nvPr/>
          </p:nvSpPr>
          <p:spPr>
            <a:xfrm>
              <a:off x="4194069" y="343786"/>
              <a:ext cx="1095259" cy="369332"/>
            </a:xfrm>
            <a:prstGeom prst="rect">
              <a:avLst/>
            </a:prstGeom>
            <a:noFill/>
          </p:spPr>
          <p:txBody>
            <a:bodyPr wrap="none" rtlCol="0">
              <a:spAutoFit/>
            </a:bodyPr>
            <a:lstStyle/>
            <a:p>
              <a:r>
                <a:rPr lang="en-US" dirty="0" smtClean="0">
                  <a:solidFill>
                    <a:schemeClr val="accent6">
                      <a:lumMod val="75000"/>
                    </a:schemeClr>
                  </a:solidFill>
                </a:rPr>
                <a:t>Materials</a:t>
              </a:r>
              <a:endParaRPr lang="sv-SE" dirty="0">
                <a:solidFill>
                  <a:schemeClr val="accent6">
                    <a:lumMod val="75000"/>
                  </a:schemeClr>
                </a:solidFill>
              </a:endParaRPr>
            </a:p>
          </p:txBody>
        </p:sp>
      </p:grpSp>
      <p:grpSp>
        <p:nvGrpSpPr>
          <p:cNvPr id="106" name="Group 105"/>
          <p:cNvGrpSpPr/>
          <p:nvPr/>
        </p:nvGrpSpPr>
        <p:grpSpPr>
          <a:xfrm>
            <a:off x="7202776" y="891772"/>
            <a:ext cx="1512046" cy="406678"/>
            <a:chOff x="3677808" y="325113"/>
            <a:chExt cx="1512046" cy="406678"/>
          </a:xfrm>
        </p:grpSpPr>
        <p:sp>
          <p:nvSpPr>
            <p:cNvPr id="107" name="Oval 106"/>
            <p:cNvSpPr/>
            <p:nvPr/>
          </p:nvSpPr>
          <p:spPr>
            <a:xfrm>
              <a:off x="3677808" y="325113"/>
              <a:ext cx="406678" cy="406678"/>
            </a:xfrm>
            <a:prstGeom prst="ellipse">
              <a:avLst/>
            </a:prstGeom>
            <a:solidFill>
              <a:schemeClr val="bg1">
                <a:lumMod val="65000"/>
              </a:schemeClr>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2</a:t>
              </a:r>
              <a:endParaRPr lang="sv-SE" dirty="0"/>
            </a:p>
          </p:txBody>
        </p:sp>
        <p:sp>
          <p:nvSpPr>
            <p:cNvPr id="108" name="TextBox 107"/>
            <p:cNvSpPr txBox="1"/>
            <p:nvPr/>
          </p:nvSpPr>
          <p:spPr>
            <a:xfrm>
              <a:off x="4194069" y="343786"/>
              <a:ext cx="995785" cy="369332"/>
            </a:xfrm>
            <a:prstGeom prst="rect">
              <a:avLst/>
            </a:prstGeom>
            <a:noFill/>
          </p:spPr>
          <p:txBody>
            <a:bodyPr wrap="none" rtlCol="0">
              <a:spAutoFit/>
            </a:bodyPr>
            <a:lstStyle/>
            <a:p>
              <a:r>
                <a:rPr lang="en-US" dirty="0" smtClean="0">
                  <a:solidFill>
                    <a:schemeClr val="bg1">
                      <a:lumMod val="50000"/>
                    </a:schemeClr>
                  </a:solidFill>
                </a:rPr>
                <a:t>Lighting</a:t>
              </a:r>
              <a:endParaRPr lang="sv-SE" dirty="0">
                <a:solidFill>
                  <a:schemeClr val="bg1">
                    <a:lumMod val="50000"/>
                  </a:schemeClr>
                </a:solidFill>
              </a:endParaRPr>
            </a:p>
          </p:txBody>
        </p:sp>
      </p:grpSp>
      <p:grpSp>
        <p:nvGrpSpPr>
          <p:cNvPr id="109" name="Group 108"/>
          <p:cNvGrpSpPr/>
          <p:nvPr/>
        </p:nvGrpSpPr>
        <p:grpSpPr>
          <a:xfrm>
            <a:off x="7202776" y="1420198"/>
            <a:ext cx="1477614" cy="406678"/>
            <a:chOff x="3677808" y="325113"/>
            <a:chExt cx="1477614" cy="406678"/>
          </a:xfrm>
        </p:grpSpPr>
        <p:sp>
          <p:nvSpPr>
            <p:cNvPr id="110" name="Oval 109"/>
            <p:cNvSpPr/>
            <p:nvPr/>
          </p:nvSpPr>
          <p:spPr>
            <a:xfrm>
              <a:off x="3677808" y="325113"/>
              <a:ext cx="406678" cy="406678"/>
            </a:xfrm>
            <a:prstGeom prst="ellipse">
              <a:avLst/>
            </a:prstGeom>
            <a:solidFill>
              <a:schemeClr val="bg1">
                <a:lumMod val="65000"/>
              </a:schemeClr>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3</a:t>
              </a:r>
              <a:endParaRPr lang="sv-SE" dirty="0"/>
            </a:p>
          </p:txBody>
        </p:sp>
        <p:sp>
          <p:nvSpPr>
            <p:cNvPr id="111" name="TextBox 110"/>
            <p:cNvSpPr txBox="1"/>
            <p:nvPr/>
          </p:nvSpPr>
          <p:spPr>
            <a:xfrm>
              <a:off x="4194069" y="343786"/>
              <a:ext cx="961353" cy="369332"/>
            </a:xfrm>
            <a:prstGeom prst="rect">
              <a:avLst/>
            </a:prstGeom>
            <a:noFill/>
          </p:spPr>
          <p:txBody>
            <a:bodyPr wrap="none" rtlCol="0">
              <a:spAutoFit/>
            </a:bodyPr>
            <a:lstStyle/>
            <a:p>
              <a:r>
                <a:rPr lang="en-US" dirty="0" smtClean="0">
                  <a:solidFill>
                    <a:schemeClr val="bg1">
                      <a:lumMod val="50000"/>
                    </a:schemeClr>
                  </a:solidFill>
                </a:rPr>
                <a:t>Camera</a:t>
              </a:r>
              <a:endParaRPr lang="sv-SE" dirty="0">
                <a:solidFill>
                  <a:schemeClr val="bg1">
                    <a:lumMod val="50000"/>
                  </a:schemeClr>
                </a:solidFill>
              </a:endParaRPr>
            </a:p>
          </p:txBody>
        </p:sp>
      </p:grpSp>
    </p:spTree>
    <p:extLst>
      <p:ext uri="{BB962C8B-B14F-4D97-AF65-F5344CB8AC3E}">
        <p14:creationId xmlns:p14="http://schemas.microsoft.com/office/powerpoint/2010/main" val="308552275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10"/>
          <p:cNvGrpSpPr/>
          <p:nvPr/>
        </p:nvGrpSpPr>
        <p:grpSpPr>
          <a:xfrm>
            <a:off x="2030309" y="1975586"/>
            <a:ext cx="4800074" cy="2531352"/>
            <a:chOff x="2063246" y="3026191"/>
            <a:chExt cx="3132851" cy="1447405"/>
          </a:xfrm>
        </p:grpSpPr>
        <p:sp>
          <p:nvSpPr>
            <p:cNvPr id="112" name="Rectangle 111"/>
            <p:cNvSpPr/>
            <p:nvPr/>
          </p:nvSpPr>
          <p:spPr>
            <a:xfrm>
              <a:off x="2063246" y="3253805"/>
              <a:ext cx="3132851" cy="1219791"/>
            </a:xfrm>
            <a:prstGeom prst="rect">
              <a:avLst/>
            </a:pr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113" name="Rectangle 112"/>
            <p:cNvSpPr/>
            <p:nvPr/>
          </p:nvSpPr>
          <p:spPr>
            <a:xfrm>
              <a:off x="4514686" y="3026191"/>
              <a:ext cx="661425" cy="246377"/>
            </a:xfrm>
            <a:prstGeom prst="rect">
              <a:avLst/>
            </a:prstGeom>
          </p:spPr>
          <p:txBody>
            <a:bodyPr wrap="none">
              <a:spAutoFit/>
            </a:bodyPr>
            <a:lstStyle/>
            <a:p>
              <a:pPr algn="ctr">
                <a:spcBef>
                  <a:spcPct val="20000"/>
                </a:spcBef>
                <a:defRPr/>
              </a:pPr>
              <a:r>
                <a:rPr lang="en-US" sz="2200" b="1" dirty="0" smtClean="0">
                  <a:solidFill>
                    <a:srgbClr val="92D050"/>
                  </a:solidFill>
                  <a:latin typeface="+mj-lt"/>
                  <a:cs typeface="Calibri" panose="020F0502020204030204" pitchFamily="34" charset="0"/>
                </a:rPr>
                <a:t>Probe</a:t>
              </a:r>
              <a:endParaRPr lang="en-US" sz="2200" b="1" dirty="0">
                <a:solidFill>
                  <a:srgbClr val="92D050"/>
                </a:solidFill>
                <a:latin typeface="+mj-lt"/>
                <a:cs typeface="Calibri" panose="020F0502020204030204" pitchFamily="34" charset="0"/>
              </a:endParaRPr>
            </a:p>
          </p:txBody>
        </p:sp>
      </p:grpSp>
      <p:sp>
        <p:nvSpPr>
          <p:cNvPr id="2" name="Title 1"/>
          <p:cNvSpPr>
            <a:spLocks noGrp="1"/>
          </p:cNvSpPr>
          <p:nvPr>
            <p:ph type="title"/>
          </p:nvPr>
        </p:nvSpPr>
        <p:spPr/>
        <p:txBody>
          <a:bodyPr/>
          <a:lstStyle/>
          <a:p>
            <a:r>
              <a:rPr lang="en-US" dirty="0"/>
              <a:t>Lighting – </a:t>
            </a:r>
            <a:r>
              <a:rPr lang="en-US" dirty="0" smtClean="0">
                <a:solidFill>
                  <a:schemeClr val="accent6">
                    <a:lumMod val="75000"/>
                  </a:schemeClr>
                </a:solidFill>
              </a:rPr>
              <a:t>Image-Based </a:t>
            </a:r>
            <a:r>
              <a:rPr lang="en-US" dirty="0" smtClean="0">
                <a:solidFill>
                  <a:schemeClr val="accent6">
                    <a:lumMod val="75000"/>
                  </a:schemeClr>
                </a:solidFill>
              </a:rPr>
              <a:t>Lights</a:t>
            </a:r>
            <a:endParaRPr lang="sv-SE" dirty="0"/>
          </a:p>
        </p:txBody>
      </p:sp>
      <p:sp>
        <p:nvSpPr>
          <p:cNvPr id="3" name="Content Placeholder 2"/>
          <p:cNvSpPr>
            <a:spLocks noGrp="1"/>
          </p:cNvSpPr>
          <p:nvPr>
            <p:ph idx="1"/>
          </p:nvPr>
        </p:nvSpPr>
        <p:spPr/>
        <p:txBody>
          <a:bodyPr/>
          <a:lstStyle/>
          <a:p>
            <a:r>
              <a:rPr lang="en-US" dirty="0">
                <a:solidFill>
                  <a:schemeClr val="accent6">
                    <a:lumMod val="75000"/>
                  </a:schemeClr>
                </a:solidFill>
              </a:rPr>
              <a:t>Distance-based</a:t>
            </a:r>
            <a:r>
              <a:rPr lang="en-US" dirty="0"/>
              <a:t> roughness</a:t>
            </a:r>
            <a:endParaRPr lang="sv-SE" dirty="0"/>
          </a:p>
          <a:p>
            <a:endParaRPr lang="sv-SE" dirty="0"/>
          </a:p>
        </p:txBody>
      </p:sp>
      <p:grpSp>
        <p:nvGrpSpPr>
          <p:cNvPr id="54" name="Group 53"/>
          <p:cNvGrpSpPr/>
          <p:nvPr/>
        </p:nvGrpSpPr>
        <p:grpSpPr>
          <a:xfrm>
            <a:off x="1981708" y="4538021"/>
            <a:ext cx="5141114" cy="226755"/>
            <a:chOff x="1619859" y="4453537"/>
            <a:chExt cx="6212127" cy="273993"/>
          </a:xfrm>
        </p:grpSpPr>
        <p:cxnSp>
          <p:nvCxnSpPr>
            <p:cNvPr id="36" name="Straight Connector 35"/>
            <p:cNvCxnSpPr/>
            <p:nvPr/>
          </p:nvCxnSpPr>
          <p:spPr>
            <a:xfrm flipV="1">
              <a:off x="161985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199039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635609" y="4453949"/>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348986"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707573"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07811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3460604"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381919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189730"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4548317"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906904"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5277442"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5656561"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6015147"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6385686"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6744273"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102860"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7473399" y="4453537"/>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2" name="Straight Connector 71"/>
          <p:cNvCxnSpPr/>
          <p:nvPr/>
        </p:nvCxnSpPr>
        <p:spPr>
          <a:xfrm rot="5400000" flipH="1" flipV="1">
            <a:off x="1734118" y="4297261"/>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flipH="1" flipV="1">
            <a:off x="1734118" y="3990605"/>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1995537" y="1689985"/>
            <a:ext cx="0" cy="285600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flipH="1" flipV="1">
            <a:off x="1734118" y="3693840"/>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flipH="1" flipV="1">
            <a:off x="1734118" y="3397076"/>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flipH="1" flipV="1">
            <a:off x="1734118" y="3090421"/>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flipH="1" flipV="1">
            <a:off x="1734118" y="2773873"/>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flipH="1" flipV="1">
            <a:off x="1734118" y="2477109"/>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flipH="1" flipV="1">
            <a:off x="1734118" y="2170453"/>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flipH="1" flipV="1">
            <a:off x="1734118" y="1873689"/>
            <a:ext cx="296764" cy="22675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8" name="Group 87"/>
          <p:cNvGrpSpPr/>
          <p:nvPr/>
        </p:nvGrpSpPr>
        <p:grpSpPr>
          <a:xfrm flipH="1">
            <a:off x="4098477" y="4113332"/>
            <a:ext cx="931790" cy="410873"/>
            <a:chOff x="6451635" y="2601816"/>
            <a:chExt cx="931790" cy="410873"/>
          </a:xfrm>
        </p:grpSpPr>
        <p:sp>
          <p:nvSpPr>
            <p:cNvPr id="89" name="Pie 34"/>
            <p:cNvSpPr/>
            <p:nvPr/>
          </p:nvSpPr>
          <p:spPr>
            <a:xfrm rot="5400000">
              <a:off x="6751478" y="2488666"/>
              <a:ext cx="321495" cy="726550"/>
            </a:xfrm>
            <a:custGeom>
              <a:avLst/>
              <a:gdLst>
                <a:gd name="connsiteX0" fmla="*/ 260350 w 520700"/>
                <a:gd name="connsiteY0" fmla="*/ 520700 h 520700"/>
                <a:gd name="connsiteX1" fmla="*/ 0 w 520700"/>
                <a:gd name="connsiteY1" fmla="*/ 260350 h 520700"/>
                <a:gd name="connsiteX2" fmla="*/ 260350 w 520700"/>
                <a:gd name="connsiteY2" fmla="*/ 0 h 520700"/>
                <a:gd name="connsiteX3" fmla="*/ 260350 w 520700"/>
                <a:gd name="connsiteY3" fmla="*/ 260350 h 520700"/>
                <a:gd name="connsiteX4" fmla="*/ 260350 w 520700"/>
                <a:gd name="connsiteY4" fmla="*/ 520700 h 520700"/>
                <a:gd name="connsiteX0" fmla="*/ 260350 w 260350"/>
                <a:gd name="connsiteY0" fmla="*/ 520700 h 520700"/>
                <a:gd name="connsiteX1" fmla="*/ 0 w 260350"/>
                <a:gd name="connsiteY1" fmla="*/ 260350 h 520700"/>
                <a:gd name="connsiteX2" fmla="*/ 260350 w 260350"/>
                <a:gd name="connsiteY2" fmla="*/ 0 h 520700"/>
                <a:gd name="connsiteX3" fmla="*/ 260350 w 260350"/>
                <a:gd name="connsiteY3" fmla="*/ 260350 h 520700"/>
                <a:gd name="connsiteX4" fmla="*/ 260350 w 260350"/>
                <a:gd name="connsiteY4" fmla="*/ 520700 h 520700"/>
                <a:gd name="connsiteX0" fmla="*/ 434023 w 434023"/>
                <a:gd name="connsiteY0" fmla="*/ 906459 h 906459"/>
                <a:gd name="connsiteX1" fmla="*/ 173673 w 434023"/>
                <a:gd name="connsiteY1" fmla="*/ 646109 h 906459"/>
                <a:gd name="connsiteX2" fmla="*/ 434023 w 434023"/>
                <a:gd name="connsiteY2" fmla="*/ 385759 h 906459"/>
                <a:gd name="connsiteX3" fmla="*/ 434023 w 434023"/>
                <a:gd name="connsiteY3" fmla="*/ 646109 h 906459"/>
                <a:gd name="connsiteX4" fmla="*/ 434023 w 434023"/>
                <a:gd name="connsiteY4" fmla="*/ 906459 h 906459"/>
                <a:gd name="connsiteX0" fmla="*/ 428660 w 428660"/>
                <a:gd name="connsiteY0" fmla="*/ 968733 h 968733"/>
                <a:gd name="connsiteX1" fmla="*/ 168310 w 428660"/>
                <a:gd name="connsiteY1" fmla="*/ 708383 h 968733"/>
                <a:gd name="connsiteX2" fmla="*/ 428660 w 428660"/>
                <a:gd name="connsiteY2" fmla="*/ 448033 h 968733"/>
                <a:gd name="connsiteX3" fmla="*/ 428660 w 428660"/>
                <a:gd name="connsiteY3" fmla="*/ 708383 h 968733"/>
                <a:gd name="connsiteX4" fmla="*/ 428660 w 428660"/>
                <a:gd name="connsiteY4" fmla="*/ 968733 h 968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60" h="968733">
                  <a:moveTo>
                    <a:pt x="428660" y="968733"/>
                  </a:moveTo>
                  <a:cubicBezTo>
                    <a:pt x="284873" y="968733"/>
                    <a:pt x="216608" y="843816"/>
                    <a:pt x="168310" y="708383"/>
                  </a:cubicBezTo>
                  <a:cubicBezTo>
                    <a:pt x="-288890" y="-573641"/>
                    <a:pt x="318210" y="233720"/>
                    <a:pt x="428660" y="448033"/>
                  </a:cubicBezTo>
                  <a:lnTo>
                    <a:pt x="428660" y="708383"/>
                  </a:lnTo>
                  <a:lnTo>
                    <a:pt x="428660" y="968733"/>
                  </a:lnTo>
                  <a:close/>
                </a:path>
              </a:pathLst>
            </a:custGeom>
            <a:solidFill>
              <a:schemeClr val="accent6">
                <a:lumMod val="60000"/>
                <a:lumOff val="4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90" name="Straight Arrow Connector 89"/>
            <p:cNvCxnSpPr>
              <a:stCxn id="89" idx="3"/>
            </p:cNvCxnSpPr>
            <p:nvPr/>
          </p:nvCxnSpPr>
          <p:spPr>
            <a:xfrm flipH="1" flipV="1">
              <a:off x="6451635" y="2917525"/>
              <a:ext cx="292579" cy="951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9" idx="3"/>
            </p:cNvCxnSpPr>
            <p:nvPr/>
          </p:nvCxnSpPr>
          <p:spPr>
            <a:xfrm flipH="1" flipV="1">
              <a:off x="6520972" y="2803225"/>
              <a:ext cx="223242" cy="209464"/>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9" idx="3"/>
            </p:cNvCxnSpPr>
            <p:nvPr/>
          </p:nvCxnSpPr>
          <p:spPr>
            <a:xfrm flipH="1" flipV="1">
              <a:off x="6651346" y="2743662"/>
              <a:ext cx="92868" cy="269027"/>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9" idx="3"/>
            </p:cNvCxnSpPr>
            <p:nvPr/>
          </p:nvCxnSpPr>
          <p:spPr>
            <a:xfrm flipV="1">
              <a:off x="6744214" y="2680994"/>
              <a:ext cx="54768" cy="3316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9" idx="3"/>
            </p:cNvCxnSpPr>
            <p:nvPr/>
          </p:nvCxnSpPr>
          <p:spPr>
            <a:xfrm flipV="1">
              <a:off x="6744214" y="2657417"/>
              <a:ext cx="639211" cy="355272"/>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9" idx="3"/>
            </p:cNvCxnSpPr>
            <p:nvPr/>
          </p:nvCxnSpPr>
          <p:spPr>
            <a:xfrm flipV="1">
              <a:off x="6744214" y="2649493"/>
              <a:ext cx="223837" cy="363196"/>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9" idx="3"/>
            </p:cNvCxnSpPr>
            <p:nvPr/>
          </p:nvCxnSpPr>
          <p:spPr>
            <a:xfrm flipV="1">
              <a:off x="6744214" y="2629094"/>
              <a:ext cx="380999" cy="38359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9" idx="3"/>
            </p:cNvCxnSpPr>
            <p:nvPr/>
          </p:nvCxnSpPr>
          <p:spPr>
            <a:xfrm flipV="1">
              <a:off x="6744214" y="2601816"/>
              <a:ext cx="567773" cy="41087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9" idx="3"/>
            </p:cNvCxnSpPr>
            <p:nvPr/>
          </p:nvCxnSpPr>
          <p:spPr>
            <a:xfrm flipV="1">
              <a:off x="6744214" y="2786256"/>
              <a:ext cx="607218" cy="226433"/>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9" idx="3"/>
            </p:cNvCxnSpPr>
            <p:nvPr/>
          </p:nvCxnSpPr>
          <p:spPr>
            <a:xfrm flipV="1">
              <a:off x="6744214" y="2908104"/>
              <a:ext cx="496336" cy="104585"/>
            </a:xfrm>
            <a:prstGeom prst="straightConnector1">
              <a:avLst/>
            </a:prstGeom>
            <a:ln>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4760522" y="3171144"/>
            <a:ext cx="1488031" cy="1342255"/>
            <a:chOff x="4830754" y="2267904"/>
            <a:chExt cx="1488031" cy="1342255"/>
          </a:xfrm>
        </p:grpSpPr>
        <p:cxnSp>
          <p:nvCxnSpPr>
            <p:cNvPr id="82" name="Straight Arrow Connector 81"/>
            <p:cNvCxnSpPr/>
            <p:nvPr/>
          </p:nvCxnSpPr>
          <p:spPr>
            <a:xfrm flipH="1">
              <a:off x="4830754" y="2805270"/>
              <a:ext cx="1001659" cy="804889"/>
            </a:xfrm>
            <a:prstGeom prst="straightConnector1">
              <a:avLst/>
            </a:prstGeom>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3" name="Group 82"/>
            <p:cNvGrpSpPr/>
            <p:nvPr/>
          </p:nvGrpSpPr>
          <p:grpSpPr>
            <a:xfrm rot="2956863" flipH="1">
              <a:off x="5801841" y="2199690"/>
              <a:ext cx="448730" cy="585158"/>
              <a:chOff x="1191140" y="1097744"/>
              <a:chExt cx="602481" cy="785657"/>
            </a:xfrm>
          </p:grpSpPr>
          <p:sp>
            <p:nvSpPr>
              <p:cNvPr id="84" name="Rectangle 83"/>
              <p:cNvSpPr/>
              <p:nvPr/>
            </p:nvSpPr>
            <p:spPr>
              <a:xfrm>
                <a:off x="1199807" y="1130300"/>
                <a:ext cx="266700" cy="494693"/>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Trapezoid 84"/>
              <p:cNvSpPr/>
              <p:nvPr/>
            </p:nvSpPr>
            <p:spPr>
              <a:xfrm>
                <a:off x="1191140" y="1670289"/>
                <a:ext cx="300943" cy="213112"/>
              </a:xfrm>
              <a:prstGeom prst="trapezoid">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Freeform 85"/>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cxnSp>
        <p:nvCxnSpPr>
          <p:cNvPr id="87" name="Straight Arrow Connector 86"/>
          <p:cNvCxnSpPr>
            <a:endCxn id="89" idx="3"/>
          </p:cNvCxnSpPr>
          <p:nvPr/>
        </p:nvCxnSpPr>
        <p:spPr>
          <a:xfrm>
            <a:off x="2030309" y="3314700"/>
            <a:ext cx="2707380" cy="1209505"/>
          </a:xfrm>
          <a:prstGeom prst="straightConnector1">
            <a:avLst/>
          </a:prstGeom>
          <a:ln w="28575">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endCxn id="89" idx="3"/>
          </p:cNvCxnSpPr>
          <p:nvPr/>
        </p:nvCxnSpPr>
        <p:spPr>
          <a:xfrm>
            <a:off x="2030309" y="2738868"/>
            <a:ext cx="2707380" cy="1785337"/>
          </a:xfrm>
          <a:prstGeom prst="straightConnector1">
            <a:avLst/>
          </a:prstGeom>
          <a:ln w="28575">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endCxn id="89" idx="3"/>
          </p:cNvCxnSpPr>
          <p:nvPr/>
        </p:nvCxnSpPr>
        <p:spPr>
          <a:xfrm>
            <a:off x="2030309" y="3819525"/>
            <a:ext cx="2707380" cy="704680"/>
          </a:xfrm>
          <a:prstGeom prst="straightConnector1">
            <a:avLst/>
          </a:prstGeom>
          <a:ln w="28575">
            <a:solidFill>
              <a:srgbClr val="92D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5786343" y="1975586"/>
            <a:ext cx="1013418" cy="430886"/>
          </a:xfrm>
          <a:prstGeom prst="rect">
            <a:avLst/>
          </a:prstGeom>
        </p:spPr>
        <p:txBody>
          <a:bodyPr wrap="none">
            <a:spAutoFit/>
          </a:bodyPr>
          <a:lstStyle/>
          <a:p>
            <a:pPr algn="ctr">
              <a:spcBef>
                <a:spcPct val="20000"/>
              </a:spcBef>
              <a:defRPr/>
            </a:pPr>
            <a:r>
              <a:rPr lang="en-US" sz="2200" b="1" dirty="0" smtClean="0">
                <a:solidFill>
                  <a:srgbClr val="92D050"/>
                </a:solidFill>
                <a:latin typeface="+mj-lt"/>
                <a:cs typeface="Calibri" panose="020F0502020204030204" pitchFamily="34" charset="0"/>
              </a:rPr>
              <a:t>Probe</a:t>
            </a:r>
            <a:endParaRPr lang="en-US" sz="2200" b="1" dirty="0">
              <a:solidFill>
                <a:srgbClr val="92D050"/>
              </a:solidFill>
              <a:latin typeface="+mj-lt"/>
              <a:cs typeface="Calibri" panose="020F0502020204030204" pitchFamily="34" charset="0"/>
            </a:endParaRPr>
          </a:p>
        </p:txBody>
      </p:sp>
      <p:sp>
        <p:nvSpPr>
          <p:cNvPr id="57" name="Rectangle 56"/>
          <p:cNvSpPr/>
          <p:nvPr/>
        </p:nvSpPr>
        <p:spPr>
          <a:xfrm>
            <a:off x="1979331" y="2728421"/>
            <a:ext cx="66749" cy="113158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Rectangle 60"/>
          <p:cNvSpPr/>
          <p:nvPr/>
        </p:nvSpPr>
        <p:spPr>
          <a:xfrm>
            <a:off x="0" y="0"/>
            <a:ext cx="9144000" cy="5133509"/>
          </a:xfrm>
          <a:prstGeom prst="rect">
            <a:avLst/>
          </a:prstGeom>
          <a:solidFill>
            <a:srgbClr val="404040">
              <a:alpha val="80000"/>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62" name="Picture 61"/>
          <p:cNvPicPr>
            <a:picLocks noChangeAspect="1"/>
          </p:cNvPicPr>
          <p:nvPr/>
        </p:nvPicPr>
        <p:blipFill>
          <a:blip r:embed="rId3"/>
          <a:stretch>
            <a:fillRect/>
          </a:stretch>
        </p:blipFill>
        <p:spPr>
          <a:xfrm>
            <a:off x="985838" y="781050"/>
            <a:ext cx="7172325" cy="3581400"/>
          </a:xfrm>
          <a:prstGeom prst="rect">
            <a:avLst/>
          </a:prstGeom>
        </p:spPr>
      </p:pic>
      <p:sp>
        <p:nvSpPr>
          <p:cNvPr id="68" name="Oval 67"/>
          <p:cNvSpPr/>
          <p:nvPr/>
        </p:nvSpPr>
        <p:spPr>
          <a:xfrm>
            <a:off x="4364680" y="2088083"/>
            <a:ext cx="126522" cy="247640"/>
          </a:xfrm>
          <a:prstGeom prst="ellipse">
            <a:avLst/>
          </a:prstGeom>
          <a:solidFill>
            <a:srgbClr val="FF9900">
              <a:alpha val="50196"/>
            </a:srgbClr>
          </a:solidFill>
          <a:ln w="12700">
            <a:solidFill>
              <a:srgbClr val="FF6E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Oval 68"/>
          <p:cNvSpPr/>
          <p:nvPr/>
        </p:nvSpPr>
        <p:spPr>
          <a:xfrm>
            <a:off x="5137962" y="1434423"/>
            <a:ext cx="220636" cy="431846"/>
          </a:xfrm>
          <a:prstGeom prst="ellipse">
            <a:avLst/>
          </a:prstGeom>
          <a:solidFill>
            <a:srgbClr val="FF9900">
              <a:alpha val="50196"/>
            </a:srgbClr>
          </a:solidFill>
          <a:ln w="12700">
            <a:solidFill>
              <a:srgbClr val="FF6E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Oval 6"/>
          <p:cNvSpPr/>
          <p:nvPr/>
        </p:nvSpPr>
        <p:spPr>
          <a:xfrm>
            <a:off x="3770308" y="2785440"/>
            <a:ext cx="80716" cy="157984"/>
          </a:xfrm>
          <a:prstGeom prst="ellipse">
            <a:avLst/>
          </a:prstGeom>
          <a:solidFill>
            <a:srgbClr val="FF9900">
              <a:alpha val="50196"/>
            </a:srgbClr>
          </a:solidFill>
          <a:ln w="12700">
            <a:solidFill>
              <a:srgbClr val="FF6E0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Oval 7"/>
          <p:cNvSpPr/>
          <p:nvPr/>
        </p:nvSpPr>
        <p:spPr>
          <a:xfrm>
            <a:off x="3885473" y="3033923"/>
            <a:ext cx="45720" cy="457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1" name="Straight Connector 100"/>
          <p:cNvCxnSpPr>
            <a:stCxn id="7" idx="7"/>
            <a:endCxn id="8" idx="0"/>
          </p:cNvCxnSpPr>
          <p:nvPr/>
        </p:nvCxnSpPr>
        <p:spPr>
          <a:xfrm>
            <a:off x="3839203" y="2808576"/>
            <a:ext cx="69130" cy="225347"/>
          </a:xfrm>
          <a:prstGeom prst="line">
            <a:avLst/>
          </a:prstGeom>
          <a:ln>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7" idx="3"/>
          </p:cNvCxnSpPr>
          <p:nvPr/>
        </p:nvCxnSpPr>
        <p:spPr>
          <a:xfrm>
            <a:off x="3782129" y="2920288"/>
            <a:ext cx="117056" cy="134664"/>
          </a:xfrm>
          <a:prstGeom prst="line">
            <a:avLst/>
          </a:prstGeom>
          <a:ln>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4745661" y="3141008"/>
            <a:ext cx="45720" cy="457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3" name="Straight Connector 102"/>
          <p:cNvCxnSpPr>
            <a:stCxn id="68" idx="7"/>
            <a:endCxn id="102" idx="0"/>
          </p:cNvCxnSpPr>
          <p:nvPr/>
        </p:nvCxnSpPr>
        <p:spPr>
          <a:xfrm>
            <a:off x="4472673" y="2124349"/>
            <a:ext cx="295848" cy="1016659"/>
          </a:xfrm>
          <a:prstGeom prst="line">
            <a:avLst/>
          </a:prstGeom>
          <a:ln>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68" idx="3"/>
          </p:cNvCxnSpPr>
          <p:nvPr/>
        </p:nvCxnSpPr>
        <p:spPr>
          <a:xfrm>
            <a:off x="4383209" y="2299457"/>
            <a:ext cx="376164" cy="862580"/>
          </a:xfrm>
          <a:prstGeom prst="line">
            <a:avLst/>
          </a:prstGeom>
          <a:ln>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5579572" y="3136773"/>
            <a:ext cx="45720" cy="4572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6" name="Straight Connector 105"/>
          <p:cNvCxnSpPr>
            <a:stCxn id="69" idx="6"/>
            <a:endCxn id="105" idx="0"/>
          </p:cNvCxnSpPr>
          <p:nvPr/>
        </p:nvCxnSpPr>
        <p:spPr>
          <a:xfrm>
            <a:off x="5358598" y="1650346"/>
            <a:ext cx="243834" cy="1486427"/>
          </a:xfrm>
          <a:prstGeom prst="line">
            <a:avLst/>
          </a:prstGeom>
          <a:ln>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69" idx="3"/>
            <a:endCxn id="105" idx="4"/>
          </p:cNvCxnSpPr>
          <p:nvPr/>
        </p:nvCxnSpPr>
        <p:spPr>
          <a:xfrm>
            <a:off x="5170273" y="1803027"/>
            <a:ext cx="432159" cy="1379466"/>
          </a:xfrm>
          <a:prstGeom prst="line">
            <a:avLst/>
          </a:prstGeom>
          <a:ln>
            <a:solidFill>
              <a:schemeClr val="accent6">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00895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14432" y="1090665"/>
            <a:ext cx="3911809" cy="2214510"/>
            <a:chOff x="2714432" y="1090665"/>
            <a:chExt cx="3911809" cy="2214510"/>
          </a:xfrm>
        </p:grpSpPr>
        <p:grpSp>
          <p:nvGrpSpPr>
            <p:cNvPr id="199" name="Group 198"/>
            <p:cNvGrpSpPr/>
            <p:nvPr/>
          </p:nvGrpSpPr>
          <p:grpSpPr>
            <a:xfrm>
              <a:off x="3684052" y="1531942"/>
              <a:ext cx="432829" cy="434412"/>
              <a:chOff x="2948994" y="2087575"/>
              <a:chExt cx="687352" cy="689865"/>
            </a:xfrm>
          </p:grpSpPr>
          <p:sp>
            <p:nvSpPr>
              <p:cNvPr id="280" name="Oval 279"/>
              <p:cNvSpPr/>
              <p:nvPr/>
            </p:nvSpPr>
            <p:spPr>
              <a:xfrm rot="5400000">
                <a:off x="3136955" y="2283667"/>
                <a:ext cx="311427" cy="311427"/>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281" name="Straight Arrow Connector 280"/>
              <p:cNvCxnSpPr/>
              <p:nvPr/>
            </p:nvCxnSpPr>
            <p:spPr>
              <a:xfrm flipH="1" flipV="1">
                <a:off x="3036345" y="2187673"/>
                <a:ext cx="110107" cy="110106"/>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flipV="1">
                <a:off x="3292671" y="2087575"/>
                <a:ext cx="0" cy="155714"/>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flipH="1">
                <a:off x="2948994" y="2433763"/>
                <a:ext cx="155714" cy="0"/>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p:nvPr/>
            </p:nvCxnSpPr>
            <p:spPr>
              <a:xfrm flipH="1">
                <a:off x="3036346" y="2589475"/>
                <a:ext cx="110106" cy="110106"/>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5" name="Straight Arrow Connector 284"/>
              <p:cNvCxnSpPr/>
              <p:nvPr/>
            </p:nvCxnSpPr>
            <p:spPr>
              <a:xfrm>
                <a:off x="3292671" y="2621726"/>
                <a:ext cx="0" cy="155714"/>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p:nvPr/>
            </p:nvCxnSpPr>
            <p:spPr>
              <a:xfrm>
                <a:off x="3425580" y="2589476"/>
                <a:ext cx="110105" cy="110106"/>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7" name="Straight Arrow Connector 286"/>
              <p:cNvCxnSpPr/>
              <p:nvPr/>
            </p:nvCxnSpPr>
            <p:spPr>
              <a:xfrm>
                <a:off x="3480633" y="2426891"/>
                <a:ext cx="155713" cy="0"/>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8" name="Straight Arrow Connector 287"/>
              <p:cNvCxnSpPr/>
              <p:nvPr/>
            </p:nvCxnSpPr>
            <p:spPr>
              <a:xfrm flipV="1">
                <a:off x="3434109" y="2192500"/>
                <a:ext cx="110105" cy="110106"/>
              </a:xfrm>
              <a:prstGeom prst="straightConnector1">
                <a:avLst/>
              </a:prstGeom>
              <a:ln w="28575">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00" name="Straight Connector 199"/>
            <p:cNvCxnSpPr/>
            <p:nvPr/>
          </p:nvCxnSpPr>
          <p:spPr>
            <a:xfrm flipV="1">
              <a:off x="2714432"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V="1">
              <a:off x="2947763"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2724350" y="3132900"/>
              <a:ext cx="3901891"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flipV="1">
              <a:off x="3173567"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flipV="1">
              <a:off x="3399371"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flipV="1">
              <a:off x="3632701"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flipV="1">
              <a:off x="3873559"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flipV="1">
              <a:off x="4099363"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flipV="1">
              <a:off x="4332693"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flipV="1">
              <a:off x="4558497"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flipV="1">
              <a:off x="4784302"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V="1">
              <a:off x="5017631"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flipV="1">
              <a:off x="5256364"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V="1">
              <a:off x="5482168"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p:nvCxnSpPr>
          <p:spPr>
            <a:xfrm flipV="1">
              <a:off x="5715498"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5941302"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6167107"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6400437" y="3132640"/>
              <a:ext cx="225804" cy="172535"/>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26" name="Group 225"/>
            <p:cNvGrpSpPr/>
            <p:nvPr/>
          </p:nvGrpSpPr>
          <p:grpSpPr>
            <a:xfrm>
              <a:off x="4357806" y="2331124"/>
              <a:ext cx="691736" cy="785729"/>
              <a:chOff x="6144966" y="1455114"/>
              <a:chExt cx="753619" cy="856021"/>
            </a:xfrm>
          </p:grpSpPr>
          <p:sp>
            <p:nvSpPr>
              <p:cNvPr id="275" name="Freeform 274"/>
              <p:cNvSpPr/>
              <p:nvPr/>
            </p:nvSpPr>
            <p:spPr>
              <a:xfrm>
                <a:off x="6144966" y="1455114"/>
                <a:ext cx="745904" cy="856021"/>
              </a:xfrm>
              <a:custGeom>
                <a:avLst/>
                <a:gdLst>
                  <a:gd name="connsiteX0" fmla="*/ 321322 w 745904"/>
                  <a:gd name="connsiteY0" fmla="*/ 734776 h 856021"/>
                  <a:gd name="connsiteX1" fmla="*/ 386168 w 745904"/>
                  <a:gd name="connsiteY1" fmla="*/ 734776 h 856021"/>
                  <a:gd name="connsiteX2" fmla="*/ 386168 w 745904"/>
                  <a:gd name="connsiteY2" fmla="*/ 778617 h 856021"/>
                  <a:gd name="connsiteX3" fmla="*/ 445580 w 745904"/>
                  <a:gd name="connsiteY3" fmla="*/ 783127 h 856021"/>
                  <a:gd name="connsiteX4" fmla="*/ 544357 w 745904"/>
                  <a:gd name="connsiteY4" fmla="*/ 809679 h 856021"/>
                  <a:gd name="connsiteX5" fmla="*/ 545470 w 745904"/>
                  <a:gd name="connsiteY5" fmla="*/ 810302 h 856021"/>
                  <a:gd name="connsiteX6" fmla="*/ 745904 w 745904"/>
                  <a:gd name="connsiteY6" fmla="*/ 810302 h 856021"/>
                  <a:gd name="connsiteX7" fmla="*/ 745904 w 745904"/>
                  <a:gd name="connsiteY7" fmla="*/ 856021 h 856021"/>
                  <a:gd name="connsiteX8" fmla="*/ 11429 w 745904"/>
                  <a:gd name="connsiteY8" fmla="*/ 856021 h 856021"/>
                  <a:gd name="connsiteX9" fmla="*/ 11429 w 745904"/>
                  <a:gd name="connsiteY9" fmla="*/ 810302 h 856021"/>
                  <a:gd name="connsiteX10" fmla="*/ 167492 w 745904"/>
                  <a:gd name="connsiteY10" fmla="*/ 810302 h 856021"/>
                  <a:gd name="connsiteX11" fmla="*/ 172304 w 745904"/>
                  <a:gd name="connsiteY11" fmla="*/ 808602 h 856021"/>
                  <a:gd name="connsiteX12" fmla="*/ 266608 w 745904"/>
                  <a:gd name="connsiteY12" fmla="*/ 785998 h 856021"/>
                  <a:gd name="connsiteX13" fmla="*/ 321322 w 745904"/>
                  <a:gd name="connsiteY13" fmla="*/ 779072 h 856021"/>
                  <a:gd name="connsiteX14" fmla="*/ 364382 w 745904"/>
                  <a:gd name="connsiteY14" fmla="*/ 0 h 856021"/>
                  <a:gd name="connsiteX15" fmla="*/ 728764 w 745904"/>
                  <a:gd name="connsiteY15" fmla="*/ 364382 h 856021"/>
                  <a:gd name="connsiteX16" fmla="*/ 364382 w 745904"/>
                  <a:gd name="connsiteY16" fmla="*/ 728764 h 856021"/>
                  <a:gd name="connsiteX17" fmla="*/ 0 w 745904"/>
                  <a:gd name="connsiteY17" fmla="*/ 364382 h 856021"/>
                  <a:gd name="connsiteX18" fmla="*/ 364382 w 745904"/>
                  <a:gd name="connsiteY18" fmla="*/ 0 h 8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5904" h="856021">
                    <a:moveTo>
                      <a:pt x="321322" y="734776"/>
                    </a:moveTo>
                    <a:lnTo>
                      <a:pt x="386168" y="734776"/>
                    </a:lnTo>
                    <a:lnTo>
                      <a:pt x="386168" y="778617"/>
                    </a:lnTo>
                    <a:lnTo>
                      <a:pt x="445580" y="783127"/>
                    </a:lnTo>
                    <a:cubicBezTo>
                      <a:pt x="479464" y="788430"/>
                      <a:pt x="513527" y="796922"/>
                      <a:pt x="544357" y="809679"/>
                    </a:cubicBezTo>
                    <a:lnTo>
                      <a:pt x="545470" y="810302"/>
                    </a:lnTo>
                    <a:lnTo>
                      <a:pt x="745904" y="810302"/>
                    </a:lnTo>
                    <a:lnTo>
                      <a:pt x="745904" y="856021"/>
                    </a:lnTo>
                    <a:lnTo>
                      <a:pt x="11429" y="856021"/>
                    </a:lnTo>
                    <a:lnTo>
                      <a:pt x="11429" y="810302"/>
                    </a:lnTo>
                    <a:lnTo>
                      <a:pt x="167492" y="810302"/>
                    </a:lnTo>
                    <a:lnTo>
                      <a:pt x="172304" y="808602"/>
                    </a:lnTo>
                    <a:cubicBezTo>
                      <a:pt x="201070" y="800392"/>
                      <a:pt x="234925" y="792169"/>
                      <a:pt x="266608" y="785998"/>
                    </a:cubicBezTo>
                    <a:lnTo>
                      <a:pt x="321322" y="779072"/>
                    </a:lnTo>
                    <a:close/>
                    <a:moveTo>
                      <a:pt x="364382" y="0"/>
                    </a:moveTo>
                    <a:cubicBezTo>
                      <a:pt x="565625" y="0"/>
                      <a:pt x="728764" y="163139"/>
                      <a:pt x="728764" y="364382"/>
                    </a:cubicBezTo>
                    <a:cubicBezTo>
                      <a:pt x="728764" y="565625"/>
                      <a:pt x="565625" y="728764"/>
                      <a:pt x="364382" y="728764"/>
                    </a:cubicBezTo>
                    <a:cubicBezTo>
                      <a:pt x="163139" y="728764"/>
                      <a:pt x="0" y="565625"/>
                      <a:pt x="0" y="364382"/>
                    </a:cubicBezTo>
                    <a:cubicBezTo>
                      <a:pt x="0" y="163139"/>
                      <a:pt x="163139" y="0"/>
                      <a:pt x="364382" y="0"/>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6" name="Oval 275"/>
              <p:cNvSpPr/>
              <p:nvPr/>
            </p:nvSpPr>
            <p:spPr>
              <a:xfrm rot="17863255">
                <a:off x="6240874" y="1420949"/>
                <a:ext cx="582993" cy="711076"/>
              </a:xfrm>
              <a:prstGeom prst="ellipse">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7" name="Oval 276"/>
              <p:cNvSpPr/>
              <p:nvPr/>
            </p:nvSpPr>
            <p:spPr>
              <a:xfrm rot="17863255">
                <a:off x="6326566" y="1395356"/>
                <a:ext cx="487439" cy="656599"/>
              </a:xfrm>
              <a:prstGeom prst="ellipse">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8" name="Oval 277"/>
              <p:cNvSpPr/>
              <p:nvPr/>
            </p:nvSpPr>
            <p:spPr>
              <a:xfrm rot="17863255">
                <a:off x="6376597" y="1415439"/>
                <a:ext cx="409459" cy="5622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9" name="Oval 278"/>
              <p:cNvSpPr/>
              <p:nvPr/>
            </p:nvSpPr>
            <p:spPr>
              <a:xfrm rot="17863255">
                <a:off x="6428672" y="1518111"/>
                <a:ext cx="277479" cy="405117"/>
              </a:xfrm>
              <a:prstGeom prst="ellipse">
                <a:avLst/>
              </a:prstGeom>
              <a:solidFill>
                <a:schemeClr val="bg1">
                  <a:lumMod val="8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27" name="Group 226"/>
            <p:cNvGrpSpPr/>
            <p:nvPr/>
          </p:nvGrpSpPr>
          <p:grpSpPr>
            <a:xfrm>
              <a:off x="4099363" y="1866413"/>
              <a:ext cx="680215" cy="718287"/>
              <a:chOff x="3779010" y="2577803"/>
              <a:chExt cx="630348" cy="884752"/>
            </a:xfrm>
          </p:grpSpPr>
          <p:cxnSp>
            <p:nvCxnSpPr>
              <p:cNvPr id="272" name="Straight Arrow Connector 271"/>
              <p:cNvCxnSpPr/>
              <p:nvPr/>
            </p:nvCxnSpPr>
            <p:spPr>
              <a:xfrm flipH="1" flipV="1">
                <a:off x="3779010" y="2577803"/>
                <a:ext cx="630348" cy="884751"/>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3" name="Straight Arrow Connector 272"/>
              <p:cNvCxnSpPr/>
              <p:nvPr/>
            </p:nvCxnSpPr>
            <p:spPr>
              <a:xfrm flipH="1" flipV="1">
                <a:off x="3894689" y="2589137"/>
                <a:ext cx="514669" cy="873418"/>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flipH="1" flipV="1">
                <a:off x="3779010" y="2726306"/>
                <a:ext cx="630348" cy="736248"/>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p:nvGrpSpPr>
          <p:grpSpPr>
            <a:xfrm>
              <a:off x="4778309" y="1726845"/>
              <a:ext cx="937021" cy="845225"/>
              <a:chOff x="4830754" y="2267904"/>
              <a:chExt cx="1488031" cy="1342255"/>
            </a:xfrm>
            <a:solidFill>
              <a:schemeClr val="accent6">
                <a:lumMod val="75000"/>
              </a:schemeClr>
            </a:solidFill>
          </p:grpSpPr>
          <p:cxnSp>
            <p:nvCxnSpPr>
              <p:cNvPr id="267" name="Straight Arrow Connector 266"/>
              <p:cNvCxnSpPr/>
              <p:nvPr/>
            </p:nvCxnSpPr>
            <p:spPr>
              <a:xfrm flipH="1">
                <a:off x="4830754" y="2805270"/>
                <a:ext cx="1001659" cy="804889"/>
              </a:xfrm>
              <a:prstGeom prst="straightConnector1">
                <a:avLst/>
              </a:prstGeom>
              <a:grpFill/>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8" name="Group 267"/>
              <p:cNvGrpSpPr/>
              <p:nvPr/>
            </p:nvGrpSpPr>
            <p:grpSpPr>
              <a:xfrm rot="2956863" flipH="1">
                <a:off x="5801841" y="2199690"/>
                <a:ext cx="448730" cy="585158"/>
                <a:chOff x="1191140" y="1097744"/>
                <a:chExt cx="602481" cy="785657"/>
              </a:xfrm>
              <a:grpFill/>
            </p:grpSpPr>
            <p:sp>
              <p:nvSpPr>
                <p:cNvPr id="269" name="Rectangle 268"/>
                <p:cNvSpPr/>
                <p:nvPr/>
              </p:nvSpPr>
              <p:spPr>
                <a:xfrm>
                  <a:off x="1199807" y="1130300"/>
                  <a:ext cx="266700" cy="494693"/>
                </a:xfrm>
                <a:prstGeom prst="rect">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0" name="Trapezoid 269"/>
                <p:cNvSpPr/>
                <p:nvPr/>
              </p:nvSpPr>
              <p:spPr>
                <a:xfrm>
                  <a:off x="1191140" y="1670289"/>
                  <a:ext cx="300943" cy="213112"/>
                </a:xfrm>
                <a:prstGeom prst="trapezoid">
                  <a:avLst/>
                </a:pr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1" name="Freeform 270"/>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grp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229" name="Group 228"/>
            <p:cNvGrpSpPr/>
            <p:nvPr/>
          </p:nvGrpSpPr>
          <p:grpSpPr>
            <a:xfrm>
              <a:off x="4180337" y="2040286"/>
              <a:ext cx="1079409" cy="525892"/>
              <a:chOff x="4035938" y="3117850"/>
              <a:chExt cx="707512" cy="344703"/>
            </a:xfrm>
          </p:grpSpPr>
          <p:cxnSp>
            <p:nvCxnSpPr>
              <p:cNvPr id="261" name="Straight Arrow Connector 260"/>
              <p:cNvCxnSpPr/>
              <p:nvPr/>
            </p:nvCxnSpPr>
            <p:spPr>
              <a:xfrm flipV="1">
                <a:off x="4409359" y="3117850"/>
                <a:ext cx="51516" cy="344703"/>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2" name="Straight Arrow Connector 261"/>
              <p:cNvCxnSpPr/>
              <p:nvPr/>
            </p:nvCxnSpPr>
            <p:spPr>
              <a:xfrm flipH="1" flipV="1">
                <a:off x="4333875" y="3130550"/>
                <a:ext cx="75485" cy="331536"/>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3" name="Straight Arrow Connector 262"/>
              <p:cNvCxnSpPr/>
              <p:nvPr/>
            </p:nvCxnSpPr>
            <p:spPr>
              <a:xfrm flipH="1" flipV="1">
                <a:off x="4098845" y="3278492"/>
                <a:ext cx="310514" cy="183594"/>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Arrow Connector 263"/>
              <p:cNvCxnSpPr/>
              <p:nvPr/>
            </p:nvCxnSpPr>
            <p:spPr>
              <a:xfrm flipH="1" flipV="1">
                <a:off x="4035938" y="3397764"/>
                <a:ext cx="373421" cy="64322"/>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Arrow Connector 264"/>
              <p:cNvCxnSpPr/>
              <p:nvPr/>
            </p:nvCxnSpPr>
            <p:spPr>
              <a:xfrm flipV="1">
                <a:off x="4419999" y="3143250"/>
                <a:ext cx="176571" cy="317456"/>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Arrow Connector 265"/>
              <p:cNvCxnSpPr/>
              <p:nvPr/>
            </p:nvCxnSpPr>
            <p:spPr>
              <a:xfrm flipV="1">
                <a:off x="4400949" y="3370289"/>
                <a:ext cx="342501" cy="90417"/>
              </a:xfrm>
              <a:prstGeom prst="straightConnector1">
                <a:avLst/>
              </a:prstGeom>
              <a:ln w="19050">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a:off x="2714688" y="1090665"/>
              <a:ext cx="3901858" cy="1950947"/>
              <a:chOff x="1553631" y="1257622"/>
              <a:chExt cx="6196324" cy="3098191"/>
            </a:xfrm>
          </p:grpSpPr>
          <p:sp>
            <p:nvSpPr>
              <p:cNvPr id="245"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246" name="Group 245"/>
              <p:cNvGrpSpPr/>
              <p:nvPr/>
            </p:nvGrpSpPr>
            <p:grpSpPr>
              <a:xfrm>
                <a:off x="1649202" y="1466823"/>
                <a:ext cx="2139617" cy="2487859"/>
                <a:chOff x="397510" y="3129372"/>
                <a:chExt cx="1136677" cy="1321681"/>
              </a:xfrm>
            </p:grpSpPr>
            <p:cxnSp>
              <p:nvCxnSpPr>
                <p:cNvPr id="255" name="Straight Arrow Connector 254"/>
                <p:cNvCxnSpPr/>
                <p:nvPr/>
              </p:nvCxnSpPr>
              <p:spPr>
                <a:xfrm>
                  <a:off x="397510" y="4440358"/>
                  <a:ext cx="129381" cy="10695"/>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p:nvPr/>
              </p:nvCxnSpPr>
              <p:spPr>
                <a:xfrm>
                  <a:off x="480980" y="4077613"/>
                  <a:ext cx="141162" cy="4123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7" name="Straight Arrow Connector 256"/>
                <p:cNvCxnSpPr/>
                <p:nvPr/>
              </p:nvCxnSpPr>
              <p:spPr>
                <a:xfrm>
                  <a:off x="644366" y="3758526"/>
                  <a:ext cx="114363" cy="6266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8" name="Straight Arrow Connector 257"/>
                <p:cNvCxnSpPr/>
                <p:nvPr/>
              </p:nvCxnSpPr>
              <p:spPr>
                <a:xfrm>
                  <a:off x="884083" y="3477539"/>
                  <a:ext cx="65360" cy="8886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9" name="Straight Arrow Connector 258"/>
                <p:cNvCxnSpPr/>
                <p:nvPr/>
              </p:nvCxnSpPr>
              <p:spPr>
                <a:xfrm>
                  <a:off x="1160308" y="3265607"/>
                  <a:ext cx="57181" cy="103148"/>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a:off x="1505597" y="3129372"/>
                  <a:ext cx="28590" cy="108092"/>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47" name="Straight Arrow Connector 246"/>
              <p:cNvCxnSpPr/>
              <p:nvPr/>
            </p:nvCxnSpPr>
            <p:spPr>
              <a:xfrm>
                <a:off x="4600094" y="1351648"/>
                <a:ext cx="0" cy="203467"/>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48" name="Group 247"/>
              <p:cNvGrpSpPr/>
              <p:nvPr/>
            </p:nvGrpSpPr>
            <p:grpSpPr>
              <a:xfrm flipH="1">
                <a:off x="5427643" y="1455211"/>
                <a:ext cx="2139617" cy="2487859"/>
                <a:chOff x="397510" y="3129372"/>
                <a:chExt cx="1136677" cy="1321681"/>
              </a:xfrm>
            </p:grpSpPr>
            <p:cxnSp>
              <p:nvCxnSpPr>
                <p:cNvPr id="249" name="Straight Arrow Connector 248"/>
                <p:cNvCxnSpPr/>
                <p:nvPr/>
              </p:nvCxnSpPr>
              <p:spPr>
                <a:xfrm>
                  <a:off x="397510" y="4440358"/>
                  <a:ext cx="129381" cy="10695"/>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p:nvPr/>
              </p:nvCxnSpPr>
              <p:spPr>
                <a:xfrm>
                  <a:off x="480980" y="4077613"/>
                  <a:ext cx="141162" cy="4123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644366" y="3758526"/>
                  <a:ext cx="114363" cy="62666"/>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p:nvPr/>
              </p:nvCxnSpPr>
              <p:spPr>
                <a:xfrm>
                  <a:off x="884083" y="3477539"/>
                  <a:ext cx="65360" cy="88860"/>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a:off x="1160308" y="3265607"/>
                  <a:ext cx="57181" cy="103148"/>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p:nvPr/>
              </p:nvCxnSpPr>
              <p:spPr>
                <a:xfrm>
                  <a:off x="1505597" y="3129372"/>
                  <a:ext cx="28590" cy="108092"/>
                </a:xfrm>
                <a:prstGeom prst="straightConnector1">
                  <a:avLst/>
                </a:prstGeom>
                <a:ln w="381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4762691" y="2395102"/>
              <a:ext cx="1412586" cy="658174"/>
              <a:chOff x="5882049" y="3853711"/>
              <a:chExt cx="1412586" cy="658174"/>
            </a:xfrm>
          </p:grpSpPr>
          <p:grpSp>
            <p:nvGrpSpPr>
              <p:cNvPr id="232" name="Group 231"/>
              <p:cNvGrpSpPr/>
              <p:nvPr/>
            </p:nvGrpSpPr>
            <p:grpSpPr>
              <a:xfrm>
                <a:off x="6636461" y="3853711"/>
                <a:ext cx="658174" cy="658174"/>
                <a:chOff x="6636461" y="3853711"/>
                <a:chExt cx="658174" cy="658174"/>
              </a:xfrm>
            </p:grpSpPr>
            <p:sp>
              <p:nvSpPr>
                <p:cNvPr id="237" name="Oval 236"/>
                <p:cNvSpPr/>
                <p:nvPr/>
              </p:nvSpPr>
              <p:spPr>
                <a:xfrm>
                  <a:off x="6636461" y="3853711"/>
                  <a:ext cx="658174" cy="658174"/>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sp>
              <p:nvSpPr>
                <p:cNvPr id="238" name="Freeform 237"/>
                <p:cNvSpPr/>
                <p:nvPr/>
              </p:nvSpPr>
              <p:spPr>
                <a:xfrm>
                  <a:off x="7089989" y="4136961"/>
                  <a:ext cx="89784" cy="232856"/>
                </a:xfrm>
                <a:custGeom>
                  <a:avLst/>
                  <a:gdLst>
                    <a:gd name="connsiteX0" fmla="*/ 291842 w 291842"/>
                    <a:gd name="connsiteY0" fmla="*/ 9525 h 228600"/>
                    <a:gd name="connsiteX1" fmla="*/ 248980 w 291842"/>
                    <a:gd name="connsiteY1" fmla="*/ 28575 h 228600"/>
                    <a:gd name="connsiteX2" fmla="*/ 239455 w 291842"/>
                    <a:gd name="connsiteY2" fmla="*/ 57150 h 228600"/>
                    <a:gd name="connsiteX3" fmla="*/ 248980 w 291842"/>
                    <a:gd name="connsiteY3" fmla="*/ 100012 h 228600"/>
                    <a:gd name="connsiteX4" fmla="*/ 268030 w 291842"/>
                    <a:gd name="connsiteY4" fmla="*/ 152400 h 228600"/>
                    <a:gd name="connsiteX5" fmla="*/ 282317 w 291842"/>
                    <a:gd name="connsiteY5" fmla="*/ 171450 h 228600"/>
                    <a:gd name="connsiteX6" fmla="*/ 263267 w 291842"/>
                    <a:gd name="connsiteY6" fmla="*/ 219075 h 228600"/>
                    <a:gd name="connsiteX7" fmla="*/ 234692 w 291842"/>
                    <a:gd name="connsiteY7" fmla="*/ 223837 h 228600"/>
                    <a:gd name="connsiteX8" fmla="*/ 210880 w 291842"/>
                    <a:gd name="connsiteY8" fmla="*/ 228600 h 228600"/>
                    <a:gd name="connsiteX9" fmla="*/ 196592 w 291842"/>
                    <a:gd name="connsiteY9" fmla="*/ 219075 h 228600"/>
                    <a:gd name="connsiteX10" fmla="*/ 182305 w 291842"/>
                    <a:gd name="connsiteY10" fmla="*/ 161925 h 228600"/>
                    <a:gd name="connsiteX11" fmla="*/ 163255 w 291842"/>
                    <a:gd name="connsiteY11" fmla="*/ 123825 h 228600"/>
                    <a:gd name="connsiteX12" fmla="*/ 106105 w 291842"/>
                    <a:gd name="connsiteY12" fmla="*/ 128587 h 228600"/>
                    <a:gd name="connsiteX13" fmla="*/ 87055 w 291842"/>
                    <a:gd name="connsiteY13" fmla="*/ 138112 h 228600"/>
                    <a:gd name="connsiteX14" fmla="*/ 25142 w 291842"/>
                    <a:gd name="connsiteY14" fmla="*/ 157162 h 228600"/>
                    <a:gd name="connsiteX15" fmla="*/ 1330 w 291842"/>
                    <a:gd name="connsiteY15" fmla="*/ 138112 h 228600"/>
                    <a:gd name="connsiteX16" fmla="*/ 10855 w 291842"/>
                    <a:gd name="connsiteY16" fmla="*/ 42862 h 228600"/>
                    <a:gd name="connsiteX17" fmla="*/ 15617 w 291842"/>
                    <a:gd name="connsiteY17" fmla="*/ 23812 h 228600"/>
                    <a:gd name="connsiteX18" fmla="*/ 29905 w 291842"/>
                    <a:gd name="connsiteY18" fmla="*/ 9525 h 228600"/>
                    <a:gd name="connsiteX19" fmla="*/ 34667 w 291842"/>
                    <a:gd name="connsiteY19" fmla="*/ 0 h 228600"/>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06105 w 282317"/>
                    <a:gd name="connsiteY12" fmla="*/ 138112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68017 w 282317"/>
                    <a:gd name="connsiteY12" fmla="*/ 83343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87055 w 282317"/>
                    <a:gd name="connsiteY12" fmla="*/ 147637 h 238125"/>
                    <a:gd name="connsiteX13" fmla="*/ 25142 w 282317"/>
                    <a:gd name="connsiteY13" fmla="*/ 166687 h 238125"/>
                    <a:gd name="connsiteX14" fmla="*/ 1330 w 282317"/>
                    <a:gd name="connsiteY14" fmla="*/ 147637 h 238125"/>
                    <a:gd name="connsiteX15" fmla="*/ 10855 w 282317"/>
                    <a:gd name="connsiteY15" fmla="*/ 52387 h 238125"/>
                    <a:gd name="connsiteX16" fmla="*/ 15617 w 282317"/>
                    <a:gd name="connsiteY16" fmla="*/ 33337 h 238125"/>
                    <a:gd name="connsiteX17" fmla="*/ 29905 w 282317"/>
                    <a:gd name="connsiteY17" fmla="*/ 19050 h 238125"/>
                    <a:gd name="connsiteX18" fmla="*/ 34667 w 282317"/>
                    <a:gd name="connsiteY18"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25142 w 282317"/>
                    <a:gd name="connsiteY12" fmla="*/ 166687 h 238125"/>
                    <a:gd name="connsiteX13" fmla="*/ 1330 w 282317"/>
                    <a:gd name="connsiteY13" fmla="*/ 147637 h 238125"/>
                    <a:gd name="connsiteX14" fmla="*/ 10855 w 282317"/>
                    <a:gd name="connsiteY14" fmla="*/ 52387 h 238125"/>
                    <a:gd name="connsiteX15" fmla="*/ 15617 w 282317"/>
                    <a:gd name="connsiteY15" fmla="*/ 33337 h 238125"/>
                    <a:gd name="connsiteX16" fmla="*/ 29905 w 282317"/>
                    <a:gd name="connsiteY16" fmla="*/ 19050 h 238125"/>
                    <a:gd name="connsiteX17" fmla="*/ 34667 w 282317"/>
                    <a:gd name="connsiteY17"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205912 w 291637"/>
                    <a:gd name="connsiteY9" fmla="*/ 228600 h 238125"/>
                    <a:gd name="connsiteX10" fmla="*/ 191625 w 291637"/>
                    <a:gd name="connsiteY10" fmla="*/ 171450 h 238125"/>
                    <a:gd name="connsiteX11" fmla="*/ 177337 w 291637"/>
                    <a:gd name="connsiteY11" fmla="*/ 83343 h 238125"/>
                    <a:gd name="connsiteX12" fmla="*/ 10650 w 291637"/>
                    <a:gd name="connsiteY12" fmla="*/ 147637 h 238125"/>
                    <a:gd name="connsiteX13" fmla="*/ 20175 w 291637"/>
                    <a:gd name="connsiteY13" fmla="*/ 52387 h 238125"/>
                    <a:gd name="connsiteX14" fmla="*/ 24937 w 291637"/>
                    <a:gd name="connsiteY14" fmla="*/ 33337 h 238125"/>
                    <a:gd name="connsiteX15" fmla="*/ 39225 w 291637"/>
                    <a:gd name="connsiteY15" fmla="*/ 19050 h 238125"/>
                    <a:gd name="connsiteX16" fmla="*/ 43987 w 291637"/>
                    <a:gd name="connsiteY16"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91625 w 291637"/>
                    <a:gd name="connsiteY9" fmla="*/ 171450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77337 w 291637"/>
                    <a:gd name="connsiteY9" fmla="*/ 83343 h 238125"/>
                    <a:gd name="connsiteX10" fmla="*/ 10650 w 291637"/>
                    <a:gd name="connsiteY10" fmla="*/ 147637 h 238125"/>
                    <a:gd name="connsiteX11" fmla="*/ 20175 w 291637"/>
                    <a:gd name="connsiteY11" fmla="*/ 52387 h 238125"/>
                    <a:gd name="connsiteX12" fmla="*/ 24937 w 291637"/>
                    <a:gd name="connsiteY12" fmla="*/ 33337 h 238125"/>
                    <a:gd name="connsiteX13" fmla="*/ 39225 w 291637"/>
                    <a:gd name="connsiteY13" fmla="*/ 19050 h 238125"/>
                    <a:gd name="connsiteX14" fmla="*/ 43987 w 291637"/>
                    <a:gd name="connsiteY14"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51155 w 291637"/>
                    <a:gd name="connsiteY7" fmla="*/ 230980 h 238125"/>
                    <a:gd name="connsiteX8" fmla="*/ 244012 w 291637"/>
                    <a:gd name="connsiteY8" fmla="*/ 233362 h 238125"/>
                    <a:gd name="connsiteX9" fmla="*/ 220200 w 291637"/>
                    <a:gd name="connsiteY9" fmla="*/ 238125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47747"/>
                    <a:gd name="connsiteX1" fmla="*/ 258300 w 291637"/>
                    <a:gd name="connsiteY1" fmla="*/ 38100 h 247747"/>
                    <a:gd name="connsiteX2" fmla="*/ 248775 w 291637"/>
                    <a:gd name="connsiteY2" fmla="*/ 66675 h 247747"/>
                    <a:gd name="connsiteX3" fmla="*/ 258300 w 291637"/>
                    <a:gd name="connsiteY3" fmla="*/ 109537 h 247747"/>
                    <a:gd name="connsiteX4" fmla="*/ 277350 w 291637"/>
                    <a:gd name="connsiteY4" fmla="*/ 161925 h 247747"/>
                    <a:gd name="connsiteX5" fmla="*/ 291637 w 291637"/>
                    <a:gd name="connsiteY5" fmla="*/ 180975 h 247747"/>
                    <a:gd name="connsiteX6" fmla="*/ 272587 w 291637"/>
                    <a:gd name="connsiteY6" fmla="*/ 228600 h 247747"/>
                    <a:gd name="connsiteX7" fmla="*/ 251155 w 291637"/>
                    <a:gd name="connsiteY7" fmla="*/ 230980 h 247747"/>
                    <a:gd name="connsiteX8" fmla="*/ 220200 w 291637"/>
                    <a:gd name="connsiteY8" fmla="*/ 238125 h 247747"/>
                    <a:gd name="connsiteX9" fmla="*/ 177337 w 291637"/>
                    <a:gd name="connsiteY9" fmla="*/ 83343 h 247747"/>
                    <a:gd name="connsiteX10" fmla="*/ 10650 w 291637"/>
                    <a:gd name="connsiteY10" fmla="*/ 147637 h 247747"/>
                    <a:gd name="connsiteX11" fmla="*/ 20175 w 291637"/>
                    <a:gd name="connsiteY11" fmla="*/ 52387 h 247747"/>
                    <a:gd name="connsiteX12" fmla="*/ 24937 w 291637"/>
                    <a:gd name="connsiteY12" fmla="*/ 33337 h 247747"/>
                    <a:gd name="connsiteX13" fmla="*/ 39225 w 291637"/>
                    <a:gd name="connsiteY13" fmla="*/ 19050 h 247747"/>
                    <a:gd name="connsiteX14" fmla="*/ 43987 w 291637"/>
                    <a:gd name="connsiteY14" fmla="*/ 9525 h 247747"/>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13" fmla="*/ 43987 w 291637"/>
                    <a:gd name="connsiteY13" fmla="*/ 9525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0" fmla="*/ 274013 w 281157"/>
                    <a:gd name="connsiteY0" fmla="*/ 38100 h 286662"/>
                    <a:gd name="connsiteX1" fmla="*/ 247820 w 281157"/>
                    <a:gd name="connsiteY1" fmla="*/ 76200 h 286662"/>
                    <a:gd name="connsiteX2" fmla="*/ 238295 w 281157"/>
                    <a:gd name="connsiteY2" fmla="*/ 104775 h 286662"/>
                    <a:gd name="connsiteX3" fmla="*/ 247820 w 281157"/>
                    <a:gd name="connsiteY3" fmla="*/ 147637 h 286662"/>
                    <a:gd name="connsiteX4" fmla="*/ 266870 w 281157"/>
                    <a:gd name="connsiteY4" fmla="*/ 200025 h 286662"/>
                    <a:gd name="connsiteX5" fmla="*/ 281157 w 281157"/>
                    <a:gd name="connsiteY5" fmla="*/ 219075 h 286662"/>
                    <a:gd name="connsiteX6" fmla="*/ 262107 w 281157"/>
                    <a:gd name="connsiteY6" fmla="*/ 266700 h 286662"/>
                    <a:gd name="connsiteX7" fmla="*/ 209720 w 281157"/>
                    <a:gd name="connsiteY7" fmla="*/ 276225 h 286662"/>
                    <a:gd name="connsiteX8" fmla="*/ 166857 w 281157"/>
                    <a:gd name="connsiteY8" fmla="*/ 121443 h 286662"/>
                    <a:gd name="connsiteX9" fmla="*/ 170 w 281157"/>
                    <a:gd name="connsiteY9" fmla="*/ 185737 h 286662"/>
                    <a:gd name="connsiteX10" fmla="*/ 133520 w 281157"/>
                    <a:gd name="connsiteY10" fmla="*/ 0 h 286662"/>
                    <a:gd name="connsiteX0" fmla="*/ 273969 w 281113"/>
                    <a:gd name="connsiteY0" fmla="*/ 38100 h 286662"/>
                    <a:gd name="connsiteX1" fmla="*/ 247776 w 281113"/>
                    <a:gd name="connsiteY1" fmla="*/ 76200 h 286662"/>
                    <a:gd name="connsiteX2" fmla="*/ 238251 w 281113"/>
                    <a:gd name="connsiteY2" fmla="*/ 104775 h 286662"/>
                    <a:gd name="connsiteX3" fmla="*/ 247776 w 281113"/>
                    <a:gd name="connsiteY3" fmla="*/ 147637 h 286662"/>
                    <a:gd name="connsiteX4" fmla="*/ 266826 w 281113"/>
                    <a:gd name="connsiteY4" fmla="*/ 200025 h 286662"/>
                    <a:gd name="connsiteX5" fmla="*/ 281113 w 281113"/>
                    <a:gd name="connsiteY5" fmla="*/ 219075 h 286662"/>
                    <a:gd name="connsiteX6" fmla="*/ 262063 w 281113"/>
                    <a:gd name="connsiteY6" fmla="*/ 266700 h 286662"/>
                    <a:gd name="connsiteX7" fmla="*/ 209676 w 281113"/>
                    <a:gd name="connsiteY7" fmla="*/ 276225 h 286662"/>
                    <a:gd name="connsiteX8" fmla="*/ 162050 w 281113"/>
                    <a:gd name="connsiteY8" fmla="*/ 226218 h 286662"/>
                    <a:gd name="connsiteX9" fmla="*/ 126 w 281113"/>
                    <a:gd name="connsiteY9" fmla="*/ 185737 h 286662"/>
                    <a:gd name="connsiteX10" fmla="*/ 133476 w 281113"/>
                    <a:gd name="connsiteY10" fmla="*/ 0 h 286662"/>
                    <a:gd name="connsiteX0" fmla="*/ 141021 w 148165"/>
                    <a:gd name="connsiteY0" fmla="*/ 38100 h 286662"/>
                    <a:gd name="connsiteX1" fmla="*/ 114828 w 148165"/>
                    <a:gd name="connsiteY1" fmla="*/ 76200 h 286662"/>
                    <a:gd name="connsiteX2" fmla="*/ 105303 w 148165"/>
                    <a:gd name="connsiteY2" fmla="*/ 104775 h 286662"/>
                    <a:gd name="connsiteX3" fmla="*/ 114828 w 148165"/>
                    <a:gd name="connsiteY3" fmla="*/ 147637 h 286662"/>
                    <a:gd name="connsiteX4" fmla="*/ 133878 w 148165"/>
                    <a:gd name="connsiteY4" fmla="*/ 200025 h 286662"/>
                    <a:gd name="connsiteX5" fmla="*/ 148165 w 148165"/>
                    <a:gd name="connsiteY5" fmla="*/ 219075 h 286662"/>
                    <a:gd name="connsiteX6" fmla="*/ 129115 w 148165"/>
                    <a:gd name="connsiteY6" fmla="*/ 266700 h 286662"/>
                    <a:gd name="connsiteX7" fmla="*/ 76728 w 148165"/>
                    <a:gd name="connsiteY7" fmla="*/ 276225 h 286662"/>
                    <a:gd name="connsiteX8" fmla="*/ 29102 w 148165"/>
                    <a:gd name="connsiteY8" fmla="*/ 226218 h 286662"/>
                    <a:gd name="connsiteX9" fmla="*/ 48153 w 148165"/>
                    <a:gd name="connsiteY9" fmla="*/ 83343 h 286662"/>
                    <a:gd name="connsiteX10" fmla="*/ 528 w 148165"/>
                    <a:gd name="connsiteY10" fmla="*/ 0 h 286662"/>
                    <a:gd name="connsiteX0" fmla="*/ 112568 w 119712"/>
                    <a:gd name="connsiteY0" fmla="*/ 61913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86375 w 119712"/>
                    <a:gd name="connsiteY2" fmla="*/ 171450 h 310475"/>
                    <a:gd name="connsiteX3" fmla="*/ 105425 w 119712"/>
                    <a:gd name="connsiteY3" fmla="*/ 223838 h 310475"/>
                    <a:gd name="connsiteX4" fmla="*/ 119712 w 119712"/>
                    <a:gd name="connsiteY4" fmla="*/ 242888 h 310475"/>
                    <a:gd name="connsiteX5" fmla="*/ 100662 w 119712"/>
                    <a:gd name="connsiteY5" fmla="*/ 290513 h 310475"/>
                    <a:gd name="connsiteX6" fmla="*/ 48275 w 119712"/>
                    <a:gd name="connsiteY6" fmla="*/ 300038 h 310475"/>
                    <a:gd name="connsiteX7" fmla="*/ 649 w 119712"/>
                    <a:gd name="connsiteY7" fmla="*/ 250031 h 310475"/>
                    <a:gd name="connsiteX8" fmla="*/ 19700 w 119712"/>
                    <a:gd name="connsiteY8" fmla="*/ 107156 h 310475"/>
                    <a:gd name="connsiteX9" fmla="*/ 5413 w 119712"/>
                    <a:gd name="connsiteY9" fmla="*/ 0 h 3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12" h="310475">
                      <a:moveTo>
                        <a:pt x="114950" y="38101"/>
                      </a:moveTo>
                      <a:cubicBezTo>
                        <a:pt x="100663" y="44451"/>
                        <a:pt x="91138" y="77788"/>
                        <a:pt x="86375" y="100013"/>
                      </a:cubicBezTo>
                      <a:cubicBezTo>
                        <a:pt x="81613" y="122238"/>
                        <a:pt x="83200" y="150813"/>
                        <a:pt x="86375" y="171450"/>
                      </a:cubicBezTo>
                      <a:cubicBezTo>
                        <a:pt x="89550" y="192088"/>
                        <a:pt x="100934" y="215754"/>
                        <a:pt x="105425" y="223838"/>
                      </a:cubicBezTo>
                      <a:cubicBezTo>
                        <a:pt x="109280" y="230777"/>
                        <a:pt x="114950" y="236538"/>
                        <a:pt x="119712" y="242888"/>
                      </a:cubicBezTo>
                      <a:cubicBezTo>
                        <a:pt x="113362" y="258763"/>
                        <a:pt x="112568" y="280988"/>
                        <a:pt x="100662" y="290513"/>
                      </a:cubicBezTo>
                      <a:cubicBezTo>
                        <a:pt x="88756" y="300038"/>
                        <a:pt x="64150" y="324247"/>
                        <a:pt x="48275" y="300038"/>
                      </a:cubicBezTo>
                      <a:cubicBezTo>
                        <a:pt x="32400" y="275829"/>
                        <a:pt x="5411" y="282178"/>
                        <a:pt x="649" y="250031"/>
                      </a:cubicBezTo>
                      <a:cubicBezTo>
                        <a:pt x="-4113" y="217884"/>
                        <a:pt x="18906" y="148828"/>
                        <a:pt x="19700" y="107156"/>
                      </a:cubicBezTo>
                      <a:cubicBezTo>
                        <a:pt x="20494" y="65484"/>
                        <a:pt x="-702" y="27517"/>
                        <a:pt x="5413" y="0"/>
                      </a:cubicBezTo>
                    </a:path>
                  </a:pathLst>
                </a:custGeom>
                <a:ln>
                  <a:solidFill>
                    <a:schemeClr val="bg1">
                      <a:lumMod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a:p>
              </p:txBody>
            </p:sp>
            <p:sp>
              <p:nvSpPr>
                <p:cNvPr id="239" name="Freeform 238"/>
                <p:cNvSpPr/>
                <p:nvPr/>
              </p:nvSpPr>
              <p:spPr>
                <a:xfrm>
                  <a:off x="6701140" y="4145892"/>
                  <a:ext cx="249863" cy="263480"/>
                </a:xfrm>
                <a:custGeom>
                  <a:avLst/>
                  <a:gdLst>
                    <a:gd name="connsiteX0" fmla="*/ 204813 w 223920"/>
                    <a:gd name="connsiteY0" fmla="*/ 29393 h 338955"/>
                    <a:gd name="connsiteX1" fmla="*/ 166713 w 223920"/>
                    <a:gd name="connsiteY1" fmla="*/ 162743 h 338955"/>
                    <a:gd name="connsiteX2" fmla="*/ 161951 w 223920"/>
                    <a:gd name="connsiteY2" fmla="*/ 196080 h 338955"/>
                    <a:gd name="connsiteX3" fmla="*/ 166713 w 223920"/>
                    <a:gd name="connsiteY3" fmla="*/ 234180 h 338955"/>
                    <a:gd name="connsiteX4" fmla="*/ 204813 w 223920"/>
                    <a:gd name="connsiteY4" fmla="*/ 277043 h 338955"/>
                    <a:gd name="connsiteX5" fmla="*/ 214338 w 223920"/>
                    <a:gd name="connsiteY5" fmla="*/ 305618 h 338955"/>
                    <a:gd name="connsiteX6" fmla="*/ 223863 w 223920"/>
                    <a:gd name="connsiteY6" fmla="*/ 319905 h 338955"/>
                    <a:gd name="connsiteX7" fmla="*/ 209576 w 223920"/>
                    <a:gd name="connsiteY7" fmla="*/ 338955 h 338955"/>
                    <a:gd name="connsiteX8" fmla="*/ 171476 w 223920"/>
                    <a:gd name="connsiteY8" fmla="*/ 334193 h 338955"/>
                    <a:gd name="connsiteX9" fmla="*/ 76226 w 223920"/>
                    <a:gd name="connsiteY9" fmla="*/ 277043 h 338955"/>
                    <a:gd name="connsiteX10" fmla="*/ 61938 w 223920"/>
                    <a:gd name="connsiteY10" fmla="*/ 257993 h 338955"/>
                    <a:gd name="connsiteX11" fmla="*/ 14313 w 223920"/>
                    <a:gd name="connsiteY11" fmla="*/ 157980 h 338955"/>
                    <a:gd name="connsiteX12" fmla="*/ 26 w 223920"/>
                    <a:gd name="connsiteY12" fmla="*/ 138930 h 338955"/>
                    <a:gd name="connsiteX13" fmla="*/ 19076 w 223920"/>
                    <a:gd name="connsiteY13" fmla="*/ 96068 h 338955"/>
                    <a:gd name="connsiteX14" fmla="*/ 33363 w 223920"/>
                    <a:gd name="connsiteY14" fmla="*/ 72255 h 338955"/>
                    <a:gd name="connsiteX15" fmla="*/ 57176 w 223920"/>
                    <a:gd name="connsiteY15" fmla="*/ 24630 h 338955"/>
                    <a:gd name="connsiteX16" fmla="*/ 76226 w 223920"/>
                    <a:gd name="connsiteY16" fmla="*/ 818 h 338955"/>
                    <a:gd name="connsiteX17" fmla="*/ 66701 w 223920"/>
                    <a:gd name="connsiteY17" fmla="*/ 10343 h 338955"/>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331019 w 331019"/>
                    <a:gd name="connsiteY0" fmla="*/ 53207 h 338956"/>
                    <a:gd name="connsiteX1" fmla="*/ 166713 w 331019"/>
                    <a:gd name="connsiteY1" fmla="*/ 162744 h 338956"/>
                    <a:gd name="connsiteX2" fmla="*/ 161951 w 331019"/>
                    <a:gd name="connsiteY2" fmla="*/ 196081 h 338956"/>
                    <a:gd name="connsiteX3" fmla="*/ 166713 w 331019"/>
                    <a:gd name="connsiteY3" fmla="*/ 234181 h 338956"/>
                    <a:gd name="connsiteX4" fmla="*/ 204813 w 331019"/>
                    <a:gd name="connsiteY4" fmla="*/ 277044 h 338956"/>
                    <a:gd name="connsiteX5" fmla="*/ 214338 w 331019"/>
                    <a:gd name="connsiteY5" fmla="*/ 305619 h 338956"/>
                    <a:gd name="connsiteX6" fmla="*/ 223863 w 331019"/>
                    <a:gd name="connsiteY6" fmla="*/ 319906 h 338956"/>
                    <a:gd name="connsiteX7" fmla="*/ 209576 w 331019"/>
                    <a:gd name="connsiteY7" fmla="*/ 338956 h 338956"/>
                    <a:gd name="connsiteX8" fmla="*/ 171476 w 331019"/>
                    <a:gd name="connsiteY8" fmla="*/ 334194 h 338956"/>
                    <a:gd name="connsiteX9" fmla="*/ 76226 w 331019"/>
                    <a:gd name="connsiteY9" fmla="*/ 277044 h 338956"/>
                    <a:gd name="connsiteX10" fmla="*/ 61938 w 331019"/>
                    <a:gd name="connsiteY10" fmla="*/ 257994 h 338956"/>
                    <a:gd name="connsiteX11" fmla="*/ 14313 w 331019"/>
                    <a:gd name="connsiteY11" fmla="*/ 157981 h 338956"/>
                    <a:gd name="connsiteX12" fmla="*/ 26 w 331019"/>
                    <a:gd name="connsiteY12" fmla="*/ 138931 h 338956"/>
                    <a:gd name="connsiteX13" fmla="*/ 19076 w 331019"/>
                    <a:gd name="connsiteY13" fmla="*/ 96069 h 338956"/>
                    <a:gd name="connsiteX14" fmla="*/ 33363 w 331019"/>
                    <a:gd name="connsiteY14" fmla="*/ 72256 h 338956"/>
                    <a:gd name="connsiteX15" fmla="*/ 57176 w 331019"/>
                    <a:gd name="connsiteY15" fmla="*/ 24631 h 338956"/>
                    <a:gd name="connsiteX16" fmla="*/ 76226 w 331019"/>
                    <a:gd name="connsiteY16" fmla="*/ 819 h 338956"/>
                    <a:gd name="connsiteX17" fmla="*/ 66701 w 331019"/>
                    <a:gd name="connsiteY17" fmla="*/ 10344 h 338956"/>
                    <a:gd name="connsiteX0" fmla="*/ 331019 w 331019"/>
                    <a:gd name="connsiteY0" fmla="*/ 53207 h 341244"/>
                    <a:gd name="connsiteX1" fmla="*/ 166713 w 331019"/>
                    <a:gd name="connsiteY1" fmla="*/ 162744 h 341244"/>
                    <a:gd name="connsiteX2" fmla="*/ 161951 w 331019"/>
                    <a:gd name="connsiteY2" fmla="*/ 196081 h 341244"/>
                    <a:gd name="connsiteX3" fmla="*/ 166713 w 331019"/>
                    <a:gd name="connsiteY3" fmla="*/ 234181 h 341244"/>
                    <a:gd name="connsiteX4" fmla="*/ 204813 w 331019"/>
                    <a:gd name="connsiteY4" fmla="*/ 277044 h 341244"/>
                    <a:gd name="connsiteX5" fmla="*/ 214338 w 331019"/>
                    <a:gd name="connsiteY5" fmla="*/ 305619 h 341244"/>
                    <a:gd name="connsiteX6" fmla="*/ 223863 w 331019"/>
                    <a:gd name="connsiteY6" fmla="*/ 319906 h 341244"/>
                    <a:gd name="connsiteX7" fmla="*/ 209576 w 331019"/>
                    <a:gd name="connsiteY7" fmla="*/ 338956 h 341244"/>
                    <a:gd name="connsiteX8" fmla="*/ 171476 w 331019"/>
                    <a:gd name="connsiteY8" fmla="*/ 334194 h 341244"/>
                    <a:gd name="connsiteX9" fmla="*/ 61938 w 331019"/>
                    <a:gd name="connsiteY9" fmla="*/ 257994 h 341244"/>
                    <a:gd name="connsiteX10" fmla="*/ 14313 w 331019"/>
                    <a:gd name="connsiteY10" fmla="*/ 157981 h 341244"/>
                    <a:gd name="connsiteX11" fmla="*/ 26 w 331019"/>
                    <a:gd name="connsiteY11" fmla="*/ 138931 h 341244"/>
                    <a:gd name="connsiteX12" fmla="*/ 19076 w 331019"/>
                    <a:gd name="connsiteY12" fmla="*/ 96069 h 341244"/>
                    <a:gd name="connsiteX13" fmla="*/ 33363 w 331019"/>
                    <a:gd name="connsiteY13" fmla="*/ 72256 h 341244"/>
                    <a:gd name="connsiteX14" fmla="*/ 57176 w 331019"/>
                    <a:gd name="connsiteY14" fmla="*/ 24631 h 341244"/>
                    <a:gd name="connsiteX15" fmla="*/ 76226 w 331019"/>
                    <a:gd name="connsiteY15" fmla="*/ 819 h 341244"/>
                    <a:gd name="connsiteX16" fmla="*/ 66701 w 331019"/>
                    <a:gd name="connsiteY16" fmla="*/ 10344 h 341244"/>
                    <a:gd name="connsiteX0" fmla="*/ 332559 w 332559"/>
                    <a:gd name="connsiteY0" fmla="*/ 53207 h 341244"/>
                    <a:gd name="connsiteX1" fmla="*/ 168253 w 332559"/>
                    <a:gd name="connsiteY1" fmla="*/ 162744 h 341244"/>
                    <a:gd name="connsiteX2" fmla="*/ 163491 w 332559"/>
                    <a:gd name="connsiteY2" fmla="*/ 196081 h 341244"/>
                    <a:gd name="connsiteX3" fmla="*/ 168253 w 332559"/>
                    <a:gd name="connsiteY3" fmla="*/ 234181 h 341244"/>
                    <a:gd name="connsiteX4" fmla="*/ 206353 w 332559"/>
                    <a:gd name="connsiteY4" fmla="*/ 277044 h 341244"/>
                    <a:gd name="connsiteX5" fmla="*/ 215878 w 332559"/>
                    <a:gd name="connsiteY5" fmla="*/ 305619 h 341244"/>
                    <a:gd name="connsiteX6" fmla="*/ 225403 w 332559"/>
                    <a:gd name="connsiteY6" fmla="*/ 319906 h 341244"/>
                    <a:gd name="connsiteX7" fmla="*/ 211116 w 332559"/>
                    <a:gd name="connsiteY7" fmla="*/ 338956 h 341244"/>
                    <a:gd name="connsiteX8" fmla="*/ 173016 w 332559"/>
                    <a:gd name="connsiteY8" fmla="*/ 334194 h 341244"/>
                    <a:gd name="connsiteX9" fmla="*/ 63478 w 332559"/>
                    <a:gd name="connsiteY9" fmla="*/ 257994 h 341244"/>
                    <a:gd name="connsiteX10" fmla="*/ 1566 w 332559"/>
                    <a:gd name="connsiteY10" fmla="*/ 138931 h 341244"/>
                    <a:gd name="connsiteX11" fmla="*/ 20616 w 332559"/>
                    <a:gd name="connsiteY11" fmla="*/ 96069 h 341244"/>
                    <a:gd name="connsiteX12" fmla="*/ 34903 w 332559"/>
                    <a:gd name="connsiteY12" fmla="*/ 72256 h 341244"/>
                    <a:gd name="connsiteX13" fmla="*/ 58716 w 332559"/>
                    <a:gd name="connsiteY13" fmla="*/ 24631 h 341244"/>
                    <a:gd name="connsiteX14" fmla="*/ 77766 w 332559"/>
                    <a:gd name="connsiteY14" fmla="*/ 819 h 341244"/>
                    <a:gd name="connsiteX15" fmla="*/ 68241 w 332559"/>
                    <a:gd name="connsiteY15" fmla="*/ 10344 h 341244"/>
                    <a:gd name="connsiteX0" fmla="*/ 312882 w 312882"/>
                    <a:gd name="connsiteY0" fmla="*/ 53207 h 341244"/>
                    <a:gd name="connsiteX1" fmla="*/ 148576 w 312882"/>
                    <a:gd name="connsiteY1" fmla="*/ 162744 h 341244"/>
                    <a:gd name="connsiteX2" fmla="*/ 143814 w 312882"/>
                    <a:gd name="connsiteY2" fmla="*/ 196081 h 341244"/>
                    <a:gd name="connsiteX3" fmla="*/ 148576 w 312882"/>
                    <a:gd name="connsiteY3" fmla="*/ 234181 h 341244"/>
                    <a:gd name="connsiteX4" fmla="*/ 186676 w 312882"/>
                    <a:gd name="connsiteY4" fmla="*/ 277044 h 341244"/>
                    <a:gd name="connsiteX5" fmla="*/ 196201 w 312882"/>
                    <a:gd name="connsiteY5" fmla="*/ 305619 h 341244"/>
                    <a:gd name="connsiteX6" fmla="*/ 205726 w 312882"/>
                    <a:gd name="connsiteY6" fmla="*/ 319906 h 341244"/>
                    <a:gd name="connsiteX7" fmla="*/ 191439 w 312882"/>
                    <a:gd name="connsiteY7" fmla="*/ 338956 h 341244"/>
                    <a:gd name="connsiteX8" fmla="*/ 153339 w 312882"/>
                    <a:gd name="connsiteY8" fmla="*/ 334194 h 341244"/>
                    <a:gd name="connsiteX9" fmla="*/ 43801 w 312882"/>
                    <a:gd name="connsiteY9" fmla="*/ 257994 h 341244"/>
                    <a:gd name="connsiteX10" fmla="*/ 939 w 312882"/>
                    <a:gd name="connsiteY10" fmla="*/ 96069 h 341244"/>
                    <a:gd name="connsiteX11" fmla="*/ 15226 w 312882"/>
                    <a:gd name="connsiteY11" fmla="*/ 72256 h 341244"/>
                    <a:gd name="connsiteX12" fmla="*/ 39039 w 312882"/>
                    <a:gd name="connsiteY12" fmla="*/ 24631 h 341244"/>
                    <a:gd name="connsiteX13" fmla="*/ 58089 w 312882"/>
                    <a:gd name="connsiteY13" fmla="*/ 819 h 341244"/>
                    <a:gd name="connsiteX14" fmla="*/ 48564 w 312882"/>
                    <a:gd name="connsiteY14" fmla="*/ 10344 h 341244"/>
                    <a:gd name="connsiteX0" fmla="*/ 313209 w 313209"/>
                    <a:gd name="connsiteY0" fmla="*/ 55717 h 343754"/>
                    <a:gd name="connsiteX1" fmla="*/ 148903 w 313209"/>
                    <a:gd name="connsiteY1" fmla="*/ 165254 h 343754"/>
                    <a:gd name="connsiteX2" fmla="*/ 144141 w 313209"/>
                    <a:gd name="connsiteY2" fmla="*/ 198591 h 343754"/>
                    <a:gd name="connsiteX3" fmla="*/ 148903 w 313209"/>
                    <a:gd name="connsiteY3" fmla="*/ 236691 h 343754"/>
                    <a:gd name="connsiteX4" fmla="*/ 187003 w 313209"/>
                    <a:gd name="connsiteY4" fmla="*/ 279554 h 343754"/>
                    <a:gd name="connsiteX5" fmla="*/ 196528 w 313209"/>
                    <a:gd name="connsiteY5" fmla="*/ 308129 h 343754"/>
                    <a:gd name="connsiteX6" fmla="*/ 206053 w 313209"/>
                    <a:gd name="connsiteY6" fmla="*/ 322416 h 343754"/>
                    <a:gd name="connsiteX7" fmla="*/ 191766 w 313209"/>
                    <a:gd name="connsiteY7" fmla="*/ 341466 h 343754"/>
                    <a:gd name="connsiteX8" fmla="*/ 153666 w 313209"/>
                    <a:gd name="connsiteY8" fmla="*/ 336704 h 343754"/>
                    <a:gd name="connsiteX9" fmla="*/ 44128 w 313209"/>
                    <a:gd name="connsiteY9" fmla="*/ 260504 h 343754"/>
                    <a:gd name="connsiteX10" fmla="*/ 1266 w 313209"/>
                    <a:gd name="connsiteY10" fmla="*/ 98579 h 343754"/>
                    <a:gd name="connsiteX11" fmla="*/ 15553 w 313209"/>
                    <a:gd name="connsiteY11" fmla="*/ 74766 h 343754"/>
                    <a:gd name="connsiteX12" fmla="*/ 58416 w 313209"/>
                    <a:gd name="connsiteY12" fmla="*/ 3329 h 343754"/>
                    <a:gd name="connsiteX13" fmla="*/ 48891 w 313209"/>
                    <a:gd name="connsiteY13" fmla="*/ 12854 h 343754"/>
                    <a:gd name="connsiteX0" fmla="*/ 313209 w 313209"/>
                    <a:gd name="connsiteY0" fmla="*/ 52388 h 340425"/>
                    <a:gd name="connsiteX1" fmla="*/ 148903 w 313209"/>
                    <a:gd name="connsiteY1" fmla="*/ 161925 h 340425"/>
                    <a:gd name="connsiteX2" fmla="*/ 144141 w 313209"/>
                    <a:gd name="connsiteY2" fmla="*/ 195262 h 340425"/>
                    <a:gd name="connsiteX3" fmla="*/ 148903 w 313209"/>
                    <a:gd name="connsiteY3" fmla="*/ 233362 h 340425"/>
                    <a:gd name="connsiteX4" fmla="*/ 187003 w 313209"/>
                    <a:gd name="connsiteY4" fmla="*/ 276225 h 340425"/>
                    <a:gd name="connsiteX5" fmla="*/ 196528 w 313209"/>
                    <a:gd name="connsiteY5" fmla="*/ 304800 h 340425"/>
                    <a:gd name="connsiteX6" fmla="*/ 206053 w 313209"/>
                    <a:gd name="connsiteY6" fmla="*/ 319087 h 340425"/>
                    <a:gd name="connsiteX7" fmla="*/ 191766 w 313209"/>
                    <a:gd name="connsiteY7" fmla="*/ 338137 h 340425"/>
                    <a:gd name="connsiteX8" fmla="*/ 153666 w 313209"/>
                    <a:gd name="connsiteY8" fmla="*/ 333375 h 340425"/>
                    <a:gd name="connsiteX9" fmla="*/ 44128 w 313209"/>
                    <a:gd name="connsiteY9" fmla="*/ 257175 h 340425"/>
                    <a:gd name="connsiteX10" fmla="*/ 1266 w 313209"/>
                    <a:gd name="connsiteY10" fmla="*/ 95250 h 340425"/>
                    <a:gd name="connsiteX11" fmla="*/ 15553 w 313209"/>
                    <a:gd name="connsiteY11" fmla="*/ 71437 h 340425"/>
                    <a:gd name="connsiteX12" fmla="*/ 58416 w 313209"/>
                    <a:gd name="connsiteY12" fmla="*/ 0 h 340425"/>
                    <a:gd name="connsiteX0" fmla="*/ 313209 w 313209"/>
                    <a:gd name="connsiteY0" fmla="*/ 0 h 288037"/>
                    <a:gd name="connsiteX1" fmla="*/ 148903 w 313209"/>
                    <a:gd name="connsiteY1" fmla="*/ 109537 h 288037"/>
                    <a:gd name="connsiteX2" fmla="*/ 144141 w 313209"/>
                    <a:gd name="connsiteY2" fmla="*/ 142874 h 288037"/>
                    <a:gd name="connsiteX3" fmla="*/ 148903 w 313209"/>
                    <a:gd name="connsiteY3" fmla="*/ 180974 h 288037"/>
                    <a:gd name="connsiteX4" fmla="*/ 187003 w 313209"/>
                    <a:gd name="connsiteY4" fmla="*/ 223837 h 288037"/>
                    <a:gd name="connsiteX5" fmla="*/ 196528 w 313209"/>
                    <a:gd name="connsiteY5" fmla="*/ 252412 h 288037"/>
                    <a:gd name="connsiteX6" fmla="*/ 206053 w 313209"/>
                    <a:gd name="connsiteY6" fmla="*/ 266699 h 288037"/>
                    <a:gd name="connsiteX7" fmla="*/ 191766 w 313209"/>
                    <a:gd name="connsiteY7" fmla="*/ 285749 h 288037"/>
                    <a:gd name="connsiteX8" fmla="*/ 153666 w 313209"/>
                    <a:gd name="connsiteY8" fmla="*/ 280987 h 288037"/>
                    <a:gd name="connsiteX9" fmla="*/ 44128 w 313209"/>
                    <a:gd name="connsiteY9" fmla="*/ 204787 h 288037"/>
                    <a:gd name="connsiteX10" fmla="*/ 1266 w 313209"/>
                    <a:gd name="connsiteY10" fmla="*/ 42862 h 288037"/>
                    <a:gd name="connsiteX11" fmla="*/ 15553 w 313209"/>
                    <a:gd name="connsiteY11" fmla="*/ 19049 h 288037"/>
                    <a:gd name="connsiteX0" fmla="*/ 297656 w 297656"/>
                    <a:gd name="connsiteY0" fmla="*/ 0 h 288037"/>
                    <a:gd name="connsiteX1" fmla="*/ 133350 w 297656"/>
                    <a:gd name="connsiteY1" fmla="*/ 109537 h 288037"/>
                    <a:gd name="connsiteX2" fmla="*/ 128588 w 297656"/>
                    <a:gd name="connsiteY2" fmla="*/ 142874 h 288037"/>
                    <a:gd name="connsiteX3" fmla="*/ 133350 w 297656"/>
                    <a:gd name="connsiteY3" fmla="*/ 180974 h 288037"/>
                    <a:gd name="connsiteX4" fmla="*/ 171450 w 297656"/>
                    <a:gd name="connsiteY4" fmla="*/ 223837 h 288037"/>
                    <a:gd name="connsiteX5" fmla="*/ 180975 w 297656"/>
                    <a:gd name="connsiteY5" fmla="*/ 252412 h 288037"/>
                    <a:gd name="connsiteX6" fmla="*/ 190500 w 297656"/>
                    <a:gd name="connsiteY6" fmla="*/ 266699 h 288037"/>
                    <a:gd name="connsiteX7" fmla="*/ 176213 w 297656"/>
                    <a:gd name="connsiteY7" fmla="*/ 285749 h 288037"/>
                    <a:gd name="connsiteX8" fmla="*/ 138113 w 297656"/>
                    <a:gd name="connsiteY8" fmla="*/ 280987 h 288037"/>
                    <a:gd name="connsiteX9" fmla="*/ 28575 w 297656"/>
                    <a:gd name="connsiteY9" fmla="*/ 204787 h 288037"/>
                    <a:gd name="connsiteX10" fmla="*/ 0 w 297656"/>
                    <a:gd name="connsiteY10" fmla="*/ 19049 h 288037"/>
                    <a:gd name="connsiteX0" fmla="*/ 297656 w 297656"/>
                    <a:gd name="connsiteY0" fmla="*/ 0 h 290217"/>
                    <a:gd name="connsiteX1" fmla="*/ 133350 w 297656"/>
                    <a:gd name="connsiteY1" fmla="*/ 109537 h 290217"/>
                    <a:gd name="connsiteX2" fmla="*/ 128588 w 297656"/>
                    <a:gd name="connsiteY2" fmla="*/ 142874 h 290217"/>
                    <a:gd name="connsiteX3" fmla="*/ 133350 w 297656"/>
                    <a:gd name="connsiteY3" fmla="*/ 180974 h 290217"/>
                    <a:gd name="connsiteX4" fmla="*/ 171450 w 297656"/>
                    <a:gd name="connsiteY4" fmla="*/ 223837 h 290217"/>
                    <a:gd name="connsiteX5" fmla="*/ 180975 w 297656"/>
                    <a:gd name="connsiteY5" fmla="*/ 252412 h 290217"/>
                    <a:gd name="connsiteX6" fmla="*/ 176213 w 297656"/>
                    <a:gd name="connsiteY6" fmla="*/ 285749 h 290217"/>
                    <a:gd name="connsiteX7" fmla="*/ 138113 w 297656"/>
                    <a:gd name="connsiteY7" fmla="*/ 280987 h 290217"/>
                    <a:gd name="connsiteX8" fmla="*/ 28575 w 297656"/>
                    <a:gd name="connsiteY8" fmla="*/ 204787 h 290217"/>
                    <a:gd name="connsiteX9" fmla="*/ 0 w 297656"/>
                    <a:gd name="connsiteY9" fmla="*/ 19049 h 290217"/>
                    <a:gd name="connsiteX0" fmla="*/ 297656 w 297656"/>
                    <a:gd name="connsiteY0" fmla="*/ 0 h 292126"/>
                    <a:gd name="connsiteX1" fmla="*/ 133350 w 297656"/>
                    <a:gd name="connsiteY1" fmla="*/ 109537 h 292126"/>
                    <a:gd name="connsiteX2" fmla="*/ 128588 w 297656"/>
                    <a:gd name="connsiteY2" fmla="*/ 142874 h 292126"/>
                    <a:gd name="connsiteX3" fmla="*/ 133350 w 297656"/>
                    <a:gd name="connsiteY3" fmla="*/ 180974 h 292126"/>
                    <a:gd name="connsiteX4" fmla="*/ 171450 w 297656"/>
                    <a:gd name="connsiteY4" fmla="*/ 223837 h 292126"/>
                    <a:gd name="connsiteX5" fmla="*/ 176213 w 297656"/>
                    <a:gd name="connsiteY5" fmla="*/ 285749 h 292126"/>
                    <a:gd name="connsiteX6" fmla="*/ 138113 w 297656"/>
                    <a:gd name="connsiteY6" fmla="*/ 280987 h 292126"/>
                    <a:gd name="connsiteX7" fmla="*/ 28575 w 297656"/>
                    <a:gd name="connsiteY7" fmla="*/ 204787 h 292126"/>
                    <a:gd name="connsiteX8" fmla="*/ 0 w 297656"/>
                    <a:gd name="connsiteY8" fmla="*/ 19049 h 292126"/>
                    <a:gd name="connsiteX0" fmla="*/ 297656 w 297656"/>
                    <a:gd name="connsiteY0" fmla="*/ 0 h 281151"/>
                    <a:gd name="connsiteX1" fmla="*/ 133350 w 297656"/>
                    <a:gd name="connsiteY1" fmla="*/ 109537 h 281151"/>
                    <a:gd name="connsiteX2" fmla="*/ 128588 w 297656"/>
                    <a:gd name="connsiteY2" fmla="*/ 142874 h 281151"/>
                    <a:gd name="connsiteX3" fmla="*/ 133350 w 297656"/>
                    <a:gd name="connsiteY3" fmla="*/ 180974 h 281151"/>
                    <a:gd name="connsiteX4" fmla="*/ 171450 w 297656"/>
                    <a:gd name="connsiteY4" fmla="*/ 223837 h 281151"/>
                    <a:gd name="connsiteX5" fmla="*/ 138113 w 297656"/>
                    <a:gd name="connsiteY5" fmla="*/ 280987 h 281151"/>
                    <a:gd name="connsiteX6" fmla="*/ 28575 w 297656"/>
                    <a:gd name="connsiteY6" fmla="*/ 204787 h 281151"/>
                    <a:gd name="connsiteX7" fmla="*/ 0 w 297656"/>
                    <a:gd name="connsiteY7" fmla="*/ 19049 h 281151"/>
                    <a:gd name="connsiteX0" fmla="*/ 297656 w 297656"/>
                    <a:gd name="connsiteY0" fmla="*/ 0 h 281151"/>
                    <a:gd name="connsiteX1" fmla="*/ 133350 w 297656"/>
                    <a:gd name="connsiteY1" fmla="*/ 109537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297656 w 297656"/>
                    <a:gd name="connsiteY0" fmla="*/ 0 h 281151"/>
                    <a:gd name="connsiteX1" fmla="*/ 254794 w 297656"/>
                    <a:gd name="connsiteY1" fmla="*/ 169068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373856 w 373856"/>
                    <a:gd name="connsiteY0" fmla="*/ 35720 h 316871"/>
                    <a:gd name="connsiteX1" fmla="*/ 330994 w 373856"/>
                    <a:gd name="connsiteY1" fmla="*/ 204788 h 316871"/>
                    <a:gd name="connsiteX2" fmla="*/ 209550 w 373856"/>
                    <a:gd name="connsiteY2" fmla="*/ 216694 h 316871"/>
                    <a:gd name="connsiteX3" fmla="*/ 247650 w 373856"/>
                    <a:gd name="connsiteY3" fmla="*/ 259557 h 316871"/>
                    <a:gd name="connsiteX4" fmla="*/ 214313 w 373856"/>
                    <a:gd name="connsiteY4" fmla="*/ 316707 h 316871"/>
                    <a:gd name="connsiteX5" fmla="*/ 104775 w 373856"/>
                    <a:gd name="connsiteY5" fmla="*/ 240507 h 316871"/>
                    <a:gd name="connsiteX6" fmla="*/ 0 w 373856"/>
                    <a:gd name="connsiteY6" fmla="*/ 0 h 316871"/>
                    <a:gd name="connsiteX0" fmla="*/ 373856 w 373856"/>
                    <a:gd name="connsiteY0" fmla="*/ 35720 h 322733"/>
                    <a:gd name="connsiteX1" fmla="*/ 330994 w 373856"/>
                    <a:gd name="connsiteY1" fmla="*/ 204788 h 322733"/>
                    <a:gd name="connsiteX2" fmla="*/ 209550 w 373856"/>
                    <a:gd name="connsiteY2" fmla="*/ 216694 h 322733"/>
                    <a:gd name="connsiteX3" fmla="*/ 247650 w 373856"/>
                    <a:gd name="connsiteY3" fmla="*/ 259557 h 322733"/>
                    <a:gd name="connsiteX4" fmla="*/ 214313 w 373856"/>
                    <a:gd name="connsiteY4" fmla="*/ 316707 h 322733"/>
                    <a:gd name="connsiteX5" fmla="*/ 114300 w 373856"/>
                    <a:gd name="connsiteY5" fmla="*/ 102395 h 322733"/>
                    <a:gd name="connsiteX6" fmla="*/ 0 w 373856"/>
                    <a:gd name="connsiteY6" fmla="*/ 0 h 322733"/>
                    <a:gd name="connsiteX0" fmla="*/ 319087 w 333151"/>
                    <a:gd name="connsiteY0" fmla="*/ 0 h 351306"/>
                    <a:gd name="connsiteX1" fmla="*/ 330994 w 333151"/>
                    <a:gd name="connsiteY1" fmla="*/ 233361 h 351306"/>
                    <a:gd name="connsiteX2" fmla="*/ 209550 w 333151"/>
                    <a:gd name="connsiteY2" fmla="*/ 245267 h 351306"/>
                    <a:gd name="connsiteX3" fmla="*/ 247650 w 333151"/>
                    <a:gd name="connsiteY3" fmla="*/ 288130 h 351306"/>
                    <a:gd name="connsiteX4" fmla="*/ 214313 w 333151"/>
                    <a:gd name="connsiteY4" fmla="*/ 345280 h 351306"/>
                    <a:gd name="connsiteX5" fmla="*/ 114300 w 333151"/>
                    <a:gd name="connsiteY5" fmla="*/ 130968 h 351306"/>
                    <a:gd name="connsiteX6" fmla="*/ 0 w 333151"/>
                    <a:gd name="connsiteY6" fmla="*/ 28573 h 35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51" h="351306">
                      <a:moveTo>
                        <a:pt x="319087" y="0"/>
                      </a:moveTo>
                      <a:cubicBezTo>
                        <a:pt x="243492" y="82363"/>
                        <a:pt x="349250" y="192483"/>
                        <a:pt x="330994" y="233361"/>
                      </a:cubicBezTo>
                      <a:cubicBezTo>
                        <a:pt x="312738" y="274239"/>
                        <a:pt x="223441" y="236139"/>
                        <a:pt x="209550" y="245267"/>
                      </a:cubicBezTo>
                      <a:cubicBezTo>
                        <a:pt x="195659" y="254395"/>
                        <a:pt x="243003" y="283482"/>
                        <a:pt x="247650" y="288130"/>
                      </a:cubicBezTo>
                      <a:cubicBezTo>
                        <a:pt x="248444" y="304799"/>
                        <a:pt x="236538" y="371474"/>
                        <a:pt x="214313" y="345280"/>
                      </a:cubicBezTo>
                      <a:cubicBezTo>
                        <a:pt x="192088" y="319086"/>
                        <a:pt x="140494" y="160337"/>
                        <a:pt x="114300" y="130968"/>
                      </a:cubicBezTo>
                      <a:cubicBezTo>
                        <a:pt x="91281" y="87312"/>
                        <a:pt x="5953" y="67268"/>
                        <a:pt x="0" y="28573"/>
                      </a:cubicBezTo>
                    </a:path>
                  </a:pathLst>
                </a:custGeom>
                <a:ln>
                  <a:solidFill>
                    <a:schemeClr val="bg1">
                      <a:lumMod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dirty="0"/>
                </a:p>
              </p:txBody>
            </p:sp>
            <p:cxnSp>
              <p:nvCxnSpPr>
                <p:cNvPr id="240" name="Straight Arrow Connector 239"/>
                <p:cNvCxnSpPr/>
                <p:nvPr/>
              </p:nvCxnSpPr>
              <p:spPr>
                <a:xfrm flipH="1">
                  <a:off x="7168279" y="4098454"/>
                  <a:ext cx="72515" cy="74147"/>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H="1" flipV="1">
                  <a:off x="7041415" y="4054211"/>
                  <a:ext cx="51825" cy="87026"/>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p:nvPr/>
              </p:nvCxnSpPr>
              <p:spPr>
                <a:xfrm flipV="1">
                  <a:off x="6698220" y="4044092"/>
                  <a:ext cx="2920" cy="111755"/>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p:nvPr/>
              </p:nvCxnSpPr>
              <p:spPr>
                <a:xfrm flipH="1">
                  <a:off x="6954309" y="4058152"/>
                  <a:ext cx="72515" cy="74147"/>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4" name="Freeform 243"/>
                <p:cNvSpPr/>
                <p:nvPr/>
              </p:nvSpPr>
              <p:spPr>
                <a:xfrm>
                  <a:off x="6648077" y="4091961"/>
                  <a:ext cx="638175" cy="126206"/>
                </a:xfrm>
                <a:custGeom>
                  <a:avLst/>
                  <a:gdLst>
                    <a:gd name="connsiteX0" fmla="*/ 0 w 850900"/>
                    <a:gd name="connsiteY0" fmla="*/ 161925 h 168275"/>
                    <a:gd name="connsiteX1" fmla="*/ 9525 w 850900"/>
                    <a:gd name="connsiteY1" fmla="*/ 146050 h 168275"/>
                    <a:gd name="connsiteX2" fmla="*/ 19050 w 850900"/>
                    <a:gd name="connsiteY2" fmla="*/ 142875 h 168275"/>
                    <a:gd name="connsiteX3" fmla="*/ 25400 w 850900"/>
                    <a:gd name="connsiteY3" fmla="*/ 133350 h 168275"/>
                    <a:gd name="connsiteX4" fmla="*/ 44450 w 850900"/>
                    <a:gd name="connsiteY4" fmla="*/ 114300 h 168275"/>
                    <a:gd name="connsiteX5" fmla="*/ 63500 w 850900"/>
                    <a:gd name="connsiteY5" fmla="*/ 98425 h 168275"/>
                    <a:gd name="connsiteX6" fmla="*/ 76200 w 850900"/>
                    <a:gd name="connsiteY6" fmla="*/ 82550 h 168275"/>
                    <a:gd name="connsiteX7" fmla="*/ 79375 w 850900"/>
                    <a:gd name="connsiteY7" fmla="*/ 73025 h 168275"/>
                    <a:gd name="connsiteX8" fmla="*/ 95250 w 850900"/>
                    <a:gd name="connsiteY8" fmla="*/ 57150 h 168275"/>
                    <a:gd name="connsiteX9" fmla="*/ 107950 w 850900"/>
                    <a:gd name="connsiteY9" fmla="*/ 44450 h 168275"/>
                    <a:gd name="connsiteX10" fmla="*/ 111125 w 850900"/>
                    <a:gd name="connsiteY10" fmla="*/ 34925 h 168275"/>
                    <a:gd name="connsiteX11" fmla="*/ 117475 w 850900"/>
                    <a:gd name="connsiteY11" fmla="*/ 25400 h 168275"/>
                    <a:gd name="connsiteX12" fmla="*/ 127000 w 850900"/>
                    <a:gd name="connsiteY12" fmla="*/ 6350 h 168275"/>
                    <a:gd name="connsiteX13" fmla="*/ 136525 w 850900"/>
                    <a:gd name="connsiteY13" fmla="*/ 0 h 168275"/>
                    <a:gd name="connsiteX14" fmla="*/ 149225 w 850900"/>
                    <a:gd name="connsiteY14" fmla="*/ 38100 h 168275"/>
                    <a:gd name="connsiteX15" fmla="*/ 152400 w 850900"/>
                    <a:gd name="connsiteY15" fmla="*/ 47625 h 168275"/>
                    <a:gd name="connsiteX16" fmla="*/ 165100 w 850900"/>
                    <a:gd name="connsiteY16" fmla="*/ 66675 h 168275"/>
                    <a:gd name="connsiteX17" fmla="*/ 174625 w 850900"/>
                    <a:gd name="connsiteY17" fmla="*/ 73025 h 168275"/>
                    <a:gd name="connsiteX18" fmla="*/ 187325 w 850900"/>
                    <a:gd name="connsiteY18" fmla="*/ 88900 h 168275"/>
                    <a:gd name="connsiteX19" fmla="*/ 209550 w 850900"/>
                    <a:gd name="connsiteY19" fmla="*/ 111125 h 168275"/>
                    <a:gd name="connsiteX20" fmla="*/ 225425 w 850900"/>
                    <a:gd name="connsiteY20" fmla="*/ 127000 h 168275"/>
                    <a:gd name="connsiteX21" fmla="*/ 241300 w 850900"/>
                    <a:gd name="connsiteY21" fmla="*/ 142875 h 168275"/>
                    <a:gd name="connsiteX22" fmla="*/ 254000 w 850900"/>
                    <a:gd name="connsiteY22" fmla="*/ 158750 h 168275"/>
                    <a:gd name="connsiteX23" fmla="*/ 257175 w 850900"/>
                    <a:gd name="connsiteY23" fmla="*/ 168275 h 168275"/>
                    <a:gd name="connsiteX24" fmla="*/ 263525 w 850900"/>
                    <a:gd name="connsiteY24" fmla="*/ 149225 h 168275"/>
                    <a:gd name="connsiteX25" fmla="*/ 276225 w 850900"/>
                    <a:gd name="connsiteY25" fmla="*/ 117475 h 168275"/>
                    <a:gd name="connsiteX26" fmla="*/ 285750 w 850900"/>
                    <a:gd name="connsiteY26" fmla="*/ 111125 h 168275"/>
                    <a:gd name="connsiteX27" fmla="*/ 292100 w 850900"/>
                    <a:gd name="connsiteY27" fmla="*/ 101600 h 168275"/>
                    <a:gd name="connsiteX28" fmla="*/ 311150 w 850900"/>
                    <a:gd name="connsiteY28" fmla="*/ 88900 h 168275"/>
                    <a:gd name="connsiteX29" fmla="*/ 327025 w 850900"/>
                    <a:gd name="connsiteY29" fmla="*/ 76200 h 168275"/>
                    <a:gd name="connsiteX30" fmla="*/ 355600 w 850900"/>
                    <a:gd name="connsiteY30" fmla="*/ 53975 h 168275"/>
                    <a:gd name="connsiteX31" fmla="*/ 365125 w 850900"/>
                    <a:gd name="connsiteY31" fmla="*/ 34925 h 168275"/>
                    <a:gd name="connsiteX32" fmla="*/ 368300 w 850900"/>
                    <a:gd name="connsiteY32" fmla="*/ 25400 h 168275"/>
                    <a:gd name="connsiteX33" fmla="*/ 377825 w 850900"/>
                    <a:gd name="connsiteY33" fmla="*/ 22225 h 168275"/>
                    <a:gd name="connsiteX34" fmla="*/ 393700 w 850900"/>
                    <a:gd name="connsiteY34" fmla="*/ 50800 h 168275"/>
                    <a:gd name="connsiteX35" fmla="*/ 406400 w 850900"/>
                    <a:gd name="connsiteY35" fmla="*/ 69850 h 168275"/>
                    <a:gd name="connsiteX36" fmla="*/ 412750 w 850900"/>
                    <a:gd name="connsiteY36" fmla="*/ 79375 h 168275"/>
                    <a:gd name="connsiteX37" fmla="*/ 422275 w 850900"/>
                    <a:gd name="connsiteY37" fmla="*/ 85725 h 168275"/>
                    <a:gd name="connsiteX38" fmla="*/ 434975 w 850900"/>
                    <a:gd name="connsiteY38" fmla="*/ 101600 h 168275"/>
                    <a:gd name="connsiteX39" fmla="*/ 438150 w 850900"/>
                    <a:gd name="connsiteY39" fmla="*/ 111125 h 168275"/>
                    <a:gd name="connsiteX40" fmla="*/ 444500 w 850900"/>
                    <a:gd name="connsiteY40" fmla="*/ 120650 h 168275"/>
                    <a:gd name="connsiteX41" fmla="*/ 447675 w 850900"/>
                    <a:gd name="connsiteY41" fmla="*/ 130175 h 168275"/>
                    <a:gd name="connsiteX42" fmla="*/ 457200 w 850900"/>
                    <a:gd name="connsiteY42" fmla="*/ 136525 h 168275"/>
                    <a:gd name="connsiteX43" fmla="*/ 463550 w 850900"/>
                    <a:gd name="connsiteY43" fmla="*/ 146050 h 168275"/>
                    <a:gd name="connsiteX44" fmla="*/ 479425 w 850900"/>
                    <a:gd name="connsiteY44" fmla="*/ 161925 h 168275"/>
                    <a:gd name="connsiteX45" fmla="*/ 498475 w 850900"/>
                    <a:gd name="connsiteY45" fmla="*/ 158750 h 168275"/>
                    <a:gd name="connsiteX46" fmla="*/ 514350 w 850900"/>
                    <a:gd name="connsiteY46" fmla="*/ 142875 h 168275"/>
                    <a:gd name="connsiteX47" fmla="*/ 523875 w 850900"/>
                    <a:gd name="connsiteY47" fmla="*/ 133350 h 168275"/>
                    <a:gd name="connsiteX48" fmla="*/ 536575 w 850900"/>
                    <a:gd name="connsiteY48" fmla="*/ 117475 h 168275"/>
                    <a:gd name="connsiteX49" fmla="*/ 546100 w 850900"/>
                    <a:gd name="connsiteY49" fmla="*/ 98425 h 168275"/>
                    <a:gd name="connsiteX50" fmla="*/ 565150 w 850900"/>
                    <a:gd name="connsiteY50" fmla="*/ 85725 h 168275"/>
                    <a:gd name="connsiteX51" fmla="*/ 584200 w 850900"/>
                    <a:gd name="connsiteY51" fmla="*/ 69850 h 168275"/>
                    <a:gd name="connsiteX52" fmla="*/ 600075 w 850900"/>
                    <a:gd name="connsiteY52" fmla="*/ 53975 h 168275"/>
                    <a:gd name="connsiteX53" fmla="*/ 615950 w 850900"/>
                    <a:gd name="connsiteY53" fmla="*/ 41275 h 168275"/>
                    <a:gd name="connsiteX54" fmla="*/ 622300 w 850900"/>
                    <a:gd name="connsiteY54" fmla="*/ 31750 h 168275"/>
                    <a:gd name="connsiteX55" fmla="*/ 625475 w 850900"/>
                    <a:gd name="connsiteY55" fmla="*/ 22225 h 168275"/>
                    <a:gd name="connsiteX56" fmla="*/ 631825 w 850900"/>
                    <a:gd name="connsiteY56" fmla="*/ 41275 h 168275"/>
                    <a:gd name="connsiteX57" fmla="*/ 647700 w 850900"/>
                    <a:gd name="connsiteY57" fmla="*/ 60325 h 168275"/>
                    <a:gd name="connsiteX58" fmla="*/ 669925 w 850900"/>
                    <a:gd name="connsiteY58" fmla="*/ 88900 h 168275"/>
                    <a:gd name="connsiteX59" fmla="*/ 682625 w 850900"/>
                    <a:gd name="connsiteY59" fmla="*/ 107950 h 168275"/>
                    <a:gd name="connsiteX60" fmla="*/ 698500 w 850900"/>
                    <a:gd name="connsiteY60" fmla="*/ 123825 h 168275"/>
                    <a:gd name="connsiteX61" fmla="*/ 714375 w 850900"/>
                    <a:gd name="connsiteY61" fmla="*/ 142875 h 168275"/>
                    <a:gd name="connsiteX62" fmla="*/ 723900 w 850900"/>
                    <a:gd name="connsiteY62" fmla="*/ 149225 h 168275"/>
                    <a:gd name="connsiteX63" fmla="*/ 739775 w 850900"/>
                    <a:gd name="connsiteY63" fmla="*/ 165100 h 168275"/>
                    <a:gd name="connsiteX64" fmla="*/ 746125 w 850900"/>
                    <a:gd name="connsiteY64" fmla="*/ 146050 h 168275"/>
                    <a:gd name="connsiteX65" fmla="*/ 749300 w 850900"/>
                    <a:gd name="connsiteY65" fmla="*/ 136525 h 168275"/>
                    <a:gd name="connsiteX66" fmla="*/ 752475 w 850900"/>
                    <a:gd name="connsiteY66" fmla="*/ 127000 h 168275"/>
                    <a:gd name="connsiteX67" fmla="*/ 771525 w 850900"/>
                    <a:gd name="connsiteY67" fmla="*/ 114300 h 168275"/>
                    <a:gd name="connsiteX68" fmla="*/ 784225 w 850900"/>
                    <a:gd name="connsiteY68" fmla="*/ 101600 h 168275"/>
                    <a:gd name="connsiteX69" fmla="*/ 796925 w 850900"/>
                    <a:gd name="connsiteY69" fmla="*/ 82550 h 168275"/>
                    <a:gd name="connsiteX70" fmla="*/ 806450 w 850900"/>
                    <a:gd name="connsiteY70" fmla="*/ 73025 h 168275"/>
                    <a:gd name="connsiteX71" fmla="*/ 819150 w 850900"/>
                    <a:gd name="connsiteY71" fmla="*/ 53975 h 168275"/>
                    <a:gd name="connsiteX72" fmla="*/ 822325 w 850900"/>
                    <a:gd name="connsiteY72" fmla="*/ 44450 h 168275"/>
                    <a:gd name="connsiteX73" fmla="*/ 835025 w 850900"/>
                    <a:gd name="connsiteY73" fmla="*/ 25400 h 168275"/>
                    <a:gd name="connsiteX74" fmla="*/ 850900 w 850900"/>
                    <a:gd name="connsiteY74" fmla="*/ 15875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0900" h="168275">
                      <a:moveTo>
                        <a:pt x="0" y="161925"/>
                      </a:moveTo>
                      <a:cubicBezTo>
                        <a:pt x="3175" y="156633"/>
                        <a:pt x="5161" y="150414"/>
                        <a:pt x="9525" y="146050"/>
                      </a:cubicBezTo>
                      <a:cubicBezTo>
                        <a:pt x="11892" y="143683"/>
                        <a:pt x="16437" y="144966"/>
                        <a:pt x="19050" y="142875"/>
                      </a:cubicBezTo>
                      <a:cubicBezTo>
                        <a:pt x="22030" y="140491"/>
                        <a:pt x="22865" y="136202"/>
                        <a:pt x="25400" y="133350"/>
                      </a:cubicBezTo>
                      <a:cubicBezTo>
                        <a:pt x="31366" y="126638"/>
                        <a:pt x="38100" y="120650"/>
                        <a:pt x="44450" y="114300"/>
                      </a:cubicBezTo>
                      <a:cubicBezTo>
                        <a:pt x="56673" y="102077"/>
                        <a:pt x="50239" y="107266"/>
                        <a:pt x="63500" y="98425"/>
                      </a:cubicBezTo>
                      <a:cubicBezTo>
                        <a:pt x="71480" y="74484"/>
                        <a:pt x="59787" y="103066"/>
                        <a:pt x="76200" y="82550"/>
                      </a:cubicBezTo>
                      <a:cubicBezTo>
                        <a:pt x="78291" y="79937"/>
                        <a:pt x="77878" y="76018"/>
                        <a:pt x="79375" y="73025"/>
                      </a:cubicBezTo>
                      <a:cubicBezTo>
                        <a:pt x="84667" y="62442"/>
                        <a:pt x="85725" y="63500"/>
                        <a:pt x="95250" y="57150"/>
                      </a:cubicBezTo>
                      <a:cubicBezTo>
                        <a:pt x="103717" y="31750"/>
                        <a:pt x="91017" y="61383"/>
                        <a:pt x="107950" y="44450"/>
                      </a:cubicBezTo>
                      <a:cubicBezTo>
                        <a:pt x="110317" y="42083"/>
                        <a:pt x="109628" y="37918"/>
                        <a:pt x="111125" y="34925"/>
                      </a:cubicBezTo>
                      <a:cubicBezTo>
                        <a:pt x="112832" y="31512"/>
                        <a:pt x="115768" y="28813"/>
                        <a:pt x="117475" y="25400"/>
                      </a:cubicBezTo>
                      <a:cubicBezTo>
                        <a:pt x="122640" y="15071"/>
                        <a:pt x="117901" y="15449"/>
                        <a:pt x="127000" y="6350"/>
                      </a:cubicBezTo>
                      <a:cubicBezTo>
                        <a:pt x="129698" y="3652"/>
                        <a:pt x="133350" y="2117"/>
                        <a:pt x="136525" y="0"/>
                      </a:cubicBezTo>
                      <a:lnTo>
                        <a:pt x="149225" y="38100"/>
                      </a:lnTo>
                      <a:cubicBezTo>
                        <a:pt x="150283" y="41275"/>
                        <a:pt x="150544" y="44840"/>
                        <a:pt x="152400" y="47625"/>
                      </a:cubicBezTo>
                      <a:cubicBezTo>
                        <a:pt x="156633" y="53975"/>
                        <a:pt x="158750" y="62442"/>
                        <a:pt x="165100" y="66675"/>
                      </a:cubicBezTo>
                      <a:lnTo>
                        <a:pt x="174625" y="73025"/>
                      </a:lnTo>
                      <a:cubicBezTo>
                        <a:pt x="181775" y="94475"/>
                        <a:pt x="171859" y="71225"/>
                        <a:pt x="187325" y="88900"/>
                      </a:cubicBezTo>
                      <a:cubicBezTo>
                        <a:pt x="208303" y="112875"/>
                        <a:pt x="189969" y="104598"/>
                        <a:pt x="209550" y="111125"/>
                      </a:cubicBezTo>
                      <a:cubicBezTo>
                        <a:pt x="226483" y="136525"/>
                        <a:pt x="204258" y="105833"/>
                        <a:pt x="225425" y="127000"/>
                      </a:cubicBezTo>
                      <a:cubicBezTo>
                        <a:pt x="246592" y="148167"/>
                        <a:pt x="215900" y="125942"/>
                        <a:pt x="241300" y="142875"/>
                      </a:cubicBezTo>
                      <a:cubicBezTo>
                        <a:pt x="249280" y="166816"/>
                        <a:pt x="237587" y="138234"/>
                        <a:pt x="254000" y="158750"/>
                      </a:cubicBezTo>
                      <a:cubicBezTo>
                        <a:pt x="256091" y="161363"/>
                        <a:pt x="256117" y="165100"/>
                        <a:pt x="257175" y="168275"/>
                      </a:cubicBezTo>
                      <a:cubicBezTo>
                        <a:pt x="259292" y="161925"/>
                        <a:pt x="261902" y="155719"/>
                        <a:pt x="263525" y="149225"/>
                      </a:cubicBezTo>
                      <a:cubicBezTo>
                        <a:pt x="266153" y="138712"/>
                        <a:pt x="268137" y="125563"/>
                        <a:pt x="276225" y="117475"/>
                      </a:cubicBezTo>
                      <a:cubicBezTo>
                        <a:pt x="278923" y="114777"/>
                        <a:pt x="282575" y="113242"/>
                        <a:pt x="285750" y="111125"/>
                      </a:cubicBezTo>
                      <a:cubicBezTo>
                        <a:pt x="287867" y="107950"/>
                        <a:pt x="289228" y="104113"/>
                        <a:pt x="292100" y="101600"/>
                      </a:cubicBezTo>
                      <a:cubicBezTo>
                        <a:pt x="297843" y="96574"/>
                        <a:pt x="311150" y="88900"/>
                        <a:pt x="311150" y="88900"/>
                      </a:cubicBezTo>
                      <a:cubicBezTo>
                        <a:pt x="322883" y="71301"/>
                        <a:pt x="310787" y="85221"/>
                        <a:pt x="327025" y="76200"/>
                      </a:cubicBezTo>
                      <a:cubicBezTo>
                        <a:pt x="344115" y="66706"/>
                        <a:pt x="344030" y="65545"/>
                        <a:pt x="355600" y="53975"/>
                      </a:cubicBezTo>
                      <a:cubicBezTo>
                        <a:pt x="363580" y="30034"/>
                        <a:pt x="352815" y="59544"/>
                        <a:pt x="365125" y="34925"/>
                      </a:cubicBezTo>
                      <a:cubicBezTo>
                        <a:pt x="366622" y="31932"/>
                        <a:pt x="365933" y="27767"/>
                        <a:pt x="368300" y="25400"/>
                      </a:cubicBezTo>
                      <a:cubicBezTo>
                        <a:pt x="370667" y="23033"/>
                        <a:pt x="374650" y="23283"/>
                        <a:pt x="377825" y="22225"/>
                      </a:cubicBezTo>
                      <a:cubicBezTo>
                        <a:pt x="383413" y="38990"/>
                        <a:pt x="379144" y="28965"/>
                        <a:pt x="393700" y="50800"/>
                      </a:cubicBezTo>
                      <a:lnTo>
                        <a:pt x="406400" y="69850"/>
                      </a:lnTo>
                      <a:cubicBezTo>
                        <a:pt x="408517" y="73025"/>
                        <a:pt x="409575" y="77258"/>
                        <a:pt x="412750" y="79375"/>
                      </a:cubicBezTo>
                      <a:lnTo>
                        <a:pt x="422275" y="85725"/>
                      </a:lnTo>
                      <a:cubicBezTo>
                        <a:pt x="430255" y="109666"/>
                        <a:pt x="418562" y="81084"/>
                        <a:pt x="434975" y="101600"/>
                      </a:cubicBezTo>
                      <a:cubicBezTo>
                        <a:pt x="437066" y="104213"/>
                        <a:pt x="436653" y="108132"/>
                        <a:pt x="438150" y="111125"/>
                      </a:cubicBezTo>
                      <a:cubicBezTo>
                        <a:pt x="439857" y="114538"/>
                        <a:pt x="442793" y="117237"/>
                        <a:pt x="444500" y="120650"/>
                      </a:cubicBezTo>
                      <a:cubicBezTo>
                        <a:pt x="445997" y="123643"/>
                        <a:pt x="445584" y="127562"/>
                        <a:pt x="447675" y="130175"/>
                      </a:cubicBezTo>
                      <a:cubicBezTo>
                        <a:pt x="450059" y="133155"/>
                        <a:pt x="454025" y="134408"/>
                        <a:pt x="457200" y="136525"/>
                      </a:cubicBezTo>
                      <a:cubicBezTo>
                        <a:pt x="459317" y="139700"/>
                        <a:pt x="460852" y="143352"/>
                        <a:pt x="463550" y="146050"/>
                      </a:cubicBezTo>
                      <a:cubicBezTo>
                        <a:pt x="484717" y="167217"/>
                        <a:pt x="462492" y="136525"/>
                        <a:pt x="479425" y="161925"/>
                      </a:cubicBezTo>
                      <a:cubicBezTo>
                        <a:pt x="485775" y="160867"/>
                        <a:pt x="492368" y="160786"/>
                        <a:pt x="498475" y="158750"/>
                      </a:cubicBezTo>
                      <a:cubicBezTo>
                        <a:pt x="509221" y="155168"/>
                        <a:pt x="507837" y="150690"/>
                        <a:pt x="514350" y="142875"/>
                      </a:cubicBezTo>
                      <a:cubicBezTo>
                        <a:pt x="517225" y="139426"/>
                        <a:pt x="520700" y="136525"/>
                        <a:pt x="523875" y="133350"/>
                      </a:cubicBezTo>
                      <a:cubicBezTo>
                        <a:pt x="531855" y="109409"/>
                        <a:pt x="520162" y="137991"/>
                        <a:pt x="536575" y="117475"/>
                      </a:cubicBezTo>
                      <a:cubicBezTo>
                        <a:pt x="549409" y="101433"/>
                        <a:pt x="528257" y="114038"/>
                        <a:pt x="546100" y="98425"/>
                      </a:cubicBezTo>
                      <a:cubicBezTo>
                        <a:pt x="551843" y="93399"/>
                        <a:pt x="559754" y="91121"/>
                        <a:pt x="565150" y="85725"/>
                      </a:cubicBezTo>
                      <a:cubicBezTo>
                        <a:pt x="577373" y="73502"/>
                        <a:pt x="570939" y="78691"/>
                        <a:pt x="584200" y="69850"/>
                      </a:cubicBezTo>
                      <a:cubicBezTo>
                        <a:pt x="601133" y="44450"/>
                        <a:pt x="578908" y="75142"/>
                        <a:pt x="600075" y="53975"/>
                      </a:cubicBezTo>
                      <a:cubicBezTo>
                        <a:pt x="614436" y="39614"/>
                        <a:pt x="597407" y="47456"/>
                        <a:pt x="615950" y="41275"/>
                      </a:cubicBezTo>
                      <a:cubicBezTo>
                        <a:pt x="618067" y="38100"/>
                        <a:pt x="620593" y="35163"/>
                        <a:pt x="622300" y="31750"/>
                      </a:cubicBezTo>
                      <a:cubicBezTo>
                        <a:pt x="623797" y="28757"/>
                        <a:pt x="623108" y="19858"/>
                        <a:pt x="625475" y="22225"/>
                      </a:cubicBezTo>
                      <a:cubicBezTo>
                        <a:pt x="630208" y="26958"/>
                        <a:pt x="628112" y="35706"/>
                        <a:pt x="631825" y="41275"/>
                      </a:cubicBezTo>
                      <a:cubicBezTo>
                        <a:pt x="654516" y="75312"/>
                        <a:pt x="619179" y="23655"/>
                        <a:pt x="647700" y="60325"/>
                      </a:cubicBezTo>
                      <a:cubicBezTo>
                        <a:pt x="674284" y="94504"/>
                        <a:pt x="648300" y="67275"/>
                        <a:pt x="669925" y="88900"/>
                      </a:cubicBezTo>
                      <a:cubicBezTo>
                        <a:pt x="675505" y="105639"/>
                        <a:pt x="669412" y="92095"/>
                        <a:pt x="682625" y="107950"/>
                      </a:cubicBezTo>
                      <a:cubicBezTo>
                        <a:pt x="695854" y="123825"/>
                        <a:pt x="681038" y="112183"/>
                        <a:pt x="698500" y="123825"/>
                      </a:cubicBezTo>
                      <a:cubicBezTo>
                        <a:pt x="704744" y="133191"/>
                        <a:pt x="705208" y="135235"/>
                        <a:pt x="714375" y="142875"/>
                      </a:cubicBezTo>
                      <a:cubicBezTo>
                        <a:pt x="717306" y="145318"/>
                        <a:pt x="720725" y="147108"/>
                        <a:pt x="723900" y="149225"/>
                      </a:cubicBezTo>
                      <a:cubicBezTo>
                        <a:pt x="724268" y="149777"/>
                        <a:pt x="735174" y="168781"/>
                        <a:pt x="739775" y="165100"/>
                      </a:cubicBezTo>
                      <a:cubicBezTo>
                        <a:pt x="745002" y="160919"/>
                        <a:pt x="744008" y="152400"/>
                        <a:pt x="746125" y="146050"/>
                      </a:cubicBezTo>
                      <a:lnTo>
                        <a:pt x="749300" y="136525"/>
                      </a:lnTo>
                      <a:cubicBezTo>
                        <a:pt x="750358" y="133350"/>
                        <a:pt x="749690" y="128856"/>
                        <a:pt x="752475" y="127000"/>
                      </a:cubicBezTo>
                      <a:lnTo>
                        <a:pt x="771525" y="114300"/>
                      </a:lnTo>
                      <a:cubicBezTo>
                        <a:pt x="779992" y="88900"/>
                        <a:pt x="767292" y="118533"/>
                        <a:pt x="784225" y="101600"/>
                      </a:cubicBezTo>
                      <a:cubicBezTo>
                        <a:pt x="789621" y="96204"/>
                        <a:pt x="791529" y="87946"/>
                        <a:pt x="796925" y="82550"/>
                      </a:cubicBezTo>
                      <a:cubicBezTo>
                        <a:pt x="800100" y="79375"/>
                        <a:pt x="803693" y="76569"/>
                        <a:pt x="806450" y="73025"/>
                      </a:cubicBezTo>
                      <a:cubicBezTo>
                        <a:pt x="811135" y="67001"/>
                        <a:pt x="816737" y="61215"/>
                        <a:pt x="819150" y="53975"/>
                      </a:cubicBezTo>
                      <a:cubicBezTo>
                        <a:pt x="820208" y="50800"/>
                        <a:pt x="820700" y="47376"/>
                        <a:pt x="822325" y="44450"/>
                      </a:cubicBezTo>
                      <a:cubicBezTo>
                        <a:pt x="826031" y="37779"/>
                        <a:pt x="827785" y="27813"/>
                        <a:pt x="835025" y="25400"/>
                      </a:cubicBezTo>
                      <a:cubicBezTo>
                        <a:pt x="847390" y="21278"/>
                        <a:pt x="842183" y="24592"/>
                        <a:pt x="850900" y="15875"/>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nvGrpSpPr>
              <p:cNvPr id="233" name="Group 232"/>
              <p:cNvGrpSpPr/>
              <p:nvPr/>
            </p:nvGrpSpPr>
            <p:grpSpPr>
              <a:xfrm>
                <a:off x="5882049" y="3853711"/>
                <a:ext cx="1083499" cy="561787"/>
                <a:chOff x="4805953" y="3329126"/>
                <a:chExt cx="1720646" cy="892143"/>
              </a:xfrm>
            </p:grpSpPr>
            <p:cxnSp>
              <p:nvCxnSpPr>
                <p:cNvPr id="234" name="Straight Connector 233"/>
                <p:cNvCxnSpPr>
                  <a:stCxn id="237" idx="3"/>
                </p:cNvCxnSpPr>
                <p:nvPr/>
              </p:nvCxnSpPr>
              <p:spPr>
                <a:xfrm flipH="1" flipV="1">
                  <a:off x="4840271" y="3610161"/>
                  <a:ext cx="1316790" cy="61110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37" idx="0"/>
                </p:cNvCxnSpPr>
                <p:nvPr/>
              </p:nvCxnSpPr>
              <p:spPr>
                <a:xfrm flipH="1">
                  <a:off x="4840272" y="3329126"/>
                  <a:ext cx="1686327" cy="27184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6" name="Oval 235"/>
                <p:cNvSpPr/>
                <p:nvPr/>
              </p:nvSpPr>
              <p:spPr>
                <a:xfrm>
                  <a:off x="4805953" y="3588600"/>
                  <a:ext cx="41615" cy="41615"/>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grpSp>
      <p:sp>
        <p:nvSpPr>
          <p:cNvPr id="87" name="Title 3"/>
          <p:cNvSpPr>
            <a:spLocks noGrp="1"/>
          </p:cNvSpPr>
          <p:nvPr>
            <p:ph type="title" idx="4294967295"/>
          </p:nvPr>
        </p:nvSpPr>
        <p:spPr>
          <a:xfrm>
            <a:off x="1526771" y="3305175"/>
            <a:ext cx="6331354" cy="1020763"/>
          </a:xfrm>
        </p:spPr>
        <p:txBody>
          <a:bodyPr>
            <a:normAutofit/>
          </a:bodyPr>
          <a:lstStyle/>
          <a:p>
            <a:pPr algn="ctr"/>
            <a:r>
              <a:rPr lang="en-US" sz="3500" dirty="0" smtClean="0">
                <a:solidFill>
                  <a:schemeClr val="accent6">
                    <a:lumMod val="75000"/>
                  </a:schemeClr>
                </a:solidFill>
              </a:rPr>
              <a:t>Camera</a:t>
            </a:r>
            <a:endParaRPr lang="sv-SE" sz="3500" dirty="0">
              <a:solidFill>
                <a:schemeClr val="accent6">
                  <a:lumMod val="75000"/>
                </a:schemeClr>
              </a:solidFill>
            </a:endParaRPr>
          </a:p>
        </p:txBody>
      </p:sp>
    </p:spTree>
    <p:extLst>
      <p:ext uri="{BB962C8B-B14F-4D97-AF65-F5344CB8AC3E}">
        <p14:creationId xmlns:p14="http://schemas.microsoft.com/office/powerpoint/2010/main" val="315227525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Camera – </a:t>
            </a:r>
            <a:r>
              <a:rPr lang="en-US" smtClean="0">
                <a:solidFill>
                  <a:schemeClr val="accent6">
                    <a:lumMod val="75000"/>
                  </a:schemeClr>
                </a:solidFill>
              </a:rPr>
              <a:t>Physically Based Camera</a:t>
            </a:r>
            <a:endParaRPr lang="en-US">
              <a:solidFill>
                <a:schemeClr val="accent6">
                  <a:lumMod val="75000"/>
                </a:schemeClr>
              </a:solidFill>
            </a:endParaRPr>
          </a:p>
        </p:txBody>
      </p:sp>
      <p:sp>
        <p:nvSpPr>
          <p:cNvPr id="5" name="Content Placeholder 4"/>
          <p:cNvSpPr>
            <a:spLocks noGrp="1"/>
          </p:cNvSpPr>
          <p:nvPr>
            <p:ph idx="1"/>
          </p:nvPr>
        </p:nvSpPr>
        <p:spPr/>
        <p:txBody>
          <a:bodyPr/>
          <a:lstStyle/>
          <a:p>
            <a:r>
              <a:rPr lang="en-US" smtClean="0"/>
              <a:t>Transforming </a:t>
            </a:r>
            <a:r>
              <a:rPr lang="en-US" smtClean="0">
                <a:solidFill>
                  <a:schemeClr val="accent6">
                    <a:lumMod val="75000"/>
                  </a:schemeClr>
                </a:solidFill>
              </a:rPr>
              <a:t>scene luminance</a:t>
            </a:r>
            <a:r>
              <a:rPr lang="en-US" smtClean="0"/>
              <a:t> to </a:t>
            </a:r>
            <a:r>
              <a:rPr lang="en-US" smtClean="0">
                <a:solidFill>
                  <a:schemeClr val="accent6">
                    <a:lumMod val="75000"/>
                  </a:schemeClr>
                </a:solidFill>
              </a:rPr>
              <a:t>pixel value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3709" y="1886745"/>
            <a:ext cx="5745791" cy="2844800"/>
          </a:xfrm>
          <a:prstGeom prst="rect">
            <a:avLst/>
          </a:prstGeom>
        </p:spPr>
      </p:pic>
    </p:spTree>
    <p:extLst>
      <p:ext uri="{BB962C8B-B14F-4D97-AF65-F5344CB8AC3E}">
        <p14:creationId xmlns:p14="http://schemas.microsoft.com/office/powerpoint/2010/main" val="421389669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Camera – </a:t>
            </a:r>
            <a:r>
              <a:rPr lang="en-US" dirty="0" smtClean="0">
                <a:solidFill>
                  <a:schemeClr val="accent6">
                    <a:lumMod val="75000"/>
                  </a:schemeClr>
                </a:solidFill>
              </a:rPr>
              <a:t>Settings </a:t>
            </a:r>
            <a:endParaRPr lang="sv-SE" dirty="0">
              <a:solidFill>
                <a:schemeClr val="accent6">
                  <a:lumMod val="75000"/>
                </a:schemeClr>
              </a:solidFill>
            </a:endParaRPr>
          </a:p>
        </p:txBody>
      </p:sp>
      <p:sp>
        <p:nvSpPr>
          <p:cNvPr id="98" name="Rectangle 97"/>
          <p:cNvSpPr/>
          <p:nvPr/>
        </p:nvSpPr>
        <p:spPr>
          <a:xfrm>
            <a:off x="3483650" y="4216503"/>
            <a:ext cx="2467342" cy="369332"/>
          </a:xfrm>
          <a:prstGeom prst="rect">
            <a:avLst/>
          </a:prstGeom>
        </p:spPr>
        <p:txBody>
          <a:bodyPr wrap="none">
            <a:spAutoFit/>
          </a:bodyPr>
          <a:lstStyle/>
          <a:p>
            <a:pPr>
              <a:spcBef>
                <a:spcPct val="20000"/>
              </a:spcBef>
              <a:defRPr/>
            </a:pPr>
            <a:r>
              <a:rPr lang="en-US" b="1" dirty="0" smtClean="0">
                <a:solidFill>
                  <a:schemeClr val="accent6">
                    <a:lumMod val="75000"/>
                  </a:schemeClr>
                </a:solidFill>
                <a:latin typeface="+mj-lt"/>
                <a:cs typeface="Calibri" panose="020F0502020204030204" pitchFamily="34" charset="0"/>
              </a:rPr>
              <a:t>Sensor (Sensitivity)</a:t>
            </a:r>
            <a:endParaRPr lang="en-US" b="1" dirty="0">
              <a:solidFill>
                <a:schemeClr val="accent6">
                  <a:lumMod val="75000"/>
                </a:schemeClr>
              </a:solidFill>
              <a:latin typeface="+mj-lt"/>
              <a:cs typeface="Calibri" panose="020F0502020204030204" pitchFamily="34" charset="0"/>
            </a:endParaRPr>
          </a:p>
        </p:txBody>
      </p:sp>
      <p:grpSp>
        <p:nvGrpSpPr>
          <p:cNvPr id="2087" name="Group 2086"/>
          <p:cNvGrpSpPr/>
          <p:nvPr/>
        </p:nvGrpSpPr>
        <p:grpSpPr>
          <a:xfrm>
            <a:off x="151660" y="1498833"/>
            <a:ext cx="5100167" cy="2654067"/>
            <a:chOff x="393707" y="1613133"/>
            <a:chExt cx="5100167" cy="2654067"/>
          </a:xfrm>
        </p:grpSpPr>
        <p:sp>
          <p:nvSpPr>
            <p:cNvPr id="34" name="Freeform 33"/>
            <p:cNvSpPr/>
            <p:nvPr/>
          </p:nvSpPr>
          <p:spPr>
            <a:xfrm rot="16200000">
              <a:off x="3371226" y="2183228"/>
              <a:ext cx="2654067" cy="1513877"/>
            </a:xfrm>
            <a:custGeom>
              <a:avLst/>
              <a:gdLst>
                <a:gd name="connsiteX0" fmla="*/ 2654067 w 2654067"/>
                <a:gd name="connsiteY0" fmla="*/ 356392 h 1868348"/>
                <a:gd name="connsiteX1" fmla="*/ 2651430 w 2654067"/>
                <a:gd name="connsiteY1" fmla="*/ 356392 h 1868348"/>
                <a:gd name="connsiteX2" fmla="*/ 2651430 w 2654067"/>
                <a:gd name="connsiteY2" fmla="*/ 711383 h 1868348"/>
                <a:gd name="connsiteX3" fmla="*/ 2651430 w 2654067"/>
                <a:gd name="connsiteY3" fmla="*/ 919078 h 1868348"/>
                <a:gd name="connsiteX4" fmla="*/ 2651430 w 2654067"/>
                <a:gd name="connsiteY4" fmla="*/ 1331134 h 1868348"/>
                <a:gd name="connsiteX5" fmla="*/ 2496488 w 2654067"/>
                <a:gd name="connsiteY5" fmla="*/ 1486076 h 1868348"/>
                <a:gd name="connsiteX6" fmla="*/ 2371279 w 2654067"/>
                <a:gd name="connsiteY6" fmla="*/ 1486076 h 1868348"/>
                <a:gd name="connsiteX7" fmla="*/ 2371279 w 2654067"/>
                <a:gd name="connsiteY7" fmla="*/ 1760805 h 1868348"/>
                <a:gd name="connsiteX8" fmla="*/ 2263736 w 2654067"/>
                <a:gd name="connsiteY8" fmla="*/ 1868348 h 1868348"/>
                <a:gd name="connsiteX9" fmla="*/ 1833576 w 2654067"/>
                <a:gd name="connsiteY9" fmla="*/ 1868348 h 1868348"/>
                <a:gd name="connsiteX10" fmla="*/ 1726033 w 2654067"/>
                <a:gd name="connsiteY10" fmla="*/ 1760805 h 1868348"/>
                <a:gd name="connsiteX11" fmla="*/ 1726033 w 2654067"/>
                <a:gd name="connsiteY11" fmla="*/ 1722459 h 1868348"/>
                <a:gd name="connsiteX12" fmla="*/ 1710858 w 2654067"/>
                <a:gd name="connsiteY12" fmla="*/ 1732690 h 1868348"/>
                <a:gd name="connsiteX13" fmla="*/ 1650548 w 2654067"/>
                <a:gd name="connsiteY13" fmla="*/ 1744866 h 1868348"/>
                <a:gd name="connsiteX14" fmla="*/ 505809 w 2654067"/>
                <a:gd name="connsiteY14" fmla="*/ 1744866 h 1868348"/>
                <a:gd name="connsiteX15" fmla="*/ 350867 w 2654067"/>
                <a:gd name="connsiteY15" fmla="*/ 1589924 h 1868348"/>
                <a:gd name="connsiteX16" fmla="*/ 350867 w 2654067"/>
                <a:gd name="connsiteY16" fmla="*/ 1486076 h 1868348"/>
                <a:gd name="connsiteX17" fmla="*/ 154942 w 2654067"/>
                <a:gd name="connsiteY17" fmla="*/ 1486076 h 1868348"/>
                <a:gd name="connsiteX18" fmla="*/ 0 w 2654067"/>
                <a:gd name="connsiteY18" fmla="*/ 1331134 h 1868348"/>
                <a:gd name="connsiteX19" fmla="*/ 0 w 2654067"/>
                <a:gd name="connsiteY19" fmla="*/ 711383 h 1868348"/>
                <a:gd name="connsiteX20" fmla="*/ 154942 w 2654067"/>
                <a:gd name="connsiteY20" fmla="*/ 556441 h 1868348"/>
                <a:gd name="connsiteX21" fmla="*/ 282526 w 2654067"/>
                <a:gd name="connsiteY21" fmla="*/ 556441 h 1868348"/>
                <a:gd name="connsiteX22" fmla="*/ 282526 w 2654067"/>
                <a:gd name="connsiteY22" fmla="*/ 299327 h 1868348"/>
                <a:gd name="connsiteX23" fmla="*/ 437468 w 2654067"/>
                <a:gd name="connsiteY23" fmla="*/ 144385 h 1868348"/>
                <a:gd name="connsiteX24" fmla="*/ 2159953 w 2654067"/>
                <a:gd name="connsiteY24" fmla="*/ 144385 h 1868348"/>
                <a:gd name="connsiteX25" fmla="*/ 2196049 w 2654067"/>
                <a:gd name="connsiteY25" fmla="*/ 0 h 1868348"/>
                <a:gd name="connsiteX26" fmla="*/ 2564969 w 2654067"/>
                <a:gd name="connsiteY26" fmla="*/ 0 h 1868348"/>
                <a:gd name="connsiteX27" fmla="*/ 2616160 w 2654067"/>
                <a:gd name="connsiteY27" fmla="*/ 204764 h 1868348"/>
                <a:gd name="connsiteX28" fmla="*/ 2639254 w 2654067"/>
                <a:gd name="connsiteY28" fmla="*/ 239017 h 1868348"/>
                <a:gd name="connsiteX29" fmla="*/ 2651430 w 2654067"/>
                <a:gd name="connsiteY29" fmla="*/ 299327 h 1868348"/>
                <a:gd name="connsiteX30" fmla="*/ 2651430 w 2654067"/>
                <a:gd name="connsiteY30" fmla="*/ 345844 h 1868348"/>
                <a:gd name="connsiteX0" fmla="*/ 2654067 w 2654067"/>
                <a:gd name="connsiteY0" fmla="*/ 356392 h 1868348"/>
                <a:gd name="connsiteX1" fmla="*/ 2651430 w 2654067"/>
                <a:gd name="connsiteY1" fmla="*/ 356392 h 1868348"/>
                <a:gd name="connsiteX2" fmla="*/ 2651430 w 2654067"/>
                <a:gd name="connsiteY2" fmla="*/ 711383 h 1868348"/>
                <a:gd name="connsiteX3" fmla="*/ 2651430 w 2654067"/>
                <a:gd name="connsiteY3" fmla="*/ 919078 h 1868348"/>
                <a:gd name="connsiteX4" fmla="*/ 2651430 w 2654067"/>
                <a:gd name="connsiteY4" fmla="*/ 1331134 h 1868348"/>
                <a:gd name="connsiteX5" fmla="*/ 2496488 w 2654067"/>
                <a:gd name="connsiteY5" fmla="*/ 1486076 h 1868348"/>
                <a:gd name="connsiteX6" fmla="*/ 2371279 w 2654067"/>
                <a:gd name="connsiteY6" fmla="*/ 1486076 h 1868348"/>
                <a:gd name="connsiteX7" fmla="*/ 2371279 w 2654067"/>
                <a:gd name="connsiteY7" fmla="*/ 1760805 h 1868348"/>
                <a:gd name="connsiteX8" fmla="*/ 2263736 w 2654067"/>
                <a:gd name="connsiteY8" fmla="*/ 1868348 h 1868348"/>
                <a:gd name="connsiteX9" fmla="*/ 1833576 w 2654067"/>
                <a:gd name="connsiteY9" fmla="*/ 1868348 h 1868348"/>
                <a:gd name="connsiteX10" fmla="*/ 1726033 w 2654067"/>
                <a:gd name="connsiteY10" fmla="*/ 1760805 h 1868348"/>
                <a:gd name="connsiteX11" fmla="*/ 1726033 w 2654067"/>
                <a:gd name="connsiteY11" fmla="*/ 1722459 h 1868348"/>
                <a:gd name="connsiteX12" fmla="*/ 1710858 w 2654067"/>
                <a:gd name="connsiteY12" fmla="*/ 1732690 h 1868348"/>
                <a:gd name="connsiteX13" fmla="*/ 1650548 w 2654067"/>
                <a:gd name="connsiteY13" fmla="*/ 1744866 h 1868348"/>
                <a:gd name="connsiteX14" fmla="*/ 505809 w 2654067"/>
                <a:gd name="connsiteY14" fmla="*/ 1744866 h 1868348"/>
                <a:gd name="connsiteX15" fmla="*/ 350867 w 2654067"/>
                <a:gd name="connsiteY15" fmla="*/ 1589924 h 1868348"/>
                <a:gd name="connsiteX16" fmla="*/ 350867 w 2654067"/>
                <a:gd name="connsiteY16" fmla="*/ 1486076 h 1868348"/>
                <a:gd name="connsiteX17" fmla="*/ 154942 w 2654067"/>
                <a:gd name="connsiteY17" fmla="*/ 1486076 h 1868348"/>
                <a:gd name="connsiteX18" fmla="*/ 0 w 2654067"/>
                <a:gd name="connsiteY18" fmla="*/ 1331134 h 1868348"/>
                <a:gd name="connsiteX19" fmla="*/ 0 w 2654067"/>
                <a:gd name="connsiteY19" fmla="*/ 711383 h 1868348"/>
                <a:gd name="connsiteX20" fmla="*/ 154942 w 2654067"/>
                <a:gd name="connsiteY20" fmla="*/ 556441 h 1868348"/>
                <a:gd name="connsiteX21" fmla="*/ 282526 w 2654067"/>
                <a:gd name="connsiteY21" fmla="*/ 556441 h 1868348"/>
                <a:gd name="connsiteX22" fmla="*/ 282526 w 2654067"/>
                <a:gd name="connsiteY22" fmla="*/ 299327 h 1868348"/>
                <a:gd name="connsiteX23" fmla="*/ 437468 w 2654067"/>
                <a:gd name="connsiteY23" fmla="*/ 144385 h 1868348"/>
                <a:gd name="connsiteX24" fmla="*/ 2159953 w 2654067"/>
                <a:gd name="connsiteY24" fmla="*/ 144385 h 1868348"/>
                <a:gd name="connsiteX25" fmla="*/ 2196049 w 2654067"/>
                <a:gd name="connsiteY25" fmla="*/ 0 h 1868348"/>
                <a:gd name="connsiteX26" fmla="*/ 2564969 w 2654067"/>
                <a:gd name="connsiteY26" fmla="*/ 0 h 1868348"/>
                <a:gd name="connsiteX27" fmla="*/ 2616160 w 2654067"/>
                <a:gd name="connsiteY27" fmla="*/ 204764 h 1868348"/>
                <a:gd name="connsiteX28" fmla="*/ 2639254 w 2654067"/>
                <a:gd name="connsiteY28" fmla="*/ 239017 h 1868348"/>
                <a:gd name="connsiteX29" fmla="*/ 2651430 w 2654067"/>
                <a:gd name="connsiteY29" fmla="*/ 299327 h 1868348"/>
                <a:gd name="connsiteX30" fmla="*/ 2651430 w 2654067"/>
                <a:gd name="connsiteY30" fmla="*/ 345844 h 1868348"/>
                <a:gd name="connsiteX31" fmla="*/ 2654067 w 2654067"/>
                <a:gd name="connsiteY31" fmla="*/ 356392 h 1868348"/>
                <a:gd name="connsiteX0" fmla="*/ 2654067 w 2654067"/>
                <a:gd name="connsiteY0" fmla="*/ 356392 h 1868348"/>
                <a:gd name="connsiteX1" fmla="*/ 2651430 w 2654067"/>
                <a:gd name="connsiteY1" fmla="*/ 356392 h 1868348"/>
                <a:gd name="connsiteX2" fmla="*/ 2651430 w 2654067"/>
                <a:gd name="connsiteY2" fmla="*/ 711383 h 1868348"/>
                <a:gd name="connsiteX3" fmla="*/ 2651430 w 2654067"/>
                <a:gd name="connsiteY3" fmla="*/ 919078 h 1868348"/>
                <a:gd name="connsiteX4" fmla="*/ 2651430 w 2654067"/>
                <a:gd name="connsiteY4" fmla="*/ 1331134 h 1868348"/>
                <a:gd name="connsiteX5" fmla="*/ 2496488 w 2654067"/>
                <a:gd name="connsiteY5" fmla="*/ 1486076 h 1868348"/>
                <a:gd name="connsiteX6" fmla="*/ 2371279 w 2654067"/>
                <a:gd name="connsiteY6" fmla="*/ 1486076 h 1868348"/>
                <a:gd name="connsiteX7" fmla="*/ 2371279 w 2654067"/>
                <a:gd name="connsiteY7" fmla="*/ 1760805 h 1868348"/>
                <a:gd name="connsiteX8" fmla="*/ 2263736 w 2654067"/>
                <a:gd name="connsiteY8" fmla="*/ 1868348 h 1868348"/>
                <a:gd name="connsiteX9" fmla="*/ 1833576 w 2654067"/>
                <a:gd name="connsiteY9" fmla="*/ 1868348 h 1868348"/>
                <a:gd name="connsiteX10" fmla="*/ 1726033 w 2654067"/>
                <a:gd name="connsiteY10" fmla="*/ 1760805 h 1868348"/>
                <a:gd name="connsiteX11" fmla="*/ 1726033 w 2654067"/>
                <a:gd name="connsiteY11" fmla="*/ 1722459 h 1868348"/>
                <a:gd name="connsiteX12" fmla="*/ 1710858 w 2654067"/>
                <a:gd name="connsiteY12" fmla="*/ 1732690 h 1868348"/>
                <a:gd name="connsiteX13" fmla="*/ 1650548 w 2654067"/>
                <a:gd name="connsiteY13" fmla="*/ 1744866 h 1868348"/>
                <a:gd name="connsiteX14" fmla="*/ 505809 w 2654067"/>
                <a:gd name="connsiteY14" fmla="*/ 1744866 h 1868348"/>
                <a:gd name="connsiteX15" fmla="*/ 350867 w 2654067"/>
                <a:gd name="connsiteY15" fmla="*/ 1589924 h 1868348"/>
                <a:gd name="connsiteX16" fmla="*/ 350867 w 2654067"/>
                <a:gd name="connsiteY16" fmla="*/ 1486076 h 1868348"/>
                <a:gd name="connsiteX17" fmla="*/ 154942 w 2654067"/>
                <a:gd name="connsiteY17" fmla="*/ 1486076 h 1868348"/>
                <a:gd name="connsiteX18" fmla="*/ 0 w 2654067"/>
                <a:gd name="connsiteY18" fmla="*/ 1331134 h 1868348"/>
                <a:gd name="connsiteX19" fmla="*/ 0 w 2654067"/>
                <a:gd name="connsiteY19" fmla="*/ 711383 h 1868348"/>
                <a:gd name="connsiteX20" fmla="*/ 154942 w 2654067"/>
                <a:gd name="connsiteY20" fmla="*/ 556441 h 1868348"/>
                <a:gd name="connsiteX21" fmla="*/ 282526 w 2654067"/>
                <a:gd name="connsiteY21" fmla="*/ 556441 h 1868348"/>
                <a:gd name="connsiteX22" fmla="*/ 282526 w 2654067"/>
                <a:gd name="connsiteY22" fmla="*/ 299327 h 1868348"/>
                <a:gd name="connsiteX23" fmla="*/ 437468 w 2654067"/>
                <a:gd name="connsiteY23" fmla="*/ 144385 h 1868348"/>
                <a:gd name="connsiteX24" fmla="*/ 2159953 w 2654067"/>
                <a:gd name="connsiteY24" fmla="*/ 144385 h 1868348"/>
                <a:gd name="connsiteX25" fmla="*/ 2196049 w 2654067"/>
                <a:gd name="connsiteY25" fmla="*/ 0 h 1868348"/>
                <a:gd name="connsiteX26" fmla="*/ 2564969 w 2654067"/>
                <a:gd name="connsiteY26" fmla="*/ 0 h 1868348"/>
                <a:gd name="connsiteX27" fmla="*/ 2616160 w 2654067"/>
                <a:gd name="connsiteY27" fmla="*/ 204764 h 1868348"/>
                <a:gd name="connsiteX28" fmla="*/ 2639254 w 2654067"/>
                <a:gd name="connsiteY28" fmla="*/ 239017 h 1868348"/>
                <a:gd name="connsiteX29" fmla="*/ 2651430 w 2654067"/>
                <a:gd name="connsiteY29" fmla="*/ 299327 h 1868348"/>
                <a:gd name="connsiteX30" fmla="*/ 2651430 w 2654067"/>
                <a:gd name="connsiteY30" fmla="*/ 345844 h 1868348"/>
                <a:gd name="connsiteX31" fmla="*/ 2654067 w 2654067"/>
                <a:gd name="connsiteY31" fmla="*/ 356392 h 1868348"/>
                <a:gd name="connsiteX0" fmla="*/ 2654067 w 2654067"/>
                <a:gd name="connsiteY0" fmla="*/ 356544 h 1868500"/>
                <a:gd name="connsiteX1" fmla="*/ 2651430 w 2654067"/>
                <a:gd name="connsiteY1" fmla="*/ 356544 h 1868500"/>
                <a:gd name="connsiteX2" fmla="*/ 2651430 w 2654067"/>
                <a:gd name="connsiteY2" fmla="*/ 711535 h 1868500"/>
                <a:gd name="connsiteX3" fmla="*/ 2651430 w 2654067"/>
                <a:gd name="connsiteY3" fmla="*/ 919230 h 1868500"/>
                <a:gd name="connsiteX4" fmla="*/ 2651430 w 2654067"/>
                <a:gd name="connsiteY4" fmla="*/ 1331286 h 1868500"/>
                <a:gd name="connsiteX5" fmla="*/ 2496488 w 2654067"/>
                <a:gd name="connsiteY5" fmla="*/ 1486228 h 1868500"/>
                <a:gd name="connsiteX6" fmla="*/ 2371279 w 2654067"/>
                <a:gd name="connsiteY6" fmla="*/ 1486228 h 1868500"/>
                <a:gd name="connsiteX7" fmla="*/ 2371279 w 2654067"/>
                <a:gd name="connsiteY7" fmla="*/ 1760957 h 1868500"/>
                <a:gd name="connsiteX8" fmla="*/ 2263736 w 2654067"/>
                <a:gd name="connsiteY8" fmla="*/ 1868500 h 1868500"/>
                <a:gd name="connsiteX9" fmla="*/ 1833576 w 2654067"/>
                <a:gd name="connsiteY9" fmla="*/ 1868500 h 1868500"/>
                <a:gd name="connsiteX10" fmla="*/ 1726033 w 2654067"/>
                <a:gd name="connsiteY10" fmla="*/ 1760957 h 1868500"/>
                <a:gd name="connsiteX11" fmla="*/ 1726033 w 2654067"/>
                <a:gd name="connsiteY11" fmla="*/ 1722611 h 1868500"/>
                <a:gd name="connsiteX12" fmla="*/ 1710858 w 2654067"/>
                <a:gd name="connsiteY12" fmla="*/ 1732842 h 1868500"/>
                <a:gd name="connsiteX13" fmla="*/ 1650548 w 2654067"/>
                <a:gd name="connsiteY13" fmla="*/ 1745018 h 1868500"/>
                <a:gd name="connsiteX14" fmla="*/ 505809 w 2654067"/>
                <a:gd name="connsiteY14" fmla="*/ 1745018 h 1868500"/>
                <a:gd name="connsiteX15" fmla="*/ 350867 w 2654067"/>
                <a:gd name="connsiteY15" fmla="*/ 1590076 h 1868500"/>
                <a:gd name="connsiteX16" fmla="*/ 350867 w 2654067"/>
                <a:gd name="connsiteY16" fmla="*/ 1486228 h 1868500"/>
                <a:gd name="connsiteX17" fmla="*/ 154942 w 2654067"/>
                <a:gd name="connsiteY17" fmla="*/ 1486228 h 1868500"/>
                <a:gd name="connsiteX18" fmla="*/ 0 w 2654067"/>
                <a:gd name="connsiteY18" fmla="*/ 1331286 h 1868500"/>
                <a:gd name="connsiteX19" fmla="*/ 0 w 2654067"/>
                <a:gd name="connsiteY19" fmla="*/ 711535 h 1868500"/>
                <a:gd name="connsiteX20" fmla="*/ 154942 w 2654067"/>
                <a:gd name="connsiteY20" fmla="*/ 556593 h 1868500"/>
                <a:gd name="connsiteX21" fmla="*/ 282526 w 2654067"/>
                <a:gd name="connsiteY21" fmla="*/ 556593 h 1868500"/>
                <a:gd name="connsiteX22" fmla="*/ 282526 w 2654067"/>
                <a:gd name="connsiteY22" fmla="*/ 299479 h 1868500"/>
                <a:gd name="connsiteX23" fmla="*/ 437468 w 2654067"/>
                <a:gd name="connsiteY23" fmla="*/ 144537 h 1868500"/>
                <a:gd name="connsiteX24" fmla="*/ 2159953 w 2654067"/>
                <a:gd name="connsiteY24" fmla="*/ 144537 h 1868500"/>
                <a:gd name="connsiteX25" fmla="*/ 2196049 w 2654067"/>
                <a:gd name="connsiteY25" fmla="*/ 152 h 1868500"/>
                <a:gd name="connsiteX26" fmla="*/ 2564969 w 2654067"/>
                <a:gd name="connsiteY26" fmla="*/ 152 h 1868500"/>
                <a:gd name="connsiteX27" fmla="*/ 2616160 w 2654067"/>
                <a:gd name="connsiteY27" fmla="*/ 204916 h 1868500"/>
                <a:gd name="connsiteX28" fmla="*/ 2639254 w 2654067"/>
                <a:gd name="connsiteY28" fmla="*/ 239169 h 1868500"/>
                <a:gd name="connsiteX29" fmla="*/ 2651430 w 2654067"/>
                <a:gd name="connsiteY29" fmla="*/ 299479 h 1868500"/>
                <a:gd name="connsiteX30" fmla="*/ 2651430 w 2654067"/>
                <a:gd name="connsiteY30" fmla="*/ 345996 h 1868500"/>
                <a:gd name="connsiteX31" fmla="*/ 2654067 w 2654067"/>
                <a:gd name="connsiteY31" fmla="*/ 356544 h 1868500"/>
                <a:gd name="connsiteX0" fmla="*/ 2654067 w 2654067"/>
                <a:gd name="connsiteY0" fmla="*/ 362435 h 1874391"/>
                <a:gd name="connsiteX1" fmla="*/ 2651430 w 2654067"/>
                <a:gd name="connsiteY1" fmla="*/ 362435 h 1874391"/>
                <a:gd name="connsiteX2" fmla="*/ 2651430 w 2654067"/>
                <a:gd name="connsiteY2" fmla="*/ 717426 h 1874391"/>
                <a:gd name="connsiteX3" fmla="*/ 2651430 w 2654067"/>
                <a:gd name="connsiteY3" fmla="*/ 925121 h 1874391"/>
                <a:gd name="connsiteX4" fmla="*/ 2651430 w 2654067"/>
                <a:gd name="connsiteY4" fmla="*/ 1337177 h 1874391"/>
                <a:gd name="connsiteX5" fmla="*/ 2496488 w 2654067"/>
                <a:gd name="connsiteY5" fmla="*/ 1492119 h 1874391"/>
                <a:gd name="connsiteX6" fmla="*/ 2371279 w 2654067"/>
                <a:gd name="connsiteY6" fmla="*/ 1492119 h 1874391"/>
                <a:gd name="connsiteX7" fmla="*/ 2371279 w 2654067"/>
                <a:gd name="connsiteY7" fmla="*/ 1766848 h 1874391"/>
                <a:gd name="connsiteX8" fmla="*/ 2263736 w 2654067"/>
                <a:gd name="connsiteY8" fmla="*/ 1874391 h 1874391"/>
                <a:gd name="connsiteX9" fmla="*/ 1833576 w 2654067"/>
                <a:gd name="connsiteY9" fmla="*/ 1874391 h 1874391"/>
                <a:gd name="connsiteX10" fmla="*/ 1726033 w 2654067"/>
                <a:gd name="connsiteY10" fmla="*/ 1766848 h 1874391"/>
                <a:gd name="connsiteX11" fmla="*/ 1726033 w 2654067"/>
                <a:gd name="connsiteY11" fmla="*/ 1728502 h 1874391"/>
                <a:gd name="connsiteX12" fmla="*/ 1710858 w 2654067"/>
                <a:gd name="connsiteY12" fmla="*/ 1738733 h 1874391"/>
                <a:gd name="connsiteX13" fmla="*/ 1650548 w 2654067"/>
                <a:gd name="connsiteY13" fmla="*/ 1750909 h 1874391"/>
                <a:gd name="connsiteX14" fmla="*/ 505809 w 2654067"/>
                <a:gd name="connsiteY14" fmla="*/ 1750909 h 1874391"/>
                <a:gd name="connsiteX15" fmla="*/ 350867 w 2654067"/>
                <a:gd name="connsiteY15" fmla="*/ 1595967 h 1874391"/>
                <a:gd name="connsiteX16" fmla="*/ 350867 w 2654067"/>
                <a:gd name="connsiteY16" fmla="*/ 1492119 h 1874391"/>
                <a:gd name="connsiteX17" fmla="*/ 154942 w 2654067"/>
                <a:gd name="connsiteY17" fmla="*/ 1492119 h 1874391"/>
                <a:gd name="connsiteX18" fmla="*/ 0 w 2654067"/>
                <a:gd name="connsiteY18" fmla="*/ 1337177 h 1874391"/>
                <a:gd name="connsiteX19" fmla="*/ 0 w 2654067"/>
                <a:gd name="connsiteY19" fmla="*/ 717426 h 1874391"/>
                <a:gd name="connsiteX20" fmla="*/ 154942 w 2654067"/>
                <a:gd name="connsiteY20" fmla="*/ 562484 h 1874391"/>
                <a:gd name="connsiteX21" fmla="*/ 282526 w 2654067"/>
                <a:gd name="connsiteY21" fmla="*/ 562484 h 1874391"/>
                <a:gd name="connsiteX22" fmla="*/ 282526 w 2654067"/>
                <a:gd name="connsiteY22" fmla="*/ 305370 h 1874391"/>
                <a:gd name="connsiteX23" fmla="*/ 437468 w 2654067"/>
                <a:gd name="connsiteY23" fmla="*/ 150428 h 1874391"/>
                <a:gd name="connsiteX24" fmla="*/ 2159953 w 2654067"/>
                <a:gd name="connsiteY24" fmla="*/ 150428 h 1874391"/>
                <a:gd name="connsiteX25" fmla="*/ 2196049 w 2654067"/>
                <a:gd name="connsiteY25" fmla="*/ 6043 h 1874391"/>
                <a:gd name="connsiteX26" fmla="*/ 2526869 w 2654067"/>
                <a:gd name="connsiteY26" fmla="*/ 146 h 1874391"/>
                <a:gd name="connsiteX27" fmla="*/ 2616160 w 2654067"/>
                <a:gd name="connsiteY27" fmla="*/ 210807 h 1874391"/>
                <a:gd name="connsiteX28" fmla="*/ 2639254 w 2654067"/>
                <a:gd name="connsiteY28" fmla="*/ 245060 h 1874391"/>
                <a:gd name="connsiteX29" fmla="*/ 2651430 w 2654067"/>
                <a:gd name="connsiteY29" fmla="*/ 305370 h 1874391"/>
                <a:gd name="connsiteX30" fmla="*/ 2651430 w 2654067"/>
                <a:gd name="connsiteY30" fmla="*/ 351887 h 1874391"/>
                <a:gd name="connsiteX31" fmla="*/ 2654067 w 2654067"/>
                <a:gd name="connsiteY31" fmla="*/ 362435 h 1874391"/>
                <a:gd name="connsiteX0" fmla="*/ 2654067 w 2654067"/>
                <a:gd name="connsiteY0" fmla="*/ 362435 h 1874391"/>
                <a:gd name="connsiteX1" fmla="*/ 2651430 w 2654067"/>
                <a:gd name="connsiteY1" fmla="*/ 362435 h 1874391"/>
                <a:gd name="connsiteX2" fmla="*/ 2651430 w 2654067"/>
                <a:gd name="connsiteY2" fmla="*/ 717426 h 1874391"/>
                <a:gd name="connsiteX3" fmla="*/ 2651430 w 2654067"/>
                <a:gd name="connsiteY3" fmla="*/ 925121 h 1874391"/>
                <a:gd name="connsiteX4" fmla="*/ 2651430 w 2654067"/>
                <a:gd name="connsiteY4" fmla="*/ 1337177 h 1874391"/>
                <a:gd name="connsiteX5" fmla="*/ 2496488 w 2654067"/>
                <a:gd name="connsiteY5" fmla="*/ 1492119 h 1874391"/>
                <a:gd name="connsiteX6" fmla="*/ 2371279 w 2654067"/>
                <a:gd name="connsiteY6" fmla="*/ 1492119 h 1874391"/>
                <a:gd name="connsiteX7" fmla="*/ 2371279 w 2654067"/>
                <a:gd name="connsiteY7" fmla="*/ 1766848 h 1874391"/>
                <a:gd name="connsiteX8" fmla="*/ 2263736 w 2654067"/>
                <a:gd name="connsiteY8" fmla="*/ 1874391 h 1874391"/>
                <a:gd name="connsiteX9" fmla="*/ 1833576 w 2654067"/>
                <a:gd name="connsiteY9" fmla="*/ 1874391 h 1874391"/>
                <a:gd name="connsiteX10" fmla="*/ 1726033 w 2654067"/>
                <a:gd name="connsiteY10" fmla="*/ 1766848 h 1874391"/>
                <a:gd name="connsiteX11" fmla="*/ 1726033 w 2654067"/>
                <a:gd name="connsiteY11" fmla="*/ 1728502 h 1874391"/>
                <a:gd name="connsiteX12" fmla="*/ 1710858 w 2654067"/>
                <a:gd name="connsiteY12" fmla="*/ 1738733 h 1874391"/>
                <a:gd name="connsiteX13" fmla="*/ 1650548 w 2654067"/>
                <a:gd name="connsiteY13" fmla="*/ 1750909 h 1874391"/>
                <a:gd name="connsiteX14" fmla="*/ 505809 w 2654067"/>
                <a:gd name="connsiteY14" fmla="*/ 1750909 h 1874391"/>
                <a:gd name="connsiteX15" fmla="*/ 350867 w 2654067"/>
                <a:gd name="connsiteY15" fmla="*/ 1595967 h 1874391"/>
                <a:gd name="connsiteX16" fmla="*/ 350867 w 2654067"/>
                <a:gd name="connsiteY16" fmla="*/ 1492119 h 1874391"/>
                <a:gd name="connsiteX17" fmla="*/ 154942 w 2654067"/>
                <a:gd name="connsiteY17" fmla="*/ 1492119 h 1874391"/>
                <a:gd name="connsiteX18" fmla="*/ 0 w 2654067"/>
                <a:gd name="connsiteY18" fmla="*/ 1337177 h 1874391"/>
                <a:gd name="connsiteX19" fmla="*/ 0 w 2654067"/>
                <a:gd name="connsiteY19" fmla="*/ 717426 h 1874391"/>
                <a:gd name="connsiteX20" fmla="*/ 154942 w 2654067"/>
                <a:gd name="connsiteY20" fmla="*/ 562484 h 1874391"/>
                <a:gd name="connsiteX21" fmla="*/ 282526 w 2654067"/>
                <a:gd name="connsiteY21" fmla="*/ 562484 h 1874391"/>
                <a:gd name="connsiteX22" fmla="*/ 282526 w 2654067"/>
                <a:gd name="connsiteY22" fmla="*/ 305370 h 1874391"/>
                <a:gd name="connsiteX23" fmla="*/ 437468 w 2654067"/>
                <a:gd name="connsiteY23" fmla="*/ 150428 h 1874391"/>
                <a:gd name="connsiteX24" fmla="*/ 2159953 w 2654067"/>
                <a:gd name="connsiteY24" fmla="*/ 150428 h 1874391"/>
                <a:gd name="connsiteX25" fmla="*/ 2236530 w 2654067"/>
                <a:gd name="connsiteY25" fmla="*/ 3095 h 1874391"/>
                <a:gd name="connsiteX26" fmla="*/ 2526869 w 2654067"/>
                <a:gd name="connsiteY26" fmla="*/ 146 h 1874391"/>
                <a:gd name="connsiteX27" fmla="*/ 2616160 w 2654067"/>
                <a:gd name="connsiteY27" fmla="*/ 210807 h 1874391"/>
                <a:gd name="connsiteX28" fmla="*/ 2639254 w 2654067"/>
                <a:gd name="connsiteY28" fmla="*/ 245060 h 1874391"/>
                <a:gd name="connsiteX29" fmla="*/ 2651430 w 2654067"/>
                <a:gd name="connsiteY29" fmla="*/ 305370 h 1874391"/>
                <a:gd name="connsiteX30" fmla="*/ 2651430 w 2654067"/>
                <a:gd name="connsiteY30" fmla="*/ 351887 h 1874391"/>
                <a:gd name="connsiteX31" fmla="*/ 2654067 w 2654067"/>
                <a:gd name="connsiteY31" fmla="*/ 362435 h 1874391"/>
                <a:gd name="connsiteX0" fmla="*/ 2654067 w 2654067"/>
                <a:gd name="connsiteY0" fmla="*/ 362501 h 1874457"/>
                <a:gd name="connsiteX1" fmla="*/ 2651430 w 2654067"/>
                <a:gd name="connsiteY1" fmla="*/ 362501 h 1874457"/>
                <a:gd name="connsiteX2" fmla="*/ 2651430 w 2654067"/>
                <a:gd name="connsiteY2" fmla="*/ 717492 h 1874457"/>
                <a:gd name="connsiteX3" fmla="*/ 2651430 w 2654067"/>
                <a:gd name="connsiteY3" fmla="*/ 925187 h 1874457"/>
                <a:gd name="connsiteX4" fmla="*/ 2651430 w 2654067"/>
                <a:gd name="connsiteY4" fmla="*/ 1337243 h 1874457"/>
                <a:gd name="connsiteX5" fmla="*/ 2496488 w 2654067"/>
                <a:gd name="connsiteY5" fmla="*/ 1492185 h 1874457"/>
                <a:gd name="connsiteX6" fmla="*/ 2371279 w 2654067"/>
                <a:gd name="connsiteY6" fmla="*/ 1492185 h 1874457"/>
                <a:gd name="connsiteX7" fmla="*/ 2371279 w 2654067"/>
                <a:gd name="connsiteY7" fmla="*/ 1766914 h 1874457"/>
                <a:gd name="connsiteX8" fmla="*/ 2263736 w 2654067"/>
                <a:gd name="connsiteY8" fmla="*/ 1874457 h 1874457"/>
                <a:gd name="connsiteX9" fmla="*/ 1833576 w 2654067"/>
                <a:gd name="connsiteY9" fmla="*/ 1874457 h 1874457"/>
                <a:gd name="connsiteX10" fmla="*/ 1726033 w 2654067"/>
                <a:gd name="connsiteY10" fmla="*/ 1766914 h 1874457"/>
                <a:gd name="connsiteX11" fmla="*/ 1726033 w 2654067"/>
                <a:gd name="connsiteY11" fmla="*/ 1728568 h 1874457"/>
                <a:gd name="connsiteX12" fmla="*/ 1710858 w 2654067"/>
                <a:gd name="connsiteY12" fmla="*/ 1738799 h 1874457"/>
                <a:gd name="connsiteX13" fmla="*/ 1650548 w 2654067"/>
                <a:gd name="connsiteY13" fmla="*/ 1750975 h 1874457"/>
                <a:gd name="connsiteX14" fmla="*/ 505809 w 2654067"/>
                <a:gd name="connsiteY14" fmla="*/ 1750975 h 1874457"/>
                <a:gd name="connsiteX15" fmla="*/ 350867 w 2654067"/>
                <a:gd name="connsiteY15" fmla="*/ 1596033 h 1874457"/>
                <a:gd name="connsiteX16" fmla="*/ 350867 w 2654067"/>
                <a:gd name="connsiteY16" fmla="*/ 1492185 h 1874457"/>
                <a:gd name="connsiteX17" fmla="*/ 154942 w 2654067"/>
                <a:gd name="connsiteY17" fmla="*/ 1492185 h 1874457"/>
                <a:gd name="connsiteX18" fmla="*/ 0 w 2654067"/>
                <a:gd name="connsiteY18" fmla="*/ 1337243 h 1874457"/>
                <a:gd name="connsiteX19" fmla="*/ 0 w 2654067"/>
                <a:gd name="connsiteY19" fmla="*/ 717492 h 1874457"/>
                <a:gd name="connsiteX20" fmla="*/ 154942 w 2654067"/>
                <a:gd name="connsiteY20" fmla="*/ 562550 h 1874457"/>
                <a:gd name="connsiteX21" fmla="*/ 282526 w 2654067"/>
                <a:gd name="connsiteY21" fmla="*/ 562550 h 1874457"/>
                <a:gd name="connsiteX22" fmla="*/ 282526 w 2654067"/>
                <a:gd name="connsiteY22" fmla="*/ 305436 h 1874457"/>
                <a:gd name="connsiteX23" fmla="*/ 437468 w 2654067"/>
                <a:gd name="connsiteY23" fmla="*/ 150494 h 1874457"/>
                <a:gd name="connsiteX24" fmla="*/ 2159953 w 2654067"/>
                <a:gd name="connsiteY24" fmla="*/ 150494 h 1874457"/>
                <a:gd name="connsiteX25" fmla="*/ 2236530 w 2654067"/>
                <a:gd name="connsiteY25" fmla="*/ 3161 h 1874457"/>
                <a:gd name="connsiteX26" fmla="*/ 2526869 w 2654067"/>
                <a:gd name="connsiteY26" fmla="*/ 212 h 1874457"/>
                <a:gd name="connsiteX27" fmla="*/ 2619335 w 2654067"/>
                <a:gd name="connsiteY27" fmla="*/ 163697 h 1874457"/>
                <a:gd name="connsiteX28" fmla="*/ 2639254 w 2654067"/>
                <a:gd name="connsiteY28" fmla="*/ 245126 h 1874457"/>
                <a:gd name="connsiteX29" fmla="*/ 2651430 w 2654067"/>
                <a:gd name="connsiteY29" fmla="*/ 305436 h 1874457"/>
                <a:gd name="connsiteX30" fmla="*/ 2651430 w 2654067"/>
                <a:gd name="connsiteY30" fmla="*/ 351953 h 1874457"/>
                <a:gd name="connsiteX31" fmla="*/ 2654067 w 2654067"/>
                <a:gd name="connsiteY31" fmla="*/ 362501 h 187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54067" h="1874457">
                  <a:moveTo>
                    <a:pt x="2654067" y="362501"/>
                  </a:moveTo>
                  <a:lnTo>
                    <a:pt x="2651430" y="362501"/>
                  </a:lnTo>
                  <a:lnTo>
                    <a:pt x="2651430" y="717492"/>
                  </a:lnTo>
                  <a:lnTo>
                    <a:pt x="2651430" y="925187"/>
                  </a:lnTo>
                  <a:lnTo>
                    <a:pt x="2651430" y="1337243"/>
                  </a:lnTo>
                  <a:cubicBezTo>
                    <a:pt x="2651430" y="1422815"/>
                    <a:pt x="2582060" y="1492185"/>
                    <a:pt x="2496488" y="1492185"/>
                  </a:cubicBezTo>
                  <a:lnTo>
                    <a:pt x="2371279" y="1492185"/>
                  </a:lnTo>
                  <a:lnTo>
                    <a:pt x="2371279" y="1766914"/>
                  </a:lnTo>
                  <a:cubicBezTo>
                    <a:pt x="2371279" y="1826308"/>
                    <a:pt x="2323130" y="1874457"/>
                    <a:pt x="2263736" y="1874457"/>
                  </a:cubicBezTo>
                  <a:lnTo>
                    <a:pt x="1833576" y="1874457"/>
                  </a:lnTo>
                  <a:cubicBezTo>
                    <a:pt x="1774182" y="1874457"/>
                    <a:pt x="1726033" y="1826308"/>
                    <a:pt x="1726033" y="1766914"/>
                  </a:cubicBezTo>
                  <a:lnTo>
                    <a:pt x="1726033" y="1728568"/>
                  </a:lnTo>
                  <a:lnTo>
                    <a:pt x="1710858" y="1738799"/>
                  </a:lnTo>
                  <a:cubicBezTo>
                    <a:pt x="1692321" y="1746640"/>
                    <a:pt x="1671941" y="1750975"/>
                    <a:pt x="1650548" y="1750975"/>
                  </a:cubicBezTo>
                  <a:lnTo>
                    <a:pt x="505809" y="1750975"/>
                  </a:lnTo>
                  <a:cubicBezTo>
                    <a:pt x="420237" y="1750975"/>
                    <a:pt x="350867" y="1681605"/>
                    <a:pt x="350867" y="1596033"/>
                  </a:cubicBezTo>
                  <a:lnTo>
                    <a:pt x="350867" y="1492185"/>
                  </a:lnTo>
                  <a:lnTo>
                    <a:pt x="154942" y="1492185"/>
                  </a:lnTo>
                  <a:cubicBezTo>
                    <a:pt x="69370" y="1492185"/>
                    <a:pt x="0" y="1422815"/>
                    <a:pt x="0" y="1337243"/>
                  </a:cubicBezTo>
                  <a:lnTo>
                    <a:pt x="0" y="717492"/>
                  </a:lnTo>
                  <a:cubicBezTo>
                    <a:pt x="0" y="631920"/>
                    <a:pt x="69370" y="562550"/>
                    <a:pt x="154942" y="562550"/>
                  </a:cubicBezTo>
                  <a:lnTo>
                    <a:pt x="282526" y="562550"/>
                  </a:lnTo>
                  <a:lnTo>
                    <a:pt x="282526" y="305436"/>
                  </a:lnTo>
                  <a:cubicBezTo>
                    <a:pt x="282526" y="219864"/>
                    <a:pt x="351896" y="150494"/>
                    <a:pt x="437468" y="150494"/>
                  </a:cubicBezTo>
                  <a:lnTo>
                    <a:pt x="2159953" y="150494"/>
                  </a:lnTo>
                  <a:cubicBezTo>
                    <a:pt x="2171985" y="102366"/>
                    <a:pt x="2191161" y="21804"/>
                    <a:pt x="2236530" y="3161"/>
                  </a:cubicBezTo>
                  <a:lnTo>
                    <a:pt x="2526869" y="212"/>
                  </a:lnTo>
                  <a:cubicBezTo>
                    <a:pt x="2582032" y="-5243"/>
                    <a:pt x="2602271" y="95442"/>
                    <a:pt x="2619335" y="163697"/>
                  </a:cubicBezTo>
                  <a:lnTo>
                    <a:pt x="2639254" y="245126"/>
                  </a:lnTo>
                  <a:cubicBezTo>
                    <a:pt x="2647094" y="263663"/>
                    <a:pt x="2651430" y="284043"/>
                    <a:pt x="2651430" y="305436"/>
                  </a:cubicBezTo>
                  <a:lnTo>
                    <a:pt x="2651430" y="351953"/>
                  </a:lnTo>
                  <a:lnTo>
                    <a:pt x="2654067" y="362501"/>
                  </a:ln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Freeform 24"/>
            <p:cNvSpPr/>
            <p:nvPr/>
          </p:nvSpPr>
          <p:spPr>
            <a:xfrm rot="5400000">
              <a:off x="2439492" y="1954376"/>
              <a:ext cx="1651476" cy="1941533"/>
            </a:xfrm>
            <a:custGeom>
              <a:avLst/>
              <a:gdLst>
                <a:gd name="connsiteX0" fmla="*/ 0 w 1651476"/>
                <a:gd name="connsiteY0" fmla="*/ 1721717 h 1941533"/>
                <a:gd name="connsiteX1" fmla="*/ 0 w 1651476"/>
                <a:gd name="connsiteY1" fmla="*/ 842480 h 1941533"/>
                <a:gd name="connsiteX2" fmla="*/ 64383 w 1651476"/>
                <a:gd name="connsiteY2" fmla="*/ 687047 h 1941533"/>
                <a:gd name="connsiteX3" fmla="*/ 69968 w 1651476"/>
                <a:gd name="connsiteY3" fmla="*/ 683281 h 1941533"/>
                <a:gd name="connsiteX4" fmla="*/ 55368 w 1651476"/>
                <a:gd name="connsiteY4" fmla="*/ 660248 h 1941533"/>
                <a:gd name="connsiteX5" fmla="*/ 49437 w 1651476"/>
                <a:gd name="connsiteY5" fmla="*/ 629002 h 1941533"/>
                <a:gd name="connsiteX6" fmla="*/ 49437 w 1651476"/>
                <a:gd name="connsiteY6" fmla="*/ 307926 h 1941533"/>
                <a:gd name="connsiteX7" fmla="*/ 52444 w 1651476"/>
                <a:gd name="connsiteY7" fmla="*/ 292088 h 1941533"/>
                <a:gd name="connsiteX8" fmla="*/ 49439 w 1651476"/>
                <a:gd name="connsiteY8" fmla="*/ 292088 h 1941533"/>
                <a:gd name="connsiteX9" fmla="*/ 118089 w 1651476"/>
                <a:gd name="connsiteY9" fmla="*/ 0 h 1941533"/>
                <a:gd name="connsiteX10" fmla="*/ 1533389 w 1651476"/>
                <a:gd name="connsiteY10" fmla="*/ 0 h 1941533"/>
                <a:gd name="connsiteX11" fmla="*/ 1602039 w 1651476"/>
                <a:gd name="connsiteY11" fmla="*/ 292088 h 1941533"/>
                <a:gd name="connsiteX12" fmla="*/ 1599032 w 1651476"/>
                <a:gd name="connsiteY12" fmla="*/ 292088 h 1941533"/>
                <a:gd name="connsiteX13" fmla="*/ 1602037 w 1651476"/>
                <a:gd name="connsiteY13" fmla="*/ 307926 h 1941533"/>
                <a:gd name="connsiteX14" fmla="*/ 1602037 w 1651476"/>
                <a:gd name="connsiteY14" fmla="*/ 629002 h 1941533"/>
                <a:gd name="connsiteX15" fmla="*/ 1596107 w 1651476"/>
                <a:gd name="connsiteY15" fmla="*/ 660248 h 1941533"/>
                <a:gd name="connsiteX16" fmla="*/ 1581507 w 1651476"/>
                <a:gd name="connsiteY16" fmla="*/ 683281 h 1941533"/>
                <a:gd name="connsiteX17" fmla="*/ 1587094 w 1651476"/>
                <a:gd name="connsiteY17" fmla="*/ 687047 h 1941533"/>
                <a:gd name="connsiteX18" fmla="*/ 1651476 w 1651476"/>
                <a:gd name="connsiteY18" fmla="*/ 842480 h 1941533"/>
                <a:gd name="connsiteX19" fmla="*/ 1651476 w 1651476"/>
                <a:gd name="connsiteY19" fmla="*/ 1721717 h 1941533"/>
                <a:gd name="connsiteX20" fmla="*/ 1431660 w 1651476"/>
                <a:gd name="connsiteY20" fmla="*/ 1941533 h 1941533"/>
                <a:gd name="connsiteX21" fmla="*/ 219816 w 1651476"/>
                <a:gd name="connsiteY21" fmla="*/ 1941533 h 1941533"/>
                <a:gd name="connsiteX22" fmla="*/ 0 w 1651476"/>
                <a:gd name="connsiteY22" fmla="*/ 1721717 h 194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1476" h="1941533">
                  <a:moveTo>
                    <a:pt x="0" y="1721717"/>
                  </a:moveTo>
                  <a:lnTo>
                    <a:pt x="0" y="842480"/>
                  </a:lnTo>
                  <a:cubicBezTo>
                    <a:pt x="0" y="781780"/>
                    <a:pt x="24604" y="726826"/>
                    <a:pt x="64383" y="687047"/>
                  </a:cubicBezTo>
                  <a:lnTo>
                    <a:pt x="69968" y="683281"/>
                  </a:lnTo>
                  <a:lnTo>
                    <a:pt x="55368" y="660248"/>
                  </a:lnTo>
                  <a:cubicBezTo>
                    <a:pt x="51549" y="650644"/>
                    <a:pt x="49437" y="640085"/>
                    <a:pt x="49437" y="629002"/>
                  </a:cubicBezTo>
                  <a:lnTo>
                    <a:pt x="49437" y="307926"/>
                  </a:lnTo>
                  <a:lnTo>
                    <a:pt x="52444" y="292088"/>
                  </a:lnTo>
                  <a:lnTo>
                    <a:pt x="49439" y="292088"/>
                  </a:lnTo>
                  <a:lnTo>
                    <a:pt x="118089" y="0"/>
                  </a:lnTo>
                  <a:lnTo>
                    <a:pt x="1533389" y="0"/>
                  </a:lnTo>
                  <a:lnTo>
                    <a:pt x="1602039" y="292088"/>
                  </a:lnTo>
                  <a:lnTo>
                    <a:pt x="1599032" y="292088"/>
                  </a:lnTo>
                  <a:lnTo>
                    <a:pt x="1602037" y="307926"/>
                  </a:lnTo>
                  <a:lnTo>
                    <a:pt x="1602037" y="629002"/>
                  </a:lnTo>
                  <a:cubicBezTo>
                    <a:pt x="1602037" y="640085"/>
                    <a:pt x="1599925" y="650644"/>
                    <a:pt x="1596107" y="660248"/>
                  </a:cubicBezTo>
                  <a:lnTo>
                    <a:pt x="1581507" y="683281"/>
                  </a:lnTo>
                  <a:lnTo>
                    <a:pt x="1587094" y="687047"/>
                  </a:lnTo>
                  <a:cubicBezTo>
                    <a:pt x="1626872" y="726826"/>
                    <a:pt x="1651476" y="781780"/>
                    <a:pt x="1651476" y="842480"/>
                  </a:cubicBezTo>
                  <a:lnTo>
                    <a:pt x="1651476" y="1721717"/>
                  </a:lnTo>
                  <a:cubicBezTo>
                    <a:pt x="1651476" y="1843118"/>
                    <a:pt x="1553061" y="1941533"/>
                    <a:pt x="1431660" y="1941533"/>
                  </a:cubicBezTo>
                  <a:lnTo>
                    <a:pt x="219816" y="1941533"/>
                  </a:lnTo>
                  <a:cubicBezTo>
                    <a:pt x="98415" y="1941533"/>
                    <a:pt x="0" y="1843118"/>
                    <a:pt x="0" y="1721717"/>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7" name="Rectangle 166"/>
            <p:cNvSpPr/>
            <p:nvPr/>
          </p:nvSpPr>
          <p:spPr>
            <a:xfrm>
              <a:off x="3877131" y="2144932"/>
              <a:ext cx="45719" cy="1560749"/>
            </a:xfrm>
            <a:prstGeom prst="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76" name="Rectangle 2075"/>
            <p:cNvSpPr/>
            <p:nvPr/>
          </p:nvSpPr>
          <p:spPr>
            <a:xfrm>
              <a:off x="2630889" y="2099404"/>
              <a:ext cx="399151" cy="1651477"/>
            </a:xfrm>
            <a:prstGeom prst="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Rectangle 145"/>
            <p:cNvSpPr/>
            <p:nvPr/>
          </p:nvSpPr>
          <p:spPr>
            <a:xfrm>
              <a:off x="3174284" y="2105798"/>
              <a:ext cx="209546" cy="1645083"/>
            </a:xfrm>
            <a:prstGeom prst="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080" name="Group 2079"/>
            <p:cNvGrpSpPr/>
            <p:nvPr/>
          </p:nvGrpSpPr>
          <p:grpSpPr>
            <a:xfrm>
              <a:off x="2667461" y="2148873"/>
              <a:ext cx="325770" cy="104775"/>
              <a:chOff x="2687643" y="2149475"/>
              <a:chExt cx="310320" cy="104775"/>
            </a:xfrm>
          </p:grpSpPr>
          <p:cxnSp>
            <p:nvCxnSpPr>
              <p:cNvPr id="2078" name="Straight Connector 2077"/>
              <p:cNvCxnSpPr/>
              <p:nvPr/>
            </p:nvCxnSpPr>
            <p:spPr>
              <a:xfrm>
                <a:off x="2687643" y="2149475"/>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2687643" y="2201862"/>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687643" y="2254250"/>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a:off x="3201782" y="2146398"/>
              <a:ext cx="155160" cy="104775"/>
              <a:chOff x="2687643" y="2149475"/>
              <a:chExt cx="310320" cy="104775"/>
            </a:xfrm>
          </p:grpSpPr>
          <p:cxnSp>
            <p:nvCxnSpPr>
              <p:cNvPr id="154" name="Straight Connector 153"/>
              <p:cNvCxnSpPr/>
              <p:nvPr/>
            </p:nvCxnSpPr>
            <p:spPr>
              <a:xfrm>
                <a:off x="2687643" y="2149475"/>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87643" y="2201862"/>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687643" y="2254250"/>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4" name="Freeform 103"/>
            <p:cNvSpPr/>
            <p:nvPr/>
          </p:nvSpPr>
          <p:spPr>
            <a:xfrm>
              <a:off x="2294462" y="2304101"/>
              <a:ext cx="3050282" cy="1267449"/>
            </a:xfrm>
            <a:custGeom>
              <a:avLst/>
              <a:gdLst>
                <a:gd name="connsiteX0" fmla="*/ 1034977 w 3050282"/>
                <a:gd name="connsiteY0" fmla="*/ 0 h 1267449"/>
                <a:gd name="connsiteX1" fmla="*/ 1893718 w 3050282"/>
                <a:gd name="connsiteY1" fmla="*/ 0 h 1267449"/>
                <a:gd name="connsiteX2" fmla="*/ 1979011 w 3050282"/>
                <a:gd name="connsiteY2" fmla="*/ 0 h 1267449"/>
                <a:gd name="connsiteX3" fmla="*/ 2472000 w 3050282"/>
                <a:gd name="connsiteY3" fmla="*/ 0 h 1267449"/>
                <a:gd name="connsiteX4" fmla="*/ 3050282 w 3050282"/>
                <a:gd name="connsiteY4" fmla="*/ 633724 h 1267449"/>
                <a:gd name="connsiteX5" fmla="*/ 2472000 w 3050282"/>
                <a:gd name="connsiteY5" fmla="*/ 1267448 h 1267449"/>
                <a:gd name="connsiteX6" fmla="*/ 1893718 w 3050282"/>
                <a:gd name="connsiteY6" fmla="*/ 1267447 h 1267449"/>
                <a:gd name="connsiteX7" fmla="*/ 1331952 w 3050282"/>
                <a:gd name="connsiteY7" fmla="*/ 1267447 h 1267449"/>
                <a:gd name="connsiteX8" fmla="*/ 1331952 w 3050282"/>
                <a:gd name="connsiteY8" fmla="*/ 1267449 h 1267449"/>
                <a:gd name="connsiteX9" fmla="*/ 0 w 3050282"/>
                <a:gd name="connsiteY9" fmla="*/ 1267449 h 1267449"/>
                <a:gd name="connsiteX10" fmla="*/ 0 w 3050282"/>
                <a:gd name="connsiteY10" fmla="*/ 1 h 1267449"/>
                <a:gd name="connsiteX11" fmla="*/ 1034977 w 3050282"/>
                <a:gd name="connsiteY11" fmla="*/ 1 h 1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282" h="1267449">
                  <a:moveTo>
                    <a:pt x="1034977" y="0"/>
                  </a:moveTo>
                  <a:lnTo>
                    <a:pt x="1893718" y="0"/>
                  </a:lnTo>
                  <a:lnTo>
                    <a:pt x="1979011" y="0"/>
                  </a:lnTo>
                  <a:lnTo>
                    <a:pt x="2472000" y="0"/>
                  </a:lnTo>
                  <a:cubicBezTo>
                    <a:pt x="2791376" y="0"/>
                    <a:pt x="3050282" y="283728"/>
                    <a:pt x="3050282" y="633724"/>
                  </a:cubicBezTo>
                  <a:cubicBezTo>
                    <a:pt x="3050282" y="983720"/>
                    <a:pt x="2791376" y="1267448"/>
                    <a:pt x="2472000" y="1267448"/>
                  </a:cubicBezTo>
                  <a:lnTo>
                    <a:pt x="1893718" y="1267447"/>
                  </a:lnTo>
                  <a:lnTo>
                    <a:pt x="1331952" y="1267447"/>
                  </a:lnTo>
                  <a:lnTo>
                    <a:pt x="1331952" y="1267449"/>
                  </a:lnTo>
                  <a:lnTo>
                    <a:pt x="0" y="1267449"/>
                  </a:lnTo>
                  <a:lnTo>
                    <a:pt x="0" y="1"/>
                  </a:lnTo>
                  <a:lnTo>
                    <a:pt x="1034977" y="1"/>
                  </a:lnTo>
                  <a:close/>
                </a:path>
              </a:pathLst>
            </a:cu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3" name="Group 12"/>
            <p:cNvGrpSpPr/>
            <p:nvPr/>
          </p:nvGrpSpPr>
          <p:grpSpPr>
            <a:xfrm>
              <a:off x="2839367" y="2314267"/>
              <a:ext cx="817438" cy="1234540"/>
              <a:chOff x="3791321" y="2300725"/>
              <a:chExt cx="817438" cy="1234540"/>
            </a:xfrm>
          </p:grpSpPr>
          <p:sp>
            <p:nvSpPr>
              <p:cNvPr id="8" name="Oval 7"/>
              <p:cNvSpPr/>
              <p:nvPr/>
            </p:nvSpPr>
            <p:spPr>
              <a:xfrm>
                <a:off x="3791321" y="2300725"/>
                <a:ext cx="120650" cy="12345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Flowchart: Stored Data 8"/>
              <p:cNvSpPr/>
              <p:nvPr/>
            </p:nvSpPr>
            <p:spPr>
              <a:xfrm>
                <a:off x="4036307" y="2302189"/>
                <a:ext cx="308160" cy="1233076"/>
              </a:xfrm>
              <a:prstGeom prst="flowChartOnlineStora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Flowchart: Delay 9"/>
              <p:cNvSpPr/>
              <p:nvPr/>
            </p:nvSpPr>
            <p:spPr>
              <a:xfrm>
                <a:off x="4430857" y="2308985"/>
                <a:ext cx="177902" cy="122628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5" name="Group 14"/>
            <p:cNvGrpSpPr/>
            <p:nvPr/>
          </p:nvGrpSpPr>
          <p:grpSpPr>
            <a:xfrm>
              <a:off x="2637044" y="2313628"/>
              <a:ext cx="60834" cy="1257922"/>
              <a:chOff x="3588998" y="2300725"/>
              <a:chExt cx="45719" cy="1235818"/>
            </a:xfrm>
          </p:grpSpPr>
          <p:sp>
            <p:nvSpPr>
              <p:cNvPr id="40" name="Rectangle 39"/>
              <p:cNvSpPr/>
              <p:nvPr/>
            </p:nvSpPr>
            <p:spPr>
              <a:xfrm>
                <a:off x="3588998" y="2300725"/>
                <a:ext cx="45719" cy="445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Rectangle 40"/>
              <p:cNvSpPr/>
              <p:nvPr/>
            </p:nvSpPr>
            <p:spPr>
              <a:xfrm>
                <a:off x="3588998" y="3091460"/>
                <a:ext cx="45719" cy="445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2" name="Group 11"/>
            <p:cNvGrpSpPr/>
            <p:nvPr/>
          </p:nvGrpSpPr>
          <p:grpSpPr>
            <a:xfrm>
              <a:off x="4742476" y="2363905"/>
              <a:ext cx="240425" cy="1135265"/>
              <a:chOff x="6271028" y="2482645"/>
              <a:chExt cx="240425" cy="1135265"/>
            </a:xfrm>
          </p:grpSpPr>
          <p:sp>
            <p:nvSpPr>
              <p:cNvPr id="11" name="Rectangle 10"/>
              <p:cNvSpPr/>
              <p:nvPr/>
            </p:nvSpPr>
            <p:spPr>
              <a:xfrm>
                <a:off x="6271028" y="2482645"/>
                <a:ext cx="74613" cy="1135265"/>
              </a:xfrm>
              <a:prstGeom prst="rect">
                <a:avLst/>
              </a:prstGeom>
              <a:solidFill>
                <a:srgbClr val="F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Rectangle 41"/>
              <p:cNvSpPr/>
              <p:nvPr/>
            </p:nvSpPr>
            <p:spPr>
              <a:xfrm>
                <a:off x="6353934" y="2482645"/>
                <a:ext cx="74613" cy="113526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Rectangle 42"/>
              <p:cNvSpPr/>
              <p:nvPr/>
            </p:nvSpPr>
            <p:spPr>
              <a:xfrm>
                <a:off x="6436840" y="2482645"/>
                <a:ext cx="74613" cy="11352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57" name="Straight Arrow Connector 56"/>
            <p:cNvCxnSpPr>
              <a:endCxn id="8" idx="2"/>
            </p:cNvCxnSpPr>
            <p:nvPr/>
          </p:nvCxnSpPr>
          <p:spPr>
            <a:xfrm>
              <a:off x="401114" y="2897641"/>
              <a:ext cx="2438253" cy="33896"/>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63" name="Group 2062"/>
            <p:cNvGrpSpPr/>
            <p:nvPr/>
          </p:nvGrpSpPr>
          <p:grpSpPr>
            <a:xfrm>
              <a:off x="393707" y="1914430"/>
              <a:ext cx="2442019" cy="891849"/>
              <a:chOff x="1555211" y="1914430"/>
              <a:chExt cx="2442019" cy="891849"/>
            </a:xfrm>
          </p:grpSpPr>
          <p:cxnSp>
            <p:nvCxnSpPr>
              <p:cNvPr id="18" name="Straight Arrow Connector 17"/>
              <p:cNvCxnSpPr>
                <a:endCxn id="40" idx="1"/>
              </p:cNvCxnSpPr>
              <p:nvPr/>
            </p:nvCxnSpPr>
            <p:spPr>
              <a:xfrm>
                <a:off x="1561310" y="2177406"/>
                <a:ext cx="2237238" cy="362744"/>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562618" y="2417523"/>
                <a:ext cx="2234622" cy="25702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555211" y="2660109"/>
                <a:ext cx="2442019" cy="14617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555211" y="1914430"/>
                <a:ext cx="2239623" cy="502083"/>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flipV="1">
              <a:off x="399120" y="3049683"/>
              <a:ext cx="2442019" cy="891849"/>
              <a:chOff x="1555211" y="1914430"/>
              <a:chExt cx="2442019" cy="891849"/>
            </a:xfrm>
          </p:grpSpPr>
          <p:cxnSp>
            <p:nvCxnSpPr>
              <p:cNvPr id="82" name="Straight Arrow Connector 81"/>
              <p:cNvCxnSpPr/>
              <p:nvPr/>
            </p:nvCxnSpPr>
            <p:spPr>
              <a:xfrm>
                <a:off x="1561310" y="2177406"/>
                <a:ext cx="2237238" cy="358764"/>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1562618" y="2417523"/>
                <a:ext cx="2234622" cy="25702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1555211" y="2660109"/>
                <a:ext cx="2442019" cy="14617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1555211" y="1914430"/>
                <a:ext cx="2239623" cy="502083"/>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64" name="Group 2063"/>
            <p:cNvGrpSpPr/>
            <p:nvPr/>
          </p:nvGrpSpPr>
          <p:grpSpPr>
            <a:xfrm>
              <a:off x="4468527" y="2304100"/>
              <a:ext cx="95192" cy="1267449"/>
              <a:chOff x="5885235" y="2322257"/>
              <a:chExt cx="95192" cy="1235818"/>
            </a:xfrm>
          </p:grpSpPr>
          <p:sp>
            <p:nvSpPr>
              <p:cNvPr id="38" name="Rectangle 37"/>
              <p:cNvSpPr/>
              <p:nvPr/>
            </p:nvSpPr>
            <p:spPr>
              <a:xfrm>
                <a:off x="5885235" y="2372534"/>
                <a:ext cx="95192" cy="113526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86" name="Group 85"/>
              <p:cNvGrpSpPr/>
              <p:nvPr/>
            </p:nvGrpSpPr>
            <p:grpSpPr>
              <a:xfrm>
                <a:off x="5909972" y="2322257"/>
                <a:ext cx="45719" cy="1235818"/>
                <a:chOff x="3588998" y="2300725"/>
                <a:chExt cx="45719" cy="1235818"/>
              </a:xfrm>
            </p:grpSpPr>
            <p:sp>
              <p:nvSpPr>
                <p:cNvPr id="87" name="Rectangle 86"/>
                <p:cNvSpPr/>
                <p:nvPr/>
              </p:nvSpPr>
              <p:spPr>
                <a:xfrm>
                  <a:off x="3588998" y="2300725"/>
                  <a:ext cx="45719" cy="445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Rectangle 87"/>
                <p:cNvSpPr/>
                <p:nvPr/>
              </p:nvSpPr>
              <p:spPr>
                <a:xfrm>
                  <a:off x="3588998" y="3091460"/>
                  <a:ext cx="45719" cy="445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2073" name="Group 2072"/>
            <p:cNvGrpSpPr/>
            <p:nvPr/>
          </p:nvGrpSpPr>
          <p:grpSpPr>
            <a:xfrm>
              <a:off x="2961512" y="2811930"/>
              <a:ext cx="1780963" cy="249829"/>
              <a:chOff x="4028464" y="2799313"/>
              <a:chExt cx="2131311" cy="249829"/>
            </a:xfrm>
          </p:grpSpPr>
          <p:cxnSp>
            <p:nvCxnSpPr>
              <p:cNvPr id="90" name="Straight Arrow Connector 89"/>
              <p:cNvCxnSpPr/>
              <p:nvPr/>
            </p:nvCxnSpPr>
            <p:spPr>
              <a:xfrm>
                <a:off x="4028464" y="2931662"/>
                <a:ext cx="2130719" cy="1821"/>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028465" y="2799313"/>
                <a:ext cx="2130719" cy="140853"/>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4034041" y="2930581"/>
                <a:ext cx="2125734" cy="118561"/>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p:nvGrpSpPr>
          <p:grpSpPr>
            <a:xfrm>
              <a:off x="2672224" y="3610524"/>
              <a:ext cx="325770" cy="104775"/>
              <a:chOff x="2687643" y="2149475"/>
              <a:chExt cx="310320" cy="104775"/>
            </a:xfrm>
          </p:grpSpPr>
          <p:cxnSp>
            <p:nvCxnSpPr>
              <p:cNvPr id="158" name="Straight Connector 157"/>
              <p:cNvCxnSpPr/>
              <p:nvPr/>
            </p:nvCxnSpPr>
            <p:spPr>
              <a:xfrm>
                <a:off x="2687643" y="2149475"/>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687643" y="2201862"/>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687643" y="2254250"/>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p:nvGrpSpPr>
          <p:grpSpPr>
            <a:xfrm>
              <a:off x="3206545" y="3608049"/>
              <a:ext cx="155160" cy="104775"/>
              <a:chOff x="2687643" y="2149475"/>
              <a:chExt cx="310320" cy="104775"/>
            </a:xfrm>
          </p:grpSpPr>
          <p:cxnSp>
            <p:nvCxnSpPr>
              <p:cNvPr id="162" name="Straight Connector 161"/>
              <p:cNvCxnSpPr/>
              <p:nvPr/>
            </p:nvCxnSpPr>
            <p:spPr>
              <a:xfrm>
                <a:off x="2687643" y="2149475"/>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687643" y="2201862"/>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687643" y="2254250"/>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66" name="Rectangle 165"/>
            <p:cNvSpPr/>
            <p:nvPr/>
          </p:nvSpPr>
          <p:spPr>
            <a:xfrm>
              <a:off x="2498312" y="2099404"/>
              <a:ext cx="45719" cy="1651477"/>
            </a:xfrm>
            <a:prstGeom prst="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82" name="Rounded Rectangle 2081"/>
            <p:cNvSpPr/>
            <p:nvPr/>
          </p:nvSpPr>
          <p:spPr>
            <a:xfrm>
              <a:off x="4493145" y="3892550"/>
              <a:ext cx="586855" cy="325965"/>
            </a:xfrm>
            <a:prstGeom prst="round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9" name="Rounded Rectangle 168"/>
            <p:cNvSpPr/>
            <p:nvPr/>
          </p:nvSpPr>
          <p:spPr>
            <a:xfrm>
              <a:off x="5368150" y="1932871"/>
              <a:ext cx="125724" cy="557917"/>
            </a:xfrm>
            <a:prstGeom prst="round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69" name="Straight Connector 68"/>
          <p:cNvCxnSpPr/>
          <p:nvPr/>
        </p:nvCxnSpPr>
        <p:spPr>
          <a:xfrm flipV="1">
            <a:off x="2425414" y="1411941"/>
            <a:ext cx="0" cy="787387"/>
          </a:xfrm>
          <a:prstGeom prst="line">
            <a:avLst/>
          </a:prstGeom>
          <a:ln w="19050">
            <a:solidFill>
              <a:schemeClr val="accent6">
                <a:lumMod val="7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8" name="Rectangle 227"/>
          <p:cNvSpPr/>
          <p:nvPr/>
        </p:nvSpPr>
        <p:spPr>
          <a:xfrm>
            <a:off x="1812593" y="875830"/>
            <a:ext cx="1207382" cy="369332"/>
          </a:xfrm>
          <a:prstGeom prst="rect">
            <a:avLst/>
          </a:prstGeom>
        </p:spPr>
        <p:txBody>
          <a:bodyPr wrap="none">
            <a:spAutoFit/>
          </a:bodyPr>
          <a:lstStyle/>
          <a:p>
            <a:pPr>
              <a:spcBef>
                <a:spcPct val="20000"/>
              </a:spcBef>
              <a:defRPr/>
            </a:pPr>
            <a:r>
              <a:rPr lang="en-US" b="1" dirty="0" smtClean="0">
                <a:solidFill>
                  <a:schemeClr val="accent6">
                    <a:lumMod val="75000"/>
                  </a:schemeClr>
                </a:solidFill>
                <a:latin typeface="+mj-lt"/>
                <a:cs typeface="Calibri" panose="020F0502020204030204" pitchFamily="34" charset="0"/>
              </a:rPr>
              <a:t>Aperture</a:t>
            </a:r>
            <a:endParaRPr lang="en-US" b="1" dirty="0">
              <a:solidFill>
                <a:schemeClr val="accent6">
                  <a:lumMod val="75000"/>
                </a:schemeClr>
              </a:solidFill>
              <a:latin typeface="+mj-lt"/>
              <a:cs typeface="Calibri" panose="020F0502020204030204" pitchFamily="34" charset="0"/>
            </a:endParaRPr>
          </a:p>
        </p:txBody>
      </p:sp>
      <p:sp>
        <p:nvSpPr>
          <p:cNvPr id="229" name="Rectangle 228"/>
          <p:cNvSpPr/>
          <p:nvPr/>
        </p:nvSpPr>
        <p:spPr>
          <a:xfrm>
            <a:off x="2616845" y="4216503"/>
            <a:ext cx="720069" cy="369332"/>
          </a:xfrm>
          <a:prstGeom prst="rect">
            <a:avLst/>
          </a:prstGeom>
        </p:spPr>
        <p:txBody>
          <a:bodyPr wrap="none">
            <a:spAutoFit/>
          </a:bodyPr>
          <a:lstStyle/>
          <a:p>
            <a:pPr>
              <a:spcBef>
                <a:spcPct val="20000"/>
              </a:spcBef>
              <a:defRPr/>
            </a:pPr>
            <a:r>
              <a:rPr lang="en-US" b="1" dirty="0" smtClean="0">
                <a:solidFill>
                  <a:schemeClr val="accent6">
                    <a:lumMod val="75000"/>
                  </a:schemeClr>
                </a:solidFill>
                <a:latin typeface="+mj-lt"/>
                <a:cs typeface="Calibri" panose="020F0502020204030204" pitchFamily="34" charset="0"/>
              </a:rPr>
              <a:t>Lens</a:t>
            </a:r>
            <a:endParaRPr lang="en-US" b="1" dirty="0">
              <a:solidFill>
                <a:schemeClr val="accent6">
                  <a:lumMod val="75000"/>
                </a:schemeClr>
              </a:solidFill>
              <a:latin typeface="+mj-lt"/>
              <a:cs typeface="Calibri" panose="020F0502020204030204" pitchFamily="34" charset="0"/>
            </a:endParaRPr>
          </a:p>
        </p:txBody>
      </p:sp>
      <p:sp>
        <p:nvSpPr>
          <p:cNvPr id="230" name="Rectangle 229"/>
          <p:cNvSpPr/>
          <p:nvPr/>
        </p:nvSpPr>
        <p:spPr>
          <a:xfrm>
            <a:off x="3352797" y="884297"/>
            <a:ext cx="1833855" cy="369332"/>
          </a:xfrm>
          <a:prstGeom prst="rect">
            <a:avLst/>
          </a:prstGeom>
        </p:spPr>
        <p:txBody>
          <a:bodyPr wrap="none">
            <a:spAutoFit/>
          </a:bodyPr>
          <a:lstStyle/>
          <a:p>
            <a:pPr>
              <a:spcBef>
                <a:spcPct val="20000"/>
              </a:spcBef>
              <a:defRPr/>
            </a:pPr>
            <a:r>
              <a:rPr lang="en-US" b="1" dirty="0" smtClean="0">
                <a:solidFill>
                  <a:schemeClr val="accent6">
                    <a:lumMod val="75000"/>
                  </a:schemeClr>
                </a:solidFill>
                <a:latin typeface="+mj-lt"/>
                <a:cs typeface="Calibri" panose="020F0502020204030204" pitchFamily="34" charset="0"/>
              </a:rPr>
              <a:t>Shutter Speed</a:t>
            </a:r>
            <a:endParaRPr lang="en-US" b="1" dirty="0">
              <a:solidFill>
                <a:schemeClr val="accent6">
                  <a:lumMod val="75000"/>
                </a:schemeClr>
              </a:solidFill>
              <a:latin typeface="+mj-lt"/>
              <a:cs typeface="Calibri" panose="020F0502020204030204" pitchFamily="34" charset="0"/>
            </a:endParaRPr>
          </a:p>
        </p:txBody>
      </p:sp>
      <p:cxnSp>
        <p:nvCxnSpPr>
          <p:cNvPr id="231" name="Straight Connector 230"/>
          <p:cNvCxnSpPr/>
          <p:nvPr/>
        </p:nvCxnSpPr>
        <p:spPr>
          <a:xfrm flipV="1">
            <a:off x="4267248" y="1406909"/>
            <a:ext cx="0" cy="787387"/>
          </a:xfrm>
          <a:prstGeom prst="line">
            <a:avLst/>
          </a:prstGeom>
          <a:ln w="19050">
            <a:solidFill>
              <a:schemeClr val="accent6">
                <a:lumMod val="7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3009620" y="3457249"/>
            <a:ext cx="0" cy="787387"/>
          </a:xfrm>
          <a:prstGeom prst="line">
            <a:avLst/>
          </a:prstGeom>
          <a:ln w="19050">
            <a:solidFill>
              <a:schemeClr val="accent6">
                <a:lumMod val="7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89" name="Group 88"/>
          <p:cNvGrpSpPr/>
          <p:nvPr/>
        </p:nvGrpSpPr>
        <p:grpSpPr>
          <a:xfrm>
            <a:off x="6908800" y="-1"/>
            <a:ext cx="2236907" cy="5152699"/>
            <a:chOff x="6962414" y="0"/>
            <a:chExt cx="2183293" cy="5029200"/>
          </a:xfrm>
        </p:grpSpPr>
        <p:pic>
          <p:nvPicPr>
            <p:cNvPr id="91" name="Picture 9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2414" y="0"/>
              <a:ext cx="2181586" cy="1676400"/>
            </a:xfrm>
            <a:prstGeom prst="rect">
              <a:avLst/>
            </a:prstGeom>
          </p:spPr>
        </p:pic>
        <p:pic>
          <p:nvPicPr>
            <p:cNvPr id="92" name="Picture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2414" y="1676400"/>
              <a:ext cx="2181586" cy="1676400"/>
            </a:xfrm>
            <a:prstGeom prst="rect">
              <a:avLst/>
            </a:prstGeom>
          </p:spPr>
        </p:pic>
        <p:pic>
          <p:nvPicPr>
            <p:cNvPr id="93" name="Picture 9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4121" y="3352800"/>
              <a:ext cx="2181586" cy="1676400"/>
            </a:xfrm>
            <a:prstGeom prst="rect">
              <a:avLst/>
            </a:prstGeom>
          </p:spPr>
        </p:pic>
      </p:grpSp>
      <p:sp>
        <p:nvSpPr>
          <p:cNvPr id="96" name="Rectangle 95"/>
          <p:cNvSpPr/>
          <p:nvPr/>
        </p:nvSpPr>
        <p:spPr>
          <a:xfrm>
            <a:off x="8252463" y="898751"/>
            <a:ext cx="968534" cy="877163"/>
          </a:xfrm>
          <a:prstGeom prst="rect">
            <a:avLst/>
          </a:prstGeom>
        </p:spPr>
        <p:txBody>
          <a:bodyPr wrap="none">
            <a:spAutoFit/>
          </a:bodyPr>
          <a:lstStyle/>
          <a:p>
            <a:pPr algn="r">
              <a:spcBef>
                <a:spcPct val="20000"/>
              </a:spcBef>
              <a:defRPr/>
            </a:pPr>
            <a:r>
              <a:rPr lang="en-US" sz="1500" b="1" dirty="0" smtClean="0">
                <a:solidFill>
                  <a:srgbClr val="92D050"/>
                </a:solidFill>
                <a:latin typeface="+mj-lt"/>
                <a:cs typeface="Calibri" panose="020F0502020204030204" pitchFamily="34" charset="0"/>
              </a:rPr>
              <a:t>f/1.4</a:t>
            </a:r>
          </a:p>
          <a:p>
            <a:pPr algn="r">
              <a:spcBef>
                <a:spcPct val="20000"/>
              </a:spcBef>
              <a:defRPr/>
            </a:pPr>
            <a:r>
              <a:rPr lang="en-US" sz="1500" b="1" dirty="0" smtClean="0">
                <a:solidFill>
                  <a:srgbClr val="92D050"/>
                </a:solidFill>
                <a:latin typeface="+mj-lt"/>
                <a:cs typeface="Calibri" panose="020F0502020204030204" pitchFamily="34" charset="0"/>
              </a:rPr>
              <a:t>1/125s</a:t>
            </a:r>
          </a:p>
          <a:p>
            <a:pPr algn="r">
              <a:spcBef>
                <a:spcPct val="20000"/>
              </a:spcBef>
              <a:defRPr/>
            </a:pPr>
            <a:r>
              <a:rPr lang="en-US" sz="1500" b="1" dirty="0" smtClean="0">
                <a:solidFill>
                  <a:srgbClr val="92D050"/>
                </a:solidFill>
                <a:latin typeface="+mj-lt"/>
                <a:cs typeface="Calibri" panose="020F0502020204030204" pitchFamily="34" charset="0"/>
              </a:rPr>
              <a:t>ISO 100</a:t>
            </a:r>
            <a:endParaRPr lang="en-US" sz="1500" b="1" dirty="0">
              <a:solidFill>
                <a:srgbClr val="92D050"/>
              </a:solidFill>
              <a:latin typeface="+mj-lt"/>
              <a:cs typeface="Calibri" panose="020F0502020204030204" pitchFamily="34" charset="0"/>
            </a:endParaRPr>
          </a:p>
        </p:txBody>
      </p:sp>
      <p:sp>
        <p:nvSpPr>
          <p:cNvPr id="97" name="Rectangle 96"/>
          <p:cNvSpPr/>
          <p:nvPr/>
        </p:nvSpPr>
        <p:spPr>
          <a:xfrm>
            <a:off x="8245441" y="2606558"/>
            <a:ext cx="968534" cy="877163"/>
          </a:xfrm>
          <a:prstGeom prst="rect">
            <a:avLst/>
          </a:prstGeom>
        </p:spPr>
        <p:txBody>
          <a:bodyPr wrap="none">
            <a:spAutoFit/>
          </a:bodyPr>
          <a:lstStyle/>
          <a:p>
            <a:pPr algn="r">
              <a:spcBef>
                <a:spcPct val="20000"/>
              </a:spcBef>
              <a:defRPr/>
            </a:pPr>
            <a:r>
              <a:rPr lang="en-US" sz="1500" b="1" dirty="0" smtClean="0">
                <a:solidFill>
                  <a:srgbClr val="92D050"/>
                </a:solidFill>
                <a:latin typeface="+mj-lt"/>
                <a:cs typeface="Calibri" panose="020F0502020204030204" pitchFamily="34" charset="0"/>
              </a:rPr>
              <a:t>f/2.8</a:t>
            </a:r>
          </a:p>
          <a:p>
            <a:pPr algn="r">
              <a:spcBef>
                <a:spcPct val="20000"/>
              </a:spcBef>
              <a:defRPr/>
            </a:pPr>
            <a:r>
              <a:rPr lang="en-US" sz="1500" b="1" dirty="0" smtClean="0">
                <a:solidFill>
                  <a:srgbClr val="92D050"/>
                </a:solidFill>
                <a:latin typeface="+mj-lt"/>
                <a:cs typeface="Calibri" panose="020F0502020204030204" pitchFamily="34" charset="0"/>
              </a:rPr>
              <a:t>1/125s</a:t>
            </a:r>
          </a:p>
          <a:p>
            <a:pPr algn="r">
              <a:spcBef>
                <a:spcPct val="20000"/>
              </a:spcBef>
              <a:defRPr/>
            </a:pPr>
            <a:r>
              <a:rPr lang="en-US" sz="1500" b="1" dirty="0" smtClean="0">
                <a:solidFill>
                  <a:srgbClr val="92D050"/>
                </a:solidFill>
                <a:latin typeface="+mj-lt"/>
                <a:cs typeface="Calibri" panose="020F0502020204030204" pitchFamily="34" charset="0"/>
              </a:rPr>
              <a:t>ISO 100</a:t>
            </a:r>
            <a:endParaRPr lang="en-US" sz="1500" b="1" dirty="0">
              <a:solidFill>
                <a:srgbClr val="92D050"/>
              </a:solidFill>
              <a:latin typeface="+mj-lt"/>
              <a:cs typeface="Calibri" panose="020F0502020204030204" pitchFamily="34" charset="0"/>
            </a:endParaRPr>
          </a:p>
        </p:txBody>
      </p:sp>
      <p:sp>
        <p:nvSpPr>
          <p:cNvPr id="99" name="Rectangle 98"/>
          <p:cNvSpPr/>
          <p:nvPr/>
        </p:nvSpPr>
        <p:spPr>
          <a:xfrm>
            <a:off x="8222006" y="4314365"/>
            <a:ext cx="968534" cy="877163"/>
          </a:xfrm>
          <a:prstGeom prst="rect">
            <a:avLst/>
          </a:prstGeom>
        </p:spPr>
        <p:txBody>
          <a:bodyPr wrap="none">
            <a:spAutoFit/>
          </a:bodyPr>
          <a:lstStyle/>
          <a:p>
            <a:pPr algn="r">
              <a:spcBef>
                <a:spcPct val="20000"/>
              </a:spcBef>
              <a:defRPr/>
            </a:pPr>
            <a:r>
              <a:rPr lang="en-US" sz="1500" b="1" dirty="0" smtClean="0">
                <a:solidFill>
                  <a:srgbClr val="92D050"/>
                </a:solidFill>
                <a:latin typeface="+mj-lt"/>
                <a:cs typeface="Calibri" panose="020F0502020204030204" pitchFamily="34" charset="0"/>
              </a:rPr>
              <a:t>f/5.6</a:t>
            </a:r>
          </a:p>
          <a:p>
            <a:pPr algn="r">
              <a:spcBef>
                <a:spcPct val="20000"/>
              </a:spcBef>
              <a:defRPr/>
            </a:pPr>
            <a:r>
              <a:rPr lang="en-US" sz="1500" b="1" dirty="0" smtClean="0">
                <a:solidFill>
                  <a:srgbClr val="92D050"/>
                </a:solidFill>
                <a:latin typeface="+mj-lt"/>
                <a:cs typeface="Calibri" panose="020F0502020204030204" pitchFamily="34" charset="0"/>
              </a:rPr>
              <a:t>1/125s</a:t>
            </a:r>
          </a:p>
          <a:p>
            <a:pPr algn="r">
              <a:spcBef>
                <a:spcPct val="20000"/>
              </a:spcBef>
              <a:defRPr/>
            </a:pPr>
            <a:r>
              <a:rPr lang="en-US" sz="1500" b="1" dirty="0" smtClean="0">
                <a:solidFill>
                  <a:srgbClr val="92D050"/>
                </a:solidFill>
                <a:latin typeface="+mj-lt"/>
                <a:cs typeface="Calibri" panose="020F0502020204030204" pitchFamily="34" charset="0"/>
              </a:rPr>
              <a:t>ISO 100</a:t>
            </a:r>
            <a:endParaRPr lang="en-US" sz="1500" b="1" dirty="0">
              <a:solidFill>
                <a:srgbClr val="92D050"/>
              </a:solidFill>
              <a:latin typeface="+mj-lt"/>
              <a:cs typeface="Calibri" panose="020F0502020204030204" pitchFamily="34" charset="0"/>
            </a:endParaRPr>
          </a:p>
        </p:txBody>
      </p:sp>
      <p:sp>
        <p:nvSpPr>
          <p:cNvPr id="100" name="Rectangle 99"/>
          <p:cNvSpPr/>
          <p:nvPr/>
        </p:nvSpPr>
        <p:spPr>
          <a:xfrm>
            <a:off x="2022954" y="1119347"/>
            <a:ext cx="784189" cy="323165"/>
          </a:xfrm>
          <a:prstGeom prst="rect">
            <a:avLst/>
          </a:prstGeom>
        </p:spPr>
        <p:txBody>
          <a:bodyPr wrap="none">
            <a:spAutoFit/>
          </a:bodyPr>
          <a:lstStyle/>
          <a:p>
            <a:pPr>
              <a:spcBef>
                <a:spcPct val="20000"/>
              </a:spcBef>
              <a:defRPr/>
            </a:pPr>
            <a:r>
              <a:rPr lang="en-US" sz="1500" b="1" dirty="0" smtClean="0">
                <a:solidFill>
                  <a:srgbClr val="92D050"/>
                </a:solidFill>
                <a:latin typeface="+mj-lt"/>
                <a:cs typeface="Calibri" panose="020F0502020204030204" pitchFamily="34" charset="0"/>
              </a:rPr>
              <a:t>f-Stop</a:t>
            </a:r>
            <a:endParaRPr lang="en-US" sz="1500" b="1" dirty="0">
              <a:solidFill>
                <a:srgbClr val="92D050"/>
              </a:solidFill>
              <a:latin typeface="+mj-lt"/>
              <a:cs typeface="Calibri" panose="020F0502020204030204" pitchFamily="34" charset="0"/>
            </a:endParaRPr>
          </a:p>
        </p:txBody>
      </p:sp>
      <p:sp>
        <p:nvSpPr>
          <p:cNvPr id="101" name="Rectangle 100"/>
          <p:cNvSpPr/>
          <p:nvPr/>
        </p:nvSpPr>
        <p:spPr>
          <a:xfrm>
            <a:off x="4019896" y="1111727"/>
            <a:ext cx="516488" cy="323165"/>
          </a:xfrm>
          <a:prstGeom prst="rect">
            <a:avLst/>
          </a:prstGeom>
        </p:spPr>
        <p:txBody>
          <a:bodyPr wrap="none">
            <a:spAutoFit/>
          </a:bodyPr>
          <a:lstStyle/>
          <a:p>
            <a:pPr>
              <a:spcBef>
                <a:spcPct val="20000"/>
              </a:spcBef>
              <a:defRPr/>
            </a:pPr>
            <a:r>
              <a:rPr lang="en-US" sz="1500" b="1" dirty="0" smtClean="0">
                <a:solidFill>
                  <a:srgbClr val="92D050"/>
                </a:solidFill>
                <a:latin typeface="+mj-lt"/>
                <a:cs typeface="Calibri" panose="020F0502020204030204" pitchFamily="34" charset="0"/>
              </a:rPr>
              <a:t>1/s</a:t>
            </a:r>
            <a:endParaRPr lang="en-US" sz="1500" b="1" dirty="0">
              <a:solidFill>
                <a:srgbClr val="92D050"/>
              </a:solidFill>
              <a:latin typeface="+mj-lt"/>
              <a:cs typeface="Calibri" panose="020F0502020204030204" pitchFamily="34" charset="0"/>
            </a:endParaRPr>
          </a:p>
        </p:txBody>
      </p:sp>
      <p:sp>
        <p:nvSpPr>
          <p:cNvPr id="102" name="Rectangle 101"/>
          <p:cNvSpPr/>
          <p:nvPr/>
        </p:nvSpPr>
        <p:spPr>
          <a:xfrm>
            <a:off x="4333257" y="4475703"/>
            <a:ext cx="546945" cy="323165"/>
          </a:xfrm>
          <a:prstGeom prst="rect">
            <a:avLst/>
          </a:prstGeom>
        </p:spPr>
        <p:txBody>
          <a:bodyPr wrap="none">
            <a:spAutoFit/>
          </a:bodyPr>
          <a:lstStyle/>
          <a:p>
            <a:pPr>
              <a:spcBef>
                <a:spcPct val="20000"/>
              </a:spcBef>
              <a:defRPr/>
            </a:pPr>
            <a:r>
              <a:rPr lang="en-US" sz="1500" b="1" dirty="0" smtClean="0">
                <a:solidFill>
                  <a:srgbClr val="92D050"/>
                </a:solidFill>
                <a:latin typeface="+mj-lt"/>
                <a:cs typeface="Calibri" panose="020F0502020204030204" pitchFamily="34" charset="0"/>
              </a:rPr>
              <a:t>ISO</a:t>
            </a:r>
            <a:endParaRPr lang="en-US" sz="1500" b="1" dirty="0">
              <a:solidFill>
                <a:srgbClr val="92D050"/>
              </a:solidFill>
              <a:latin typeface="+mj-lt"/>
              <a:cs typeface="Calibri" panose="020F0502020204030204" pitchFamily="34" charset="0"/>
            </a:endParaRPr>
          </a:p>
        </p:txBody>
      </p:sp>
      <p:cxnSp>
        <p:nvCxnSpPr>
          <p:cNvPr id="103" name="Straight Connector 102"/>
          <p:cNvCxnSpPr/>
          <p:nvPr/>
        </p:nvCxnSpPr>
        <p:spPr>
          <a:xfrm>
            <a:off x="4606730" y="3457249"/>
            <a:ext cx="0" cy="787387"/>
          </a:xfrm>
          <a:prstGeom prst="line">
            <a:avLst/>
          </a:prstGeom>
          <a:ln w="19050">
            <a:solidFill>
              <a:schemeClr val="accent6">
                <a:lumMod val="75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390782"/>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Camera – </a:t>
            </a:r>
            <a:r>
              <a:rPr lang="en-US" dirty="0" smtClean="0">
                <a:solidFill>
                  <a:schemeClr val="accent6">
                    <a:lumMod val="75000"/>
                  </a:schemeClr>
                </a:solidFill>
              </a:rPr>
              <a:t>Exposure </a:t>
            </a:r>
            <a:endParaRPr lang="sv-SE" dirty="0">
              <a:solidFill>
                <a:schemeClr val="accent6">
                  <a:lumMod val="75000"/>
                </a:schemeClr>
              </a:solidFill>
            </a:endParaRPr>
          </a:p>
        </p:txBody>
      </p:sp>
      <p:sp>
        <p:nvSpPr>
          <p:cNvPr id="34" name="Freeform 33"/>
          <p:cNvSpPr/>
          <p:nvPr/>
        </p:nvSpPr>
        <p:spPr>
          <a:xfrm rot="16200000">
            <a:off x="3129179" y="2068928"/>
            <a:ext cx="2654067" cy="1513877"/>
          </a:xfrm>
          <a:custGeom>
            <a:avLst/>
            <a:gdLst>
              <a:gd name="connsiteX0" fmla="*/ 2654067 w 2654067"/>
              <a:gd name="connsiteY0" fmla="*/ 356392 h 1868348"/>
              <a:gd name="connsiteX1" fmla="*/ 2651430 w 2654067"/>
              <a:gd name="connsiteY1" fmla="*/ 356392 h 1868348"/>
              <a:gd name="connsiteX2" fmla="*/ 2651430 w 2654067"/>
              <a:gd name="connsiteY2" fmla="*/ 711383 h 1868348"/>
              <a:gd name="connsiteX3" fmla="*/ 2651430 w 2654067"/>
              <a:gd name="connsiteY3" fmla="*/ 919078 h 1868348"/>
              <a:gd name="connsiteX4" fmla="*/ 2651430 w 2654067"/>
              <a:gd name="connsiteY4" fmla="*/ 1331134 h 1868348"/>
              <a:gd name="connsiteX5" fmla="*/ 2496488 w 2654067"/>
              <a:gd name="connsiteY5" fmla="*/ 1486076 h 1868348"/>
              <a:gd name="connsiteX6" fmla="*/ 2371279 w 2654067"/>
              <a:gd name="connsiteY6" fmla="*/ 1486076 h 1868348"/>
              <a:gd name="connsiteX7" fmla="*/ 2371279 w 2654067"/>
              <a:gd name="connsiteY7" fmla="*/ 1760805 h 1868348"/>
              <a:gd name="connsiteX8" fmla="*/ 2263736 w 2654067"/>
              <a:gd name="connsiteY8" fmla="*/ 1868348 h 1868348"/>
              <a:gd name="connsiteX9" fmla="*/ 1833576 w 2654067"/>
              <a:gd name="connsiteY9" fmla="*/ 1868348 h 1868348"/>
              <a:gd name="connsiteX10" fmla="*/ 1726033 w 2654067"/>
              <a:gd name="connsiteY10" fmla="*/ 1760805 h 1868348"/>
              <a:gd name="connsiteX11" fmla="*/ 1726033 w 2654067"/>
              <a:gd name="connsiteY11" fmla="*/ 1722459 h 1868348"/>
              <a:gd name="connsiteX12" fmla="*/ 1710858 w 2654067"/>
              <a:gd name="connsiteY12" fmla="*/ 1732690 h 1868348"/>
              <a:gd name="connsiteX13" fmla="*/ 1650548 w 2654067"/>
              <a:gd name="connsiteY13" fmla="*/ 1744866 h 1868348"/>
              <a:gd name="connsiteX14" fmla="*/ 505809 w 2654067"/>
              <a:gd name="connsiteY14" fmla="*/ 1744866 h 1868348"/>
              <a:gd name="connsiteX15" fmla="*/ 350867 w 2654067"/>
              <a:gd name="connsiteY15" fmla="*/ 1589924 h 1868348"/>
              <a:gd name="connsiteX16" fmla="*/ 350867 w 2654067"/>
              <a:gd name="connsiteY16" fmla="*/ 1486076 h 1868348"/>
              <a:gd name="connsiteX17" fmla="*/ 154942 w 2654067"/>
              <a:gd name="connsiteY17" fmla="*/ 1486076 h 1868348"/>
              <a:gd name="connsiteX18" fmla="*/ 0 w 2654067"/>
              <a:gd name="connsiteY18" fmla="*/ 1331134 h 1868348"/>
              <a:gd name="connsiteX19" fmla="*/ 0 w 2654067"/>
              <a:gd name="connsiteY19" fmla="*/ 711383 h 1868348"/>
              <a:gd name="connsiteX20" fmla="*/ 154942 w 2654067"/>
              <a:gd name="connsiteY20" fmla="*/ 556441 h 1868348"/>
              <a:gd name="connsiteX21" fmla="*/ 282526 w 2654067"/>
              <a:gd name="connsiteY21" fmla="*/ 556441 h 1868348"/>
              <a:gd name="connsiteX22" fmla="*/ 282526 w 2654067"/>
              <a:gd name="connsiteY22" fmla="*/ 299327 h 1868348"/>
              <a:gd name="connsiteX23" fmla="*/ 437468 w 2654067"/>
              <a:gd name="connsiteY23" fmla="*/ 144385 h 1868348"/>
              <a:gd name="connsiteX24" fmla="*/ 2159953 w 2654067"/>
              <a:gd name="connsiteY24" fmla="*/ 144385 h 1868348"/>
              <a:gd name="connsiteX25" fmla="*/ 2196049 w 2654067"/>
              <a:gd name="connsiteY25" fmla="*/ 0 h 1868348"/>
              <a:gd name="connsiteX26" fmla="*/ 2564969 w 2654067"/>
              <a:gd name="connsiteY26" fmla="*/ 0 h 1868348"/>
              <a:gd name="connsiteX27" fmla="*/ 2616160 w 2654067"/>
              <a:gd name="connsiteY27" fmla="*/ 204764 h 1868348"/>
              <a:gd name="connsiteX28" fmla="*/ 2639254 w 2654067"/>
              <a:gd name="connsiteY28" fmla="*/ 239017 h 1868348"/>
              <a:gd name="connsiteX29" fmla="*/ 2651430 w 2654067"/>
              <a:gd name="connsiteY29" fmla="*/ 299327 h 1868348"/>
              <a:gd name="connsiteX30" fmla="*/ 2651430 w 2654067"/>
              <a:gd name="connsiteY30" fmla="*/ 345844 h 1868348"/>
              <a:gd name="connsiteX0" fmla="*/ 2654067 w 2654067"/>
              <a:gd name="connsiteY0" fmla="*/ 356392 h 1868348"/>
              <a:gd name="connsiteX1" fmla="*/ 2651430 w 2654067"/>
              <a:gd name="connsiteY1" fmla="*/ 356392 h 1868348"/>
              <a:gd name="connsiteX2" fmla="*/ 2651430 w 2654067"/>
              <a:gd name="connsiteY2" fmla="*/ 711383 h 1868348"/>
              <a:gd name="connsiteX3" fmla="*/ 2651430 w 2654067"/>
              <a:gd name="connsiteY3" fmla="*/ 919078 h 1868348"/>
              <a:gd name="connsiteX4" fmla="*/ 2651430 w 2654067"/>
              <a:gd name="connsiteY4" fmla="*/ 1331134 h 1868348"/>
              <a:gd name="connsiteX5" fmla="*/ 2496488 w 2654067"/>
              <a:gd name="connsiteY5" fmla="*/ 1486076 h 1868348"/>
              <a:gd name="connsiteX6" fmla="*/ 2371279 w 2654067"/>
              <a:gd name="connsiteY6" fmla="*/ 1486076 h 1868348"/>
              <a:gd name="connsiteX7" fmla="*/ 2371279 w 2654067"/>
              <a:gd name="connsiteY7" fmla="*/ 1760805 h 1868348"/>
              <a:gd name="connsiteX8" fmla="*/ 2263736 w 2654067"/>
              <a:gd name="connsiteY8" fmla="*/ 1868348 h 1868348"/>
              <a:gd name="connsiteX9" fmla="*/ 1833576 w 2654067"/>
              <a:gd name="connsiteY9" fmla="*/ 1868348 h 1868348"/>
              <a:gd name="connsiteX10" fmla="*/ 1726033 w 2654067"/>
              <a:gd name="connsiteY10" fmla="*/ 1760805 h 1868348"/>
              <a:gd name="connsiteX11" fmla="*/ 1726033 w 2654067"/>
              <a:gd name="connsiteY11" fmla="*/ 1722459 h 1868348"/>
              <a:gd name="connsiteX12" fmla="*/ 1710858 w 2654067"/>
              <a:gd name="connsiteY12" fmla="*/ 1732690 h 1868348"/>
              <a:gd name="connsiteX13" fmla="*/ 1650548 w 2654067"/>
              <a:gd name="connsiteY13" fmla="*/ 1744866 h 1868348"/>
              <a:gd name="connsiteX14" fmla="*/ 505809 w 2654067"/>
              <a:gd name="connsiteY14" fmla="*/ 1744866 h 1868348"/>
              <a:gd name="connsiteX15" fmla="*/ 350867 w 2654067"/>
              <a:gd name="connsiteY15" fmla="*/ 1589924 h 1868348"/>
              <a:gd name="connsiteX16" fmla="*/ 350867 w 2654067"/>
              <a:gd name="connsiteY16" fmla="*/ 1486076 h 1868348"/>
              <a:gd name="connsiteX17" fmla="*/ 154942 w 2654067"/>
              <a:gd name="connsiteY17" fmla="*/ 1486076 h 1868348"/>
              <a:gd name="connsiteX18" fmla="*/ 0 w 2654067"/>
              <a:gd name="connsiteY18" fmla="*/ 1331134 h 1868348"/>
              <a:gd name="connsiteX19" fmla="*/ 0 w 2654067"/>
              <a:gd name="connsiteY19" fmla="*/ 711383 h 1868348"/>
              <a:gd name="connsiteX20" fmla="*/ 154942 w 2654067"/>
              <a:gd name="connsiteY20" fmla="*/ 556441 h 1868348"/>
              <a:gd name="connsiteX21" fmla="*/ 282526 w 2654067"/>
              <a:gd name="connsiteY21" fmla="*/ 556441 h 1868348"/>
              <a:gd name="connsiteX22" fmla="*/ 282526 w 2654067"/>
              <a:gd name="connsiteY22" fmla="*/ 299327 h 1868348"/>
              <a:gd name="connsiteX23" fmla="*/ 437468 w 2654067"/>
              <a:gd name="connsiteY23" fmla="*/ 144385 h 1868348"/>
              <a:gd name="connsiteX24" fmla="*/ 2159953 w 2654067"/>
              <a:gd name="connsiteY24" fmla="*/ 144385 h 1868348"/>
              <a:gd name="connsiteX25" fmla="*/ 2196049 w 2654067"/>
              <a:gd name="connsiteY25" fmla="*/ 0 h 1868348"/>
              <a:gd name="connsiteX26" fmla="*/ 2564969 w 2654067"/>
              <a:gd name="connsiteY26" fmla="*/ 0 h 1868348"/>
              <a:gd name="connsiteX27" fmla="*/ 2616160 w 2654067"/>
              <a:gd name="connsiteY27" fmla="*/ 204764 h 1868348"/>
              <a:gd name="connsiteX28" fmla="*/ 2639254 w 2654067"/>
              <a:gd name="connsiteY28" fmla="*/ 239017 h 1868348"/>
              <a:gd name="connsiteX29" fmla="*/ 2651430 w 2654067"/>
              <a:gd name="connsiteY29" fmla="*/ 299327 h 1868348"/>
              <a:gd name="connsiteX30" fmla="*/ 2651430 w 2654067"/>
              <a:gd name="connsiteY30" fmla="*/ 345844 h 1868348"/>
              <a:gd name="connsiteX31" fmla="*/ 2654067 w 2654067"/>
              <a:gd name="connsiteY31" fmla="*/ 356392 h 1868348"/>
              <a:gd name="connsiteX0" fmla="*/ 2654067 w 2654067"/>
              <a:gd name="connsiteY0" fmla="*/ 356392 h 1868348"/>
              <a:gd name="connsiteX1" fmla="*/ 2651430 w 2654067"/>
              <a:gd name="connsiteY1" fmla="*/ 356392 h 1868348"/>
              <a:gd name="connsiteX2" fmla="*/ 2651430 w 2654067"/>
              <a:gd name="connsiteY2" fmla="*/ 711383 h 1868348"/>
              <a:gd name="connsiteX3" fmla="*/ 2651430 w 2654067"/>
              <a:gd name="connsiteY3" fmla="*/ 919078 h 1868348"/>
              <a:gd name="connsiteX4" fmla="*/ 2651430 w 2654067"/>
              <a:gd name="connsiteY4" fmla="*/ 1331134 h 1868348"/>
              <a:gd name="connsiteX5" fmla="*/ 2496488 w 2654067"/>
              <a:gd name="connsiteY5" fmla="*/ 1486076 h 1868348"/>
              <a:gd name="connsiteX6" fmla="*/ 2371279 w 2654067"/>
              <a:gd name="connsiteY6" fmla="*/ 1486076 h 1868348"/>
              <a:gd name="connsiteX7" fmla="*/ 2371279 w 2654067"/>
              <a:gd name="connsiteY7" fmla="*/ 1760805 h 1868348"/>
              <a:gd name="connsiteX8" fmla="*/ 2263736 w 2654067"/>
              <a:gd name="connsiteY8" fmla="*/ 1868348 h 1868348"/>
              <a:gd name="connsiteX9" fmla="*/ 1833576 w 2654067"/>
              <a:gd name="connsiteY9" fmla="*/ 1868348 h 1868348"/>
              <a:gd name="connsiteX10" fmla="*/ 1726033 w 2654067"/>
              <a:gd name="connsiteY10" fmla="*/ 1760805 h 1868348"/>
              <a:gd name="connsiteX11" fmla="*/ 1726033 w 2654067"/>
              <a:gd name="connsiteY11" fmla="*/ 1722459 h 1868348"/>
              <a:gd name="connsiteX12" fmla="*/ 1710858 w 2654067"/>
              <a:gd name="connsiteY12" fmla="*/ 1732690 h 1868348"/>
              <a:gd name="connsiteX13" fmla="*/ 1650548 w 2654067"/>
              <a:gd name="connsiteY13" fmla="*/ 1744866 h 1868348"/>
              <a:gd name="connsiteX14" fmla="*/ 505809 w 2654067"/>
              <a:gd name="connsiteY14" fmla="*/ 1744866 h 1868348"/>
              <a:gd name="connsiteX15" fmla="*/ 350867 w 2654067"/>
              <a:gd name="connsiteY15" fmla="*/ 1589924 h 1868348"/>
              <a:gd name="connsiteX16" fmla="*/ 350867 w 2654067"/>
              <a:gd name="connsiteY16" fmla="*/ 1486076 h 1868348"/>
              <a:gd name="connsiteX17" fmla="*/ 154942 w 2654067"/>
              <a:gd name="connsiteY17" fmla="*/ 1486076 h 1868348"/>
              <a:gd name="connsiteX18" fmla="*/ 0 w 2654067"/>
              <a:gd name="connsiteY18" fmla="*/ 1331134 h 1868348"/>
              <a:gd name="connsiteX19" fmla="*/ 0 w 2654067"/>
              <a:gd name="connsiteY19" fmla="*/ 711383 h 1868348"/>
              <a:gd name="connsiteX20" fmla="*/ 154942 w 2654067"/>
              <a:gd name="connsiteY20" fmla="*/ 556441 h 1868348"/>
              <a:gd name="connsiteX21" fmla="*/ 282526 w 2654067"/>
              <a:gd name="connsiteY21" fmla="*/ 556441 h 1868348"/>
              <a:gd name="connsiteX22" fmla="*/ 282526 w 2654067"/>
              <a:gd name="connsiteY22" fmla="*/ 299327 h 1868348"/>
              <a:gd name="connsiteX23" fmla="*/ 437468 w 2654067"/>
              <a:gd name="connsiteY23" fmla="*/ 144385 h 1868348"/>
              <a:gd name="connsiteX24" fmla="*/ 2159953 w 2654067"/>
              <a:gd name="connsiteY24" fmla="*/ 144385 h 1868348"/>
              <a:gd name="connsiteX25" fmla="*/ 2196049 w 2654067"/>
              <a:gd name="connsiteY25" fmla="*/ 0 h 1868348"/>
              <a:gd name="connsiteX26" fmla="*/ 2564969 w 2654067"/>
              <a:gd name="connsiteY26" fmla="*/ 0 h 1868348"/>
              <a:gd name="connsiteX27" fmla="*/ 2616160 w 2654067"/>
              <a:gd name="connsiteY27" fmla="*/ 204764 h 1868348"/>
              <a:gd name="connsiteX28" fmla="*/ 2639254 w 2654067"/>
              <a:gd name="connsiteY28" fmla="*/ 239017 h 1868348"/>
              <a:gd name="connsiteX29" fmla="*/ 2651430 w 2654067"/>
              <a:gd name="connsiteY29" fmla="*/ 299327 h 1868348"/>
              <a:gd name="connsiteX30" fmla="*/ 2651430 w 2654067"/>
              <a:gd name="connsiteY30" fmla="*/ 345844 h 1868348"/>
              <a:gd name="connsiteX31" fmla="*/ 2654067 w 2654067"/>
              <a:gd name="connsiteY31" fmla="*/ 356392 h 1868348"/>
              <a:gd name="connsiteX0" fmla="*/ 2654067 w 2654067"/>
              <a:gd name="connsiteY0" fmla="*/ 356544 h 1868500"/>
              <a:gd name="connsiteX1" fmla="*/ 2651430 w 2654067"/>
              <a:gd name="connsiteY1" fmla="*/ 356544 h 1868500"/>
              <a:gd name="connsiteX2" fmla="*/ 2651430 w 2654067"/>
              <a:gd name="connsiteY2" fmla="*/ 711535 h 1868500"/>
              <a:gd name="connsiteX3" fmla="*/ 2651430 w 2654067"/>
              <a:gd name="connsiteY3" fmla="*/ 919230 h 1868500"/>
              <a:gd name="connsiteX4" fmla="*/ 2651430 w 2654067"/>
              <a:gd name="connsiteY4" fmla="*/ 1331286 h 1868500"/>
              <a:gd name="connsiteX5" fmla="*/ 2496488 w 2654067"/>
              <a:gd name="connsiteY5" fmla="*/ 1486228 h 1868500"/>
              <a:gd name="connsiteX6" fmla="*/ 2371279 w 2654067"/>
              <a:gd name="connsiteY6" fmla="*/ 1486228 h 1868500"/>
              <a:gd name="connsiteX7" fmla="*/ 2371279 w 2654067"/>
              <a:gd name="connsiteY7" fmla="*/ 1760957 h 1868500"/>
              <a:gd name="connsiteX8" fmla="*/ 2263736 w 2654067"/>
              <a:gd name="connsiteY8" fmla="*/ 1868500 h 1868500"/>
              <a:gd name="connsiteX9" fmla="*/ 1833576 w 2654067"/>
              <a:gd name="connsiteY9" fmla="*/ 1868500 h 1868500"/>
              <a:gd name="connsiteX10" fmla="*/ 1726033 w 2654067"/>
              <a:gd name="connsiteY10" fmla="*/ 1760957 h 1868500"/>
              <a:gd name="connsiteX11" fmla="*/ 1726033 w 2654067"/>
              <a:gd name="connsiteY11" fmla="*/ 1722611 h 1868500"/>
              <a:gd name="connsiteX12" fmla="*/ 1710858 w 2654067"/>
              <a:gd name="connsiteY12" fmla="*/ 1732842 h 1868500"/>
              <a:gd name="connsiteX13" fmla="*/ 1650548 w 2654067"/>
              <a:gd name="connsiteY13" fmla="*/ 1745018 h 1868500"/>
              <a:gd name="connsiteX14" fmla="*/ 505809 w 2654067"/>
              <a:gd name="connsiteY14" fmla="*/ 1745018 h 1868500"/>
              <a:gd name="connsiteX15" fmla="*/ 350867 w 2654067"/>
              <a:gd name="connsiteY15" fmla="*/ 1590076 h 1868500"/>
              <a:gd name="connsiteX16" fmla="*/ 350867 w 2654067"/>
              <a:gd name="connsiteY16" fmla="*/ 1486228 h 1868500"/>
              <a:gd name="connsiteX17" fmla="*/ 154942 w 2654067"/>
              <a:gd name="connsiteY17" fmla="*/ 1486228 h 1868500"/>
              <a:gd name="connsiteX18" fmla="*/ 0 w 2654067"/>
              <a:gd name="connsiteY18" fmla="*/ 1331286 h 1868500"/>
              <a:gd name="connsiteX19" fmla="*/ 0 w 2654067"/>
              <a:gd name="connsiteY19" fmla="*/ 711535 h 1868500"/>
              <a:gd name="connsiteX20" fmla="*/ 154942 w 2654067"/>
              <a:gd name="connsiteY20" fmla="*/ 556593 h 1868500"/>
              <a:gd name="connsiteX21" fmla="*/ 282526 w 2654067"/>
              <a:gd name="connsiteY21" fmla="*/ 556593 h 1868500"/>
              <a:gd name="connsiteX22" fmla="*/ 282526 w 2654067"/>
              <a:gd name="connsiteY22" fmla="*/ 299479 h 1868500"/>
              <a:gd name="connsiteX23" fmla="*/ 437468 w 2654067"/>
              <a:gd name="connsiteY23" fmla="*/ 144537 h 1868500"/>
              <a:gd name="connsiteX24" fmla="*/ 2159953 w 2654067"/>
              <a:gd name="connsiteY24" fmla="*/ 144537 h 1868500"/>
              <a:gd name="connsiteX25" fmla="*/ 2196049 w 2654067"/>
              <a:gd name="connsiteY25" fmla="*/ 152 h 1868500"/>
              <a:gd name="connsiteX26" fmla="*/ 2564969 w 2654067"/>
              <a:gd name="connsiteY26" fmla="*/ 152 h 1868500"/>
              <a:gd name="connsiteX27" fmla="*/ 2616160 w 2654067"/>
              <a:gd name="connsiteY27" fmla="*/ 204916 h 1868500"/>
              <a:gd name="connsiteX28" fmla="*/ 2639254 w 2654067"/>
              <a:gd name="connsiteY28" fmla="*/ 239169 h 1868500"/>
              <a:gd name="connsiteX29" fmla="*/ 2651430 w 2654067"/>
              <a:gd name="connsiteY29" fmla="*/ 299479 h 1868500"/>
              <a:gd name="connsiteX30" fmla="*/ 2651430 w 2654067"/>
              <a:gd name="connsiteY30" fmla="*/ 345996 h 1868500"/>
              <a:gd name="connsiteX31" fmla="*/ 2654067 w 2654067"/>
              <a:gd name="connsiteY31" fmla="*/ 356544 h 1868500"/>
              <a:gd name="connsiteX0" fmla="*/ 2654067 w 2654067"/>
              <a:gd name="connsiteY0" fmla="*/ 362435 h 1874391"/>
              <a:gd name="connsiteX1" fmla="*/ 2651430 w 2654067"/>
              <a:gd name="connsiteY1" fmla="*/ 362435 h 1874391"/>
              <a:gd name="connsiteX2" fmla="*/ 2651430 w 2654067"/>
              <a:gd name="connsiteY2" fmla="*/ 717426 h 1874391"/>
              <a:gd name="connsiteX3" fmla="*/ 2651430 w 2654067"/>
              <a:gd name="connsiteY3" fmla="*/ 925121 h 1874391"/>
              <a:gd name="connsiteX4" fmla="*/ 2651430 w 2654067"/>
              <a:gd name="connsiteY4" fmla="*/ 1337177 h 1874391"/>
              <a:gd name="connsiteX5" fmla="*/ 2496488 w 2654067"/>
              <a:gd name="connsiteY5" fmla="*/ 1492119 h 1874391"/>
              <a:gd name="connsiteX6" fmla="*/ 2371279 w 2654067"/>
              <a:gd name="connsiteY6" fmla="*/ 1492119 h 1874391"/>
              <a:gd name="connsiteX7" fmla="*/ 2371279 w 2654067"/>
              <a:gd name="connsiteY7" fmla="*/ 1766848 h 1874391"/>
              <a:gd name="connsiteX8" fmla="*/ 2263736 w 2654067"/>
              <a:gd name="connsiteY8" fmla="*/ 1874391 h 1874391"/>
              <a:gd name="connsiteX9" fmla="*/ 1833576 w 2654067"/>
              <a:gd name="connsiteY9" fmla="*/ 1874391 h 1874391"/>
              <a:gd name="connsiteX10" fmla="*/ 1726033 w 2654067"/>
              <a:gd name="connsiteY10" fmla="*/ 1766848 h 1874391"/>
              <a:gd name="connsiteX11" fmla="*/ 1726033 w 2654067"/>
              <a:gd name="connsiteY11" fmla="*/ 1728502 h 1874391"/>
              <a:gd name="connsiteX12" fmla="*/ 1710858 w 2654067"/>
              <a:gd name="connsiteY12" fmla="*/ 1738733 h 1874391"/>
              <a:gd name="connsiteX13" fmla="*/ 1650548 w 2654067"/>
              <a:gd name="connsiteY13" fmla="*/ 1750909 h 1874391"/>
              <a:gd name="connsiteX14" fmla="*/ 505809 w 2654067"/>
              <a:gd name="connsiteY14" fmla="*/ 1750909 h 1874391"/>
              <a:gd name="connsiteX15" fmla="*/ 350867 w 2654067"/>
              <a:gd name="connsiteY15" fmla="*/ 1595967 h 1874391"/>
              <a:gd name="connsiteX16" fmla="*/ 350867 w 2654067"/>
              <a:gd name="connsiteY16" fmla="*/ 1492119 h 1874391"/>
              <a:gd name="connsiteX17" fmla="*/ 154942 w 2654067"/>
              <a:gd name="connsiteY17" fmla="*/ 1492119 h 1874391"/>
              <a:gd name="connsiteX18" fmla="*/ 0 w 2654067"/>
              <a:gd name="connsiteY18" fmla="*/ 1337177 h 1874391"/>
              <a:gd name="connsiteX19" fmla="*/ 0 w 2654067"/>
              <a:gd name="connsiteY19" fmla="*/ 717426 h 1874391"/>
              <a:gd name="connsiteX20" fmla="*/ 154942 w 2654067"/>
              <a:gd name="connsiteY20" fmla="*/ 562484 h 1874391"/>
              <a:gd name="connsiteX21" fmla="*/ 282526 w 2654067"/>
              <a:gd name="connsiteY21" fmla="*/ 562484 h 1874391"/>
              <a:gd name="connsiteX22" fmla="*/ 282526 w 2654067"/>
              <a:gd name="connsiteY22" fmla="*/ 305370 h 1874391"/>
              <a:gd name="connsiteX23" fmla="*/ 437468 w 2654067"/>
              <a:gd name="connsiteY23" fmla="*/ 150428 h 1874391"/>
              <a:gd name="connsiteX24" fmla="*/ 2159953 w 2654067"/>
              <a:gd name="connsiteY24" fmla="*/ 150428 h 1874391"/>
              <a:gd name="connsiteX25" fmla="*/ 2196049 w 2654067"/>
              <a:gd name="connsiteY25" fmla="*/ 6043 h 1874391"/>
              <a:gd name="connsiteX26" fmla="*/ 2526869 w 2654067"/>
              <a:gd name="connsiteY26" fmla="*/ 146 h 1874391"/>
              <a:gd name="connsiteX27" fmla="*/ 2616160 w 2654067"/>
              <a:gd name="connsiteY27" fmla="*/ 210807 h 1874391"/>
              <a:gd name="connsiteX28" fmla="*/ 2639254 w 2654067"/>
              <a:gd name="connsiteY28" fmla="*/ 245060 h 1874391"/>
              <a:gd name="connsiteX29" fmla="*/ 2651430 w 2654067"/>
              <a:gd name="connsiteY29" fmla="*/ 305370 h 1874391"/>
              <a:gd name="connsiteX30" fmla="*/ 2651430 w 2654067"/>
              <a:gd name="connsiteY30" fmla="*/ 351887 h 1874391"/>
              <a:gd name="connsiteX31" fmla="*/ 2654067 w 2654067"/>
              <a:gd name="connsiteY31" fmla="*/ 362435 h 1874391"/>
              <a:gd name="connsiteX0" fmla="*/ 2654067 w 2654067"/>
              <a:gd name="connsiteY0" fmla="*/ 362435 h 1874391"/>
              <a:gd name="connsiteX1" fmla="*/ 2651430 w 2654067"/>
              <a:gd name="connsiteY1" fmla="*/ 362435 h 1874391"/>
              <a:gd name="connsiteX2" fmla="*/ 2651430 w 2654067"/>
              <a:gd name="connsiteY2" fmla="*/ 717426 h 1874391"/>
              <a:gd name="connsiteX3" fmla="*/ 2651430 w 2654067"/>
              <a:gd name="connsiteY3" fmla="*/ 925121 h 1874391"/>
              <a:gd name="connsiteX4" fmla="*/ 2651430 w 2654067"/>
              <a:gd name="connsiteY4" fmla="*/ 1337177 h 1874391"/>
              <a:gd name="connsiteX5" fmla="*/ 2496488 w 2654067"/>
              <a:gd name="connsiteY5" fmla="*/ 1492119 h 1874391"/>
              <a:gd name="connsiteX6" fmla="*/ 2371279 w 2654067"/>
              <a:gd name="connsiteY6" fmla="*/ 1492119 h 1874391"/>
              <a:gd name="connsiteX7" fmla="*/ 2371279 w 2654067"/>
              <a:gd name="connsiteY7" fmla="*/ 1766848 h 1874391"/>
              <a:gd name="connsiteX8" fmla="*/ 2263736 w 2654067"/>
              <a:gd name="connsiteY8" fmla="*/ 1874391 h 1874391"/>
              <a:gd name="connsiteX9" fmla="*/ 1833576 w 2654067"/>
              <a:gd name="connsiteY9" fmla="*/ 1874391 h 1874391"/>
              <a:gd name="connsiteX10" fmla="*/ 1726033 w 2654067"/>
              <a:gd name="connsiteY10" fmla="*/ 1766848 h 1874391"/>
              <a:gd name="connsiteX11" fmla="*/ 1726033 w 2654067"/>
              <a:gd name="connsiteY11" fmla="*/ 1728502 h 1874391"/>
              <a:gd name="connsiteX12" fmla="*/ 1710858 w 2654067"/>
              <a:gd name="connsiteY12" fmla="*/ 1738733 h 1874391"/>
              <a:gd name="connsiteX13" fmla="*/ 1650548 w 2654067"/>
              <a:gd name="connsiteY13" fmla="*/ 1750909 h 1874391"/>
              <a:gd name="connsiteX14" fmla="*/ 505809 w 2654067"/>
              <a:gd name="connsiteY14" fmla="*/ 1750909 h 1874391"/>
              <a:gd name="connsiteX15" fmla="*/ 350867 w 2654067"/>
              <a:gd name="connsiteY15" fmla="*/ 1595967 h 1874391"/>
              <a:gd name="connsiteX16" fmla="*/ 350867 w 2654067"/>
              <a:gd name="connsiteY16" fmla="*/ 1492119 h 1874391"/>
              <a:gd name="connsiteX17" fmla="*/ 154942 w 2654067"/>
              <a:gd name="connsiteY17" fmla="*/ 1492119 h 1874391"/>
              <a:gd name="connsiteX18" fmla="*/ 0 w 2654067"/>
              <a:gd name="connsiteY18" fmla="*/ 1337177 h 1874391"/>
              <a:gd name="connsiteX19" fmla="*/ 0 w 2654067"/>
              <a:gd name="connsiteY19" fmla="*/ 717426 h 1874391"/>
              <a:gd name="connsiteX20" fmla="*/ 154942 w 2654067"/>
              <a:gd name="connsiteY20" fmla="*/ 562484 h 1874391"/>
              <a:gd name="connsiteX21" fmla="*/ 282526 w 2654067"/>
              <a:gd name="connsiteY21" fmla="*/ 562484 h 1874391"/>
              <a:gd name="connsiteX22" fmla="*/ 282526 w 2654067"/>
              <a:gd name="connsiteY22" fmla="*/ 305370 h 1874391"/>
              <a:gd name="connsiteX23" fmla="*/ 437468 w 2654067"/>
              <a:gd name="connsiteY23" fmla="*/ 150428 h 1874391"/>
              <a:gd name="connsiteX24" fmla="*/ 2159953 w 2654067"/>
              <a:gd name="connsiteY24" fmla="*/ 150428 h 1874391"/>
              <a:gd name="connsiteX25" fmla="*/ 2236530 w 2654067"/>
              <a:gd name="connsiteY25" fmla="*/ 3095 h 1874391"/>
              <a:gd name="connsiteX26" fmla="*/ 2526869 w 2654067"/>
              <a:gd name="connsiteY26" fmla="*/ 146 h 1874391"/>
              <a:gd name="connsiteX27" fmla="*/ 2616160 w 2654067"/>
              <a:gd name="connsiteY27" fmla="*/ 210807 h 1874391"/>
              <a:gd name="connsiteX28" fmla="*/ 2639254 w 2654067"/>
              <a:gd name="connsiteY28" fmla="*/ 245060 h 1874391"/>
              <a:gd name="connsiteX29" fmla="*/ 2651430 w 2654067"/>
              <a:gd name="connsiteY29" fmla="*/ 305370 h 1874391"/>
              <a:gd name="connsiteX30" fmla="*/ 2651430 w 2654067"/>
              <a:gd name="connsiteY30" fmla="*/ 351887 h 1874391"/>
              <a:gd name="connsiteX31" fmla="*/ 2654067 w 2654067"/>
              <a:gd name="connsiteY31" fmla="*/ 362435 h 1874391"/>
              <a:gd name="connsiteX0" fmla="*/ 2654067 w 2654067"/>
              <a:gd name="connsiteY0" fmla="*/ 362501 h 1874457"/>
              <a:gd name="connsiteX1" fmla="*/ 2651430 w 2654067"/>
              <a:gd name="connsiteY1" fmla="*/ 362501 h 1874457"/>
              <a:gd name="connsiteX2" fmla="*/ 2651430 w 2654067"/>
              <a:gd name="connsiteY2" fmla="*/ 717492 h 1874457"/>
              <a:gd name="connsiteX3" fmla="*/ 2651430 w 2654067"/>
              <a:gd name="connsiteY3" fmla="*/ 925187 h 1874457"/>
              <a:gd name="connsiteX4" fmla="*/ 2651430 w 2654067"/>
              <a:gd name="connsiteY4" fmla="*/ 1337243 h 1874457"/>
              <a:gd name="connsiteX5" fmla="*/ 2496488 w 2654067"/>
              <a:gd name="connsiteY5" fmla="*/ 1492185 h 1874457"/>
              <a:gd name="connsiteX6" fmla="*/ 2371279 w 2654067"/>
              <a:gd name="connsiteY6" fmla="*/ 1492185 h 1874457"/>
              <a:gd name="connsiteX7" fmla="*/ 2371279 w 2654067"/>
              <a:gd name="connsiteY7" fmla="*/ 1766914 h 1874457"/>
              <a:gd name="connsiteX8" fmla="*/ 2263736 w 2654067"/>
              <a:gd name="connsiteY8" fmla="*/ 1874457 h 1874457"/>
              <a:gd name="connsiteX9" fmla="*/ 1833576 w 2654067"/>
              <a:gd name="connsiteY9" fmla="*/ 1874457 h 1874457"/>
              <a:gd name="connsiteX10" fmla="*/ 1726033 w 2654067"/>
              <a:gd name="connsiteY10" fmla="*/ 1766914 h 1874457"/>
              <a:gd name="connsiteX11" fmla="*/ 1726033 w 2654067"/>
              <a:gd name="connsiteY11" fmla="*/ 1728568 h 1874457"/>
              <a:gd name="connsiteX12" fmla="*/ 1710858 w 2654067"/>
              <a:gd name="connsiteY12" fmla="*/ 1738799 h 1874457"/>
              <a:gd name="connsiteX13" fmla="*/ 1650548 w 2654067"/>
              <a:gd name="connsiteY13" fmla="*/ 1750975 h 1874457"/>
              <a:gd name="connsiteX14" fmla="*/ 505809 w 2654067"/>
              <a:gd name="connsiteY14" fmla="*/ 1750975 h 1874457"/>
              <a:gd name="connsiteX15" fmla="*/ 350867 w 2654067"/>
              <a:gd name="connsiteY15" fmla="*/ 1596033 h 1874457"/>
              <a:gd name="connsiteX16" fmla="*/ 350867 w 2654067"/>
              <a:gd name="connsiteY16" fmla="*/ 1492185 h 1874457"/>
              <a:gd name="connsiteX17" fmla="*/ 154942 w 2654067"/>
              <a:gd name="connsiteY17" fmla="*/ 1492185 h 1874457"/>
              <a:gd name="connsiteX18" fmla="*/ 0 w 2654067"/>
              <a:gd name="connsiteY18" fmla="*/ 1337243 h 1874457"/>
              <a:gd name="connsiteX19" fmla="*/ 0 w 2654067"/>
              <a:gd name="connsiteY19" fmla="*/ 717492 h 1874457"/>
              <a:gd name="connsiteX20" fmla="*/ 154942 w 2654067"/>
              <a:gd name="connsiteY20" fmla="*/ 562550 h 1874457"/>
              <a:gd name="connsiteX21" fmla="*/ 282526 w 2654067"/>
              <a:gd name="connsiteY21" fmla="*/ 562550 h 1874457"/>
              <a:gd name="connsiteX22" fmla="*/ 282526 w 2654067"/>
              <a:gd name="connsiteY22" fmla="*/ 305436 h 1874457"/>
              <a:gd name="connsiteX23" fmla="*/ 437468 w 2654067"/>
              <a:gd name="connsiteY23" fmla="*/ 150494 h 1874457"/>
              <a:gd name="connsiteX24" fmla="*/ 2159953 w 2654067"/>
              <a:gd name="connsiteY24" fmla="*/ 150494 h 1874457"/>
              <a:gd name="connsiteX25" fmla="*/ 2236530 w 2654067"/>
              <a:gd name="connsiteY25" fmla="*/ 3161 h 1874457"/>
              <a:gd name="connsiteX26" fmla="*/ 2526869 w 2654067"/>
              <a:gd name="connsiteY26" fmla="*/ 212 h 1874457"/>
              <a:gd name="connsiteX27" fmla="*/ 2619335 w 2654067"/>
              <a:gd name="connsiteY27" fmla="*/ 163697 h 1874457"/>
              <a:gd name="connsiteX28" fmla="*/ 2639254 w 2654067"/>
              <a:gd name="connsiteY28" fmla="*/ 245126 h 1874457"/>
              <a:gd name="connsiteX29" fmla="*/ 2651430 w 2654067"/>
              <a:gd name="connsiteY29" fmla="*/ 305436 h 1874457"/>
              <a:gd name="connsiteX30" fmla="*/ 2651430 w 2654067"/>
              <a:gd name="connsiteY30" fmla="*/ 351953 h 1874457"/>
              <a:gd name="connsiteX31" fmla="*/ 2654067 w 2654067"/>
              <a:gd name="connsiteY31" fmla="*/ 362501 h 187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54067" h="1874457">
                <a:moveTo>
                  <a:pt x="2654067" y="362501"/>
                </a:moveTo>
                <a:lnTo>
                  <a:pt x="2651430" y="362501"/>
                </a:lnTo>
                <a:lnTo>
                  <a:pt x="2651430" y="717492"/>
                </a:lnTo>
                <a:lnTo>
                  <a:pt x="2651430" y="925187"/>
                </a:lnTo>
                <a:lnTo>
                  <a:pt x="2651430" y="1337243"/>
                </a:lnTo>
                <a:cubicBezTo>
                  <a:pt x="2651430" y="1422815"/>
                  <a:pt x="2582060" y="1492185"/>
                  <a:pt x="2496488" y="1492185"/>
                </a:cubicBezTo>
                <a:lnTo>
                  <a:pt x="2371279" y="1492185"/>
                </a:lnTo>
                <a:lnTo>
                  <a:pt x="2371279" y="1766914"/>
                </a:lnTo>
                <a:cubicBezTo>
                  <a:pt x="2371279" y="1826308"/>
                  <a:pt x="2323130" y="1874457"/>
                  <a:pt x="2263736" y="1874457"/>
                </a:cubicBezTo>
                <a:lnTo>
                  <a:pt x="1833576" y="1874457"/>
                </a:lnTo>
                <a:cubicBezTo>
                  <a:pt x="1774182" y="1874457"/>
                  <a:pt x="1726033" y="1826308"/>
                  <a:pt x="1726033" y="1766914"/>
                </a:cubicBezTo>
                <a:lnTo>
                  <a:pt x="1726033" y="1728568"/>
                </a:lnTo>
                <a:lnTo>
                  <a:pt x="1710858" y="1738799"/>
                </a:lnTo>
                <a:cubicBezTo>
                  <a:pt x="1692321" y="1746640"/>
                  <a:pt x="1671941" y="1750975"/>
                  <a:pt x="1650548" y="1750975"/>
                </a:cubicBezTo>
                <a:lnTo>
                  <a:pt x="505809" y="1750975"/>
                </a:lnTo>
                <a:cubicBezTo>
                  <a:pt x="420237" y="1750975"/>
                  <a:pt x="350867" y="1681605"/>
                  <a:pt x="350867" y="1596033"/>
                </a:cubicBezTo>
                <a:lnTo>
                  <a:pt x="350867" y="1492185"/>
                </a:lnTo>
                <a:lnTo>
                  <a:pt x="154942" y="1492185"/>
                </a:lnTo>
                <a:cubicBezTo>
                  <a:pt x="69370" y="1492185"/>
                  <a:pt x="0" y="1422815"/>
                  <a:pt x="0" y="1337243"/>
                </a:cubicBezTo>
                <a:lnTo>
                  <a:pt x="0" y="717492"/>
                </a:lnTo>
                <a:cubicBezTo>
                  <a:pt x="0" y="631920"/>
                  <a:pt x="69370" y="562550"/>
                  <a:pt x="154942" y="562550"/>
                </a:cubicBezTo>
                <a:lnTo>
                  <a:pt x="282526" y="562550"/>
                </a:lnTo>
                <a:lnTo>
                  <a:pt x="282526" y="305436"/>
                </a:lnTo>
                <a:cubicBezTo>
                  <a:pt x="282526" y="219864"/>
                  <a:pt x="351896" y="150494"/>
                  <a:pt x="437468" y="150494"/>
                </a:cubicBezTo>
                <a:lnTo>
                  <a:pt x="2159953" y="150494"/>
                </a:lnTo>
                <a:cubicBezTo>
                  <a:pt x="2171985" y="102366"/>
                  <a:pt x="2191161" y="21804"/>
                  <a:pt x="2236530" y="3161"/>
                </a:cubicBezTo>
                <a:lnTo>
                  <a:pt x="2526869" y="212"/>
                </a:lnTo>
                <a:cubicBezTo>
                  <a:pt x="2582032" y="-5243"/>
                  <a:pt x="2602271" y="95442"/>
                  <a:pt x="2619335" y="163697"/>
                </a:cubicBezTo>
                <a:lnTo>
                  <a:pt x="2639254" y="245126"/>
                </a:lnTo>
                <a:cubicBezTo>
                  <a:pt x="2647094" y="263663"/>
                  <a:pt x="2651430" y="284043"/>
                  <a:pt x="2651430" y="305436"/>
                </a:cubicBezTo>
                <a:lnTo>
                  <a:pt x="2651430" y="351953"/>
                </a:lnTo>
                <a:lnTo>
                  <a:pt x="2654067" y="362501"/>
                </a:ln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Freeform 24"/>
          <p:cNvSpPr/>
          <p:nvPr/>
        </p:nvSpPr>
        <p:spPr>
          <a:xfrm rot="5400000">
            <a:off x="2197445" y="1840076"/>
            <a:ext cx="1651476" cy="1941533"/>
          </a:xfrm>
          <a:custGeom>
            <a:avLst/>
            <a:gdLst>
              <a:gd name="connsiteX0" fmla="*/ 0 w 1651476"/>
              <a:gd name="connsiteY0" fmla="*/ 1721717 h 1941533"/>
              <a:gd name="connsiteX1" fmla="*/ 0 w 1651476"/>
              <a:gd name="connsiteY1" fmla="*/ 842480 h 1941533"/>
              <a:gd name="connsiteX2" fmla="*/ 64383 w 1651476"/>
              <a:gd name="connsiteY2" fmla="*/ 687047 h 1941533"/>
              <a:gd name="connsiteX3" fmla="*/ 69968 w 1651476"/>
              <a:gd name="connsiteY3" fmla="*/ 683281 h 1941533"/>
              <a:gd name="connsiteX4" fmla="*/ 55368 w 1651476"/>
              <a:gd name="connsiteY4" fmla="*/ 660248 h 1941533"/>
              <a:gd name="connsiteX5" fmla="*/ 49437 w 1651476"/>
              <a:gd name="connsiteY5" fmla="*/ 629002 h 1941533"/>
              <a:gd name="connsiteX6" fmla="*/ 49437 w 1651476"/>
              <a:gd name="connsiteY6" fmla="*/ 307926 h 1941533"/>
              <a:gd name="connsiteX7" fmla="*/ 52444 w 1651476"/>
              <a:gd name="connsiteY7" fmla="*/ 292088 h 1941533"/>
              <a:gd name="connsiteX8" fmla="*/ 49439 w 1651476"/>
              <a:gd name="connsiteY8" fmla="*/ 292088 h 1941533"/>
              <a:gd name="connsiteX9" fmla="*/ 118089 w 1651476"/>
              <a:gd name="connsiteY9" fmla="*/ 0 h 1941533"/>
              <a:gd name="connsiteX10" fmla="*/ 1533389 w 1651476"/>
              <a:gd name="connsiteY10" fmla="*/ 0 h 1941533"/>
              <a:gd name="connsiteX11" fmla="*/ 1602039 w 1651476"/>
              <a:gd name="connsiteY11" fmla="*/ 292088 h 1941533"/>
              <a:gd name="connsiteX12" fmla="*/ 1599032 w 1651476"/>
              <a:gd name="connsiteY12" fmla="*/ 292088 h 1941533"/>
              <a:gd name="connsiteX13" fmla="*/ 1602037 w 1651476"/>
              <a:gd name="connsiteY13" fmla="*/ 307926 h 1941533"/>
              <a:gd name="connsiteX14" fmla="*/ 1602037 w 1651476"/>
              <a:gd name="connsiteY14" fmla="*/ 629002 h 1941533"/>
              <a:gd name="connsiteX15" fmla="*/ 1596107 w 1651476"/>
              <a:gd name="connsiteY15" fmla="*/ 660248 h 1941533"/>
              <a:gd name="connsiteX16" fmla="*/ 1581507 w 1651476"/>
              <a:gd name="connsiteY16" fmla="*/ 683281 h 1941533"/>
              <a:gd name="connsiteX17" fmla="*/ 1587094 w 1651476"/>
              <a:gd name="connsiteY17" fmla="*/ 687047 h 1941533"/>
              <a:gd name="connsiteX18" fmla="*/ 1651476 w 1651476"/>
              <a:gd name="connsiteY18" fmla="*/ 842480 h 1941533"/>
              <a:gd name="connsiteX19" fmla="*/ 1651476 w 1651476"/>
              <a:gd name="connsiteY19" fmla="*/ 1721717 h 1941533"/>
              <a:gd name="connsiteX20" fmla="*/ 1431660 w 1651476"/>
              <a:gd name="connsiteY20" fmla="*/ 1941533 h 1941533"/>
              <a:gd name="connsiteX21" fmla="*/ 219816 w 1651476"/>
              <a:gd name="connsiteY21" fmla="*/ 1941533 h 1941533"/>
              <a:gd name="connsiteX22" fmla="*/ 0 w 1651476"/>
              <a:gd name="connsiteY22" fmla="*/ 1721717 h 1941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51476" h="1941533">
                <a:moveTo>
                  <a:pt x="0" y="1721717"/>
                </a:moveTo>
                <a:lnTo>
                  <a:pt x="0" y="842480"/>
                </a:lnTo>
                <a:cubicBezTo>
                  <a:pt x="0" y="781780"/>
                  <a:pt x="24604" y="726826"/>
                  <a:pt x="64383" y="687047"/>
                </a:cubicBezTo>
                <a:lnTo>
                  <a:pt x="69968" y="683281"/>
                </a:lnTo>
                <a:lnTo>
                  <a:pt x="55368" y="660248"/>
                </a:lnTo>
                <a:cubicBezTo>
                  <a:pt x="51549" y="650644"/>
                  <a:pt x="49437" y="640085"/>
                  <a:pt x="49437" y="629002"/>
                </a:cubicBezTo>
                <a:lnTo>
                  <a:pt x="49437" y="307926"/>
                </a:lnTo>
                <a:lnTo>
                  <a:pt x="52444" y="292088"/>
                </a:lnTo>
                <a:lnTo>
                  <a:pt x="49439" y="292088"/>
                </a:lnTo>
                <a:lnTo>
                  <a:pt x="118089" y="0"/>
                </a:lnTo>
                <a:lnTo>
                  <a:pt x="1533389" y="0"/>
                </a:lnTo>
                <a:lnTo>
                  <a:pt x="1602039" y="292088"/>
                </a:lnTo>
                <a:lnTo>
                  <a:pt x="1599032" y="292088"/>
                </a:lnTo>
                <a:lnTo>
                  <a:pt x="1602037" y="307926"/>
                </a:lnTo>
                <a:lnTo>
                  <a:pt x="1602037" y="629002"/>
                </a:lnTo>
                <a:cubicBezTo>
                  <a:pt x="1602037" y="640085"/>
                  <a:pt x="1599925" y="650644"/>
                  <a:pt x="1596107" y="660248"/>
                </a:cubicBezTo>
                <a:lnTo>
                  <a:pt x="1581507" y="683281"/>
                </a:lnTo>
                <a:lnTo>
                  <a:pt x="1587094" y="687047"/>
                </a:lnTo>
                <a:cubicBezTo>
                  <a:pt x="1626872" y="726826"/>
                  <a:pt x="1651476" y="781780"/>
                  <a:pt x="1651476" y="842480"/>
                </a:cubicBezTo>
                <a:lnTo>
                  <a:pt x="1651476" y="1721717"/>
                </a:lnTo>
                <a:cubicBezTo>
                  <a:pt x="1651476" y="1843118"/>
                  <a:pt x="1553061" y="1941533"/>
                  <a:pt x="1431660" y="1941533"/>
                </a:cubicBezTo>
                <a:lnTo>
                  <a:pt x="219816" y="1941533"/>
                </a:lnTo>
                <a:cubicBezTo>
                  <a:pt x="98415" y="1941533"/>
                  <a:pt x="0" y="1843118"/>
                  <a:pt x="0" y="1721717"/>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7" name="Rectangle 166"/>
          <p:cNvSpPr/>
          <p:nvPr/>
        </p:nvSpPr>
        <p:spPr>
          <a:xfrm>
            <a:off x="3635084" y="2030632"/>
            <a:ext cx="45719" cy="1560749"/>
          </a:xfrm>
          <a:prstGeom prst="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76" name="Rectangle 2075"/>
          <p:cNvSpPr/>
          <p:nvPr/>
        </p:nvSpPr>
        <p:spPr>
          <a:xfrm>
            <a:off x="2388842" y="1985104"/>
            <a:ext cx="399151" cy="1651477"/>
          </a:xfrm>
          <a:prstGeom prst="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Rectangle 145"/>
          <p:cNvSpPr/>
          <p:nvPr/>
        </p:nvSpPr>
        <p:spPr>
          <a:xfrm>
            <a:off x="2932237" y="1991498"/>
            <a:ext cx="209546" cy="1645083"/>
          </a:xfrm>
          <a:prstGeom prst="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080" name="Group 2079"/>
          <p:cNvGrpSpPr/>
          <p:nvPr/>
        </p:nvGrpSpPr>
        <p:grpSpPr>
          <a:xfrm>
            <a:off x="2425414" y="2034573"/>
            <a:ext cx="325770" cy="104775"/>
            <a:chOff x="2687643" y="2149475"/>
            <a:chExt cx="310320" cy="104775"/>
          </a:xfrm>
        </p:grpSpPr>
        <p:cxnSp>
          <p:nvCxnSpPr>
            <p:cNvPr id="2078" name="Straight Connector 2077"/>
            <p:cNvCxnSpPr/>
            <p:nvPr/>
          </p:nvCxnSpPr>
          <p:spPr>
            <a:xfrm>
              <a:off x="2687643" y="2149475"/>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2687643" y="2201862"/>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2687643" y="2254250"/>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53" name="Group 152"/>
          <p:cNvGrpSpPr/>
          <p:nvPr/>
        </p:nvGrpSpPr>
        <p:grpSpPr>
          <a:xfrm>
            <a:off x="2959735" y="2032098"/>
            <a:ext cx="155160" cy="104775"/>
            <a:chOff x="2687643" y="2149475"/>
            <a:chExt cx="310320" cy="104775"/>
          </a:xfrm>
        </p:grpSpPr>
        <p:cxnSp>
          <p:nvCxnSpPr>
            <p:cNvPr id="154" name="Straight Connector 153"/>
            <p:cNvCxnSpPr/>
            <p:nvPr/>
          </p:nvCxnSpPr>
          <p:spPr>
            <a:xfrm>
              <a:off x="2687643" y="2149475"/>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2687643" y="2201862"/>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2687643" y="2254250"/>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04" name="Freeform 103"/>
          <p:cNvSpPr/>
          <p:nvPr/>
        </p:nvSpPr>
        <p:spPr>
          <a:xfrm>
            <a:off x="2052415" y="2189801"/>
            <a:ext cx="3050282" cy="1267449"/>
          </a:xfrm>
          <a:custGeom>
            <a:avLst/>
            <a:gdLst>
              <a:gd name="connsiteX0" fmla="*/ 1034977 w 3050282"/>
              <a:gd name="connsiteY0" fmla="*/ 0 h 1267449"/>
              <a:gd name="connsiteX1" fmla="*/ 1893718 w 3050282"/>
              <a:gd name="connsiteY1" fmla="*/ 0 h 1267449"/>
              <a:gd name="connsiteX2" fmla="*/ 1979011 w 3050282"/>
              <a:gd name="connsiteY2" fmla="*/ 0 h 1267449"/>
              <a:gd name="connsiteX3" fmla="*/ 2472000 w 3050282"/>
              <a:gd name="connsiteY3" fmla="*/ 0 h 1267449"/>
              <a:gd name="connsiteX4" fmla="*/ 3050282 w 3050282"/>
              <a:gd name="connsiteY4" fmla="*/ 633724 h 1267449"/>
              <a:gd name="connsiteX5" fmla="*/ 2472000 w 3050282"/>
              <a:gd name="connsiteY5" fmla="*/ 1267448 h 1267449"/>
              <a:gd name="connsiteX6" fmla="*/ 1893718 w 3050282"/>
              <a:gd name="connsiteY6" fmla="*/ 1267447 h 1267449"/>
              <a:gd name="connsiteX7" fmla="*/ 1331952 w 3050282"/>
              <a:gd name="connsiteY7" fmla="*/ 1267447 h 1267449"/>
              <a:gd name="connsiteX8" fmla="*/ 1331952 w 3050282"/>
              <a:gd name="connsiteY8" fmla="*/ 1267449 h 1267449"/>
              <a:gd name="connsiteX9" fmla="*/ 0 w 3050282"/>
              <a:gd name="connsiteY9" fmla="*/ 1267449 h 1267449"/>
              <a:gd name="connsiteX10" fmla="*/ 0 w 3050282"/>
              <a:gd name="connsiteY10" fmla="*/ 1 h 1267449"/>
              <a:gd name="connsiteX11" fmla="*/ 1034977 w 3050282"/>
              <a:gd name="connsiteY11" fmla="*/ 1 h 1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0282" h="1267449">
                <a:moveTo>
                  <a:pt x="1034977" y="0"/>
                </a:moveTo>
                <a:lnTo>
                  <a:pt x="1893718" y="0"/>
                </a:lnTo>
                <a:lnTo>
                  <a:pt x="1979011" y="0"/>
                </a:lnTo>
                <a:lnTo>
                  <a:pt x="2472000" y="0"/>
                </a:lnTo>
                <a:cubicBezTo>
                  <a:pt x="2791376" y="0"/>
                  <a:pt x="3050282" y="283728"/>
                  <a:pt x="3050282" y="633724"/>
                </a:cubicBezTo>
                <a:cubicBezTo>
                  <a:pt x="3050282" y="983720"/>
                  <a:pt x="2791376" y="1267448"/>
                  <a:pt x="2472000" y="1267448"/>
                </a:cubicBezTo>
                <a:lnTo>
                  <a:pt x="1893718" y="1267447"/>
                </a:lnTo>
                <a:lnTo>
                  <a:pt x="1331952" y="1267447"/>
                </a:lnTo>
                <a:lnTo>
                  <a:pt x="1331952" y="1267449"/>
                </a:lnTo>
                <a:lnTo>
                  <a:pt x="0" y="1267449"/>
                </a:lnTo>
                <a:lnTo>
                  <a:pt x="0" y="1"/>
                </a:lnTo>
                <a:lnTo>
                  <a:pt x="1034977" y="1"/>
                </a:lnTo>
                <a:close/>
              </a:path>
            </a:pathLst>
          </a:custGeom>
          <a:solidFill>
            <a:schemeClr val="tx1">
              <a:lumMod val="65000"/>
              <a:lumOff val="3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 name="Rectangle 53"/>
          <p:cNvSpPr/>
          <p:nvPr/>
        </p:nvSpPr>
        <p:spPr>
          <a:xfrm>
            <a:off x="159067" y="804773"/>
            <a:ext cx="2140330" cy="369332"/>
          </a:xfrm>
          <a:prstGeom prst="rect">
            <a:avLst/>
          </a:prstGeom>
        </p:spPr>
        <p:txBody>
          <a:bodyPr wrap="none">
            <a:spAutoFit/>
          </a:bodyPr>
          <a:lstStyle/>
          <a:p>
            <a:pPr>
              <a:spcBef>
                <a:spcPct val="20000"/>
              </a:spcBef>
              <a:defRPr/>
            </a:pPr>
            <a:r>
              <a:rPr lang="en-US" b="1" dirty="0" smtClean="0">
                <a:solidFill>
                  <a:srgbClr val="FFC000"/>
                </a:solidFill>
                <a:latin typeface="+mj-lt"/>
                <a:cs typeface="Calibri" panose="020F0502020204030204" pitchFamily="34" charset="0"/>
              </a:rPr>
              <a:t>Scene luminance</a:t>
            </a:r>
            <a:endParaRPr lang="en-US" b="1" dirty="0">
              <a:solidFill>
                <a:srgbClr val="FFC000"/>
              </a:solidFill>
              <a:latin typeface="+mj-lt"/>
              <a:cs typeface="Calibri" panose="020F0502020204030204" pitchFamily="34" charset="0"/>
            </a:endParaRPr>
          </a:p>
        </p:txBody>
      </p:sp>
      <p:grpSp>
        <p:nvGrpSpPr>
          <p:cNvPr id="13" name="Group 12"/>
          <p:cNvGrpSpPr/>
          <p:nvPr/>
        </p:nvGrpSpPr>
        <p:grpSpPr>
          <a:xfrm>
            <a:off x="2597320" y="2199967"/>
            <a:ext cx="817438" cy="1234540"/>
            <a:chOff x="3791321" y="2300725"/>
            <a:chExt cx="817438" cy="1234540"/>
          </a:xfrm>
        </p:grpSpPr>
        <p:sp>
          <p:nvSpPr>
            <p:cNvPr id="8" name="Oval 7"/>
            <p:cNvSpPr/>
            <p:nvPr/>
          </p:nvSpPr>
          <p:spPr>
            <a:xfrm>
              <a:off x="3791321" y="2300725"/>
              <a:ext cx="120650" cy="123454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Flowchart: Stored Data 8"/>
            <p:cNvSpPr/>
            <p:nvPr/>
          </p:nvSpPr>
          <p:spPr>
            <a:xfrm>
              <a:off x="4036307" y="2302189"/>
              <a:ext cx="308160" cy="1233076"/>
            </a:xfrm>
            <a:prstGeom prst="flowChartOnlineStorag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Flowchart: Delay 9"/>
            <p:cNvSpPr/>
            <p:nvPr/>
          </p:nvSpPr>
          <p:spPr>
            <a:xfrm>
              <a:off x="4430857" y="2308985"/>
              <a:ext cx="177902" cy="122628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5" name="Group 14"/>
          <p:cNvGrpSpPr/>
          <p:nvPr/>
        </p:nvGrpSpPr>
        <p:grpSpPr>
          <a:xfrm>
            <a:off x="2394997" y="2199328"/>
            <a:ext cx="60834" cy="1257922"/>
            <a:chOff x="3588998" y="2300725"/>
            <a:chExt cx="45719" cy="1235818"/>
          </a:xfrm>
        </p:grpSpPr>
        <p:sp>
          <p:nvSpPr>
            <p:cNvPr id="40" name="Rectangle 39"/>
            <p:cNvSpPr/>
            <p:nvPr/>
          </p:nvSpPr>
          <p:spPr>
            <a:xfrm>
              <a:off x="3588998" y="2300725"/>
              <a:ext cx="45719" cy="445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Rectangle 40"/>
            <p:cNvSpPr/>
            <p:nvPr/>
          </p:nvSpPr>
          <p:spPr>
            <a:xfrm>
              <a:off x="3588998" y="3091460"/>
              <a:ext cx="45719" cy="445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12" name="Group 11"/>
          <p:cNvGrpSpPr/>
          <p:nvPr/>
        </p:nvGrpSpPr>
        <p:grpSpPr>
          <a:xfrm>
            <a:off x="4500429" y="2249605"/>
            <a:ext cx="240425" cy="1135265"/>
            <a:chOff x="6271028" y="2482645"/>
            <a:chExt cx="240425" cy="1135265"/>
          </a:xfrm>
        </p:grpSpPr>
        <p:sp>
          <p:nvSpPr>
            <p:cNvPr id="11" name="Rectangle 10"/>
            <p:cNvSpPr/>
            <p:nvPr/>
          </p:nvSpPr>
          <p:spPr>
            <a:xfrm>
              <a:off x="6271028" y="2482645"/>
              <a:ext cx="74613" cy="1135265"/>
            </a:xfrm>
            <a:prstGeom prst="rect">
              <a:avLst/>
            </a:prstGeom>
            <a:solidFill>
              <a:srgbClr val="F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Rectangle 41"/>
            <p:cNvSpPr/>
            <p:nvPr/>
          </p:nvSpPr>
          <p:spPr>
            <a:xfrm>
              <a:off x="6353934" y="2482645"/>
              <a:ext cx="74613" cy="1135265"/>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Rectangle 42"/>
            <p:cNvSpPr/>
            <p:nvPr/>
          </p:nvSpPr>
          <p:spPr>
            <a:xfrm>
              <a:off x="6436840" y="2482645"/>
              <a:ext cx="74613" cy="11352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57" name="Straight Arrow Connector 56"/>
          <p:cNvCxnSpPr>
            <a:endCxn id="8" idx="2"/>
          </p:cNvCxnSpPr>
          <p:nvPr/>
        </p:nvCxnSpPr>
        <p:spPr>
          <a:xfrm>
            <a:off x="159067" y="2783341"/>
            <a:ext cx="2438253" cy="33896"/>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063" name="Group 2062"/>
          <p:cNvGrpSpPr/>
          <p:nvPr/>
        </p:nvGrpSpPr>
        <p:grpSpPr>
          <a:xfrm>
            <a:off x="151660" y="1800130"/>
            <a:ext cx="2442019" cy="891849"/>
            <a:chOff x="1555211" y="1914430"/>
            <a:chExt cx="2442019" cy="891849"/>
          </a:xfrm>
        </p:grpSpPr>
        <p:cxnSp>
          <p:nvCxnSpPr>
            <p:cNvPr id="18" name="Straight Arrow Connector 17"/>
            <p:cNvCxnSpPr>
              <a:endCxn id="40" idx="1"/>
            </p:cNvCxnSpPr>
            <p:nvPr/>
          </p:nvCxnSpPr>
          <p:spPr>
            <a:xfrm>
              <a:off x="1561310" y="2177406"/>
              <a:ext cx="2237238" cy="362744"/>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562618" y="2417523"/>
              <a:ext cx="2234622" cy="25702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1555211" y="2660109"/>
              <a:ext cx="2442019" cy="14617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1555211" y="1914430"/>
              <a:ext cx="2239623" cy="502083"/>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1" name="Group 80"/>
          <p:cNvGrpSpPr/>
          <p:nvPr/>
        </p:nvGrpSpPr>
        <p:grpSpPr>
          <a:xfrm flipV="1">
            <a:off x="157073" y="2935383"/>
            <a:ext cx="2442019" cy="891849"/>
            <a:chOff x="1555211" y="1914430"/>
            <a:chExt cx="2442019" cy="891849"/>
          </a:xfrm>
        </p:grpSpPr>
        <p:cxnSp>
          <p:nvCxnSpPr>
            <p:cNvPr id="82" name="Straight Arrow Connector 81"/>
            <p:cNvCxnSpPr/>
            <p:nvPr/>
          </p:nvCxnSpPr>
          <p:spPr>
            <a:xfrm>
              <a:off x="1561310" y="2177406"/>
              <a:ext cx="2237238" cy="358764"/>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1562618" y="2417523"/>
              <a:ext cx="2234622" cy="25702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1555211" y="2660109"/>
              <a:ext cx="2442019" cy="146170"/>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1555211" y="1914430"/>
              <a:ext cx="2239623" cy="502083"/>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2064" name="Group 2063"/>
          <p:cNvGrpSpPr/>
          <p:nvPr/>
        </p:nvGrpSpPr>
        <p:grpSpPr>
          <a:xfrm>
            <a:off x="4226480" y="2189800"/>
            <a:ext cx="95192" cy="1267449"/>
            <a:chOff x="5885235" y="2322257"/>
            <a:chExt cx="95192" cy="1235818"/>
          </a:xfrm>
        </p:grpSpPr>
        <p:sp>
          <p:nvSpPr>
            <p:cNvPr id="38" name="Rectangle 37"/>
            <p:cNvSpPr/>
            <p:nvPr/>
          </p:nvSpPr>
          <p:spPr>
            <a:xfrm>
              <a:off x="5885235" y="2372534"/>
              <a:ext cx="95192" cy="113526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86" name="Group 85"/>
            <p:cNvGrpSpPr/>
            <p:nvPr/>
          </p:nvGrpSpPr>
          <p:grpSpPr>
            <a:xfrm>
              <a:off x="5909972" y="2322257"/>
              <a:ext cx="45719" cy="1235818"/>
              <a:chOff x="3588998" y="2300725"/>
              <a:chExt cx="45719" cy="1235818"/>
            </a:xfrm>
          </p:grpSpPr>
          <p:sp>
            <p:nvSpPr>
              <p:cNvPr id="87" name="Rectangle 86"/>
              <p:cNvSpPr/>
              <p:nvPr/>
            </p:nvSpPr>
            <p:spPr>
              <a:xfrm>
                <a:off x="3588998" y="2300725"/>
                <a:ext cx="45719" cy="445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Rectangle 87"/>
              <p:cNvSpPr/>
              <p:nvPr/>
            </p:nvSpPr>
            <p:spPr>
              <a:xfrm>
                <a:off x="3588998" y="3091460"/>
                <a:ext cx="45719" cy="4450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2073" name="Group 2072"/>
          <p:cNvGrpSpPr/>
          <p:nvPr/>
        </p:nvGrpSpPr>
        <p:grpSpPr>
          <a:xfrm>
            <a:off x="2719465" y="2697630"/>
            <a:ext cx="1780963" cy="249829"/>
            <a:chOff x="4028464" y="2799313"/>
            <a:chExt cx="2131311" cy="249829"/>
          </a:xfrm>
        </p:grpSpPr>
        <p:cxnSp>
          <p:nvCxnSpPr>
            <p:cNvPr id="90" name="Straight Arrow Connector 89"/>
            <p:cNvCxnSpPr/>
            <p:nvPr/>
          </p:nvCxnSpPr>
          <p:spPr>
            <a:xfrm>
              <a:off x="4028464" y="2931662"/>
              <a:ext cx="2130719" cy="1821"/>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028465" y="2799313"/>
              <a:ext cx="2130719" cy="140853"/>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V="1">
              <a:off x="4034041" y="2930581"/>
              <a:ext cx="2125734" cy="118561"/>
            </a:xfrm>
            <a:prstGeom prst="straightConnector1">
              <a:avLst/>
            </a:prstGeom>
            <a:ln w="28575">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p:nvGrpSpPr>
        <p:grpSpPr>
          <a:xfrm>
            <a:off x="2430177" y="3496224"/>
            <a:ext cx="325770" cy="104775"/>
            <a:chOff x="2687643" y="2149475"/>
            <a:chExt cx="310320" cy="104775"/>
          </a:xfrm>
        </p:grpSpPr>
        <p:cxnSp>
          <p:nvCxnSpPr>
            <p:cNvPr id="158" name="Straight Connector 157"/>
            <p:cNvCxnSpPr/>
            <p:nvPr/>
          </p:nvCxnSpPr>
          <p:spPr>
            <a:xfrm>
              <a:off x="2687643" y="2149475"/>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687643" y="2201862"/>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687643" y="2254250"/>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p:nvGrpSpPr>
        <p:grpSpPr>
          <a:xfrm>
            <a:off x="2964498" y="3493749"/>
            <a:ext cx="155160" cy="104775"/>
            <a:chOff x="2687643" y="2149475"/>
            <a:chExt cx="310320" cy="104775"/>
          </a:xfrm>
        </p:grpSpPr>
        <p:cxnSp>
          <p:nvCxnSpPr>
            <p:cNvPr id="162" name="Straight Connector 161"/>
            <p:cNvCxnSpPr/>
            <p:nvPr/>
          </p:nvCxnSpPr>
          <p:spPr>
            <a:xfrm>
              <a:off x="2687643" y="2149475"/>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2687643" y="2201862"/>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2687643" y="2254250"/>
              <a:ext cx="31032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166" name="Rectangle 165"/>
          <p:cNvSpPr/>
          <p:nvPr/>
        </p:nvSpPr>
        <p:spPr>
          <a:xfrm>
            <a:off x="2256265" y="1985104"/>
            <a:ext cx="45719" cy="1651477"/>
          </a:xfrm>
          <a:prstGeom prst="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82" name="Rounded Rectangle 2081"/>
          <p:cNvSpPr/>
          <p:nvPr/>
        </p:nvSpPr>
        <p:spPr>
          <a:xfrm>
            <a:off x="4251098" y="3778250"/>
            <a:ext cx="586855" cy="325965"/>
          </a:xfrm>
          <a:prstGeom prst="round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9" name="Rounded Rectangle 168"/>
          <p:cNvSpPr/>
          <p:nvPr/>
        </p:nvSpPr>
        <p:spPr>
          <a:xfrm>
            <a:off x="5126103" y="1818571"/>
            <a:ext cx="125724" cy="557917"/>
          </a:xfrm>
          <a:prstGeom prst="roundRect">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7" name="Rectangle 226"/>
          <p:cNvSpPr/>
          <p:nvPr/>
        </p:nvSpPr>
        <p:spPr>
          <a:xfrm>
            <a:off x="3063956" y="4209161"/>
            <a:ext cx="2231701" cy="369332"/>
          </a:xfrm>
          <a:prstGeom prst="rect">
            <a:avLst/>
          </a:prstGeom>
        </p:spPr>
        <p:txBody>
          <a:bodyPr wrap="none">
            <a:spAutoFit/>
          </a:bodyPr>
          <a:lstStyle/>
          <a:p>
            <a:pPr>
              <a:spcBef>
                <a:spcPct val="20000"/>
              </a:spcBef>
              <a:defRPr/>
            </a:pPr>
            <a:r>
              <a:rPr lang="en-US" b="1" dirty="0" smtClean="0">
                <a:solidFill>
                  <a:srgbClr val="FFC000"/>
                </a:solidFill>
                <a:latin typeface="+mj-lt"/>
                <a:cs typeface="Calibri" panose="020F0502020204030204" pitchFamily="34" charset="0"/>
              </a:rPr>
              <a:t>Sensor </a:t>
            </a:r>
            <a:r>
              <a:rPr lang="en-US" b="1" dirty="0" err="1" smtClean="0">
                <a:solidFill>
                  <a:srgbClr val="FFC000"/>
                </a:solidFill>
                <a:latin typeface="+mj-lt"/>
                <a:cs typeface="Calibri" panose="020F0502020204030204" pitchFamily="34" charset="0"/>
              </a:rPr>
              <a:t>illumiance</a:t>
            </a:r>
            <a:endParaRPr lang="en-US" b="1" dirty="0">
              <a:solidFill>
                <a:srgbClr val="FFC000"/>
              </a:solidFill>
              <a:latin typeface="+mj-lt"/>
              <a:cs typeface="Calibri" panose="020F0502020204030204" pitchFamily="34" charset="0"/>
            </a:endParaRPr>
          </a:p>
        </p:txBody>
      </p:sp>
      <p:cxnSp>
        <p:nvCxnSpPr>
          <p:cNvPr id="234" name="Straight Connector 233"/>
          <p:cNvCxnSpPr/>
          <p:nvPr/>
        </p:nvCxnSpPr>
        <p:spPr>
          <a:xfrm>
            <a:off x="4181939" y="2888178"/>
            <a:ext cx="0" cy="1356458"/>
          </a:xfrm>
          <a:prstGeom prst="line">
            <a:avLst/>
          </a:prstGeom>
          <a:ln w="1905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71" name="Striped Right Arrow 70"/>
          <p:cNvSpPr/>
          <p:nvPr/>
        </p:nvSpPr>
        <p:spPr>
          <a:xfrm>
            <a:off x="4785508" y="2424141"/>
            <a:ext cx="871872" cy="855727"/>
          </a:xfrm>
          <a:prstGeom prst="stripedRightArrow">
            <a:avLst>
              <a:gd name="adj1" fmla="val 87714"/>
              <a:gd name="adj2" fmla="val 35796"/>
            </a:avLst>
          </a:prstGeom>
          <a:solidFill>
            <a:schemeClr val="bg1">
              <a:lumMod val="50000"/>
            </a:schemeClr>
          </a:solidFill>
          <a:ln>
            <a:solidFill>
              <a:srgbClr val="FF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77" name="Group 76"/>
          <p:cNvGrpSpPr/>
          <p:nvPr/>
        </p:nvGrpSpPr>
        <p:grpSpPr>
          <a:xfrm>
            <a:off x="5724686" y="1983620"/>
            <a:ext cx="963053" cy="1310171"/>
            <a:chOff x="5748501" y="1983620"/>
            <a:chExt cx="963053" cy="1310171"/>
          </a:xfrm>
        </p:grpSpPr>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8501" y="2333948"/>
              <a:ext cx="963053" cy="959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7" name="Rectangle 236"/>
            <p:cNvSpPr/>
            <p:nvPr/>
          </p:nvSpPr>
          <p:spPr>
            <a:xfrm>
              <a:off x="5896442" y="1983620"/>
              <a:ext cx="667170" cy="369332"/>
            </a:xfrm>
            <a:prstGeom prst="rect">
              <a:avLst/>
            </a:prstGeom>
          </p:spPr>
          <p:txBody>
            <a:bodyPr wrap="none">
              <a:spAutoFit/>
            </a:bodyPr>
            <a:lstStyle/>
            <a:p>
              <a:pPr>
                <a:spcBef>
                  <a:spcPct val="20000"/>
                </a:spcBef>
                <a:defRPr/>
              </a:pPr>
              <a:r>
                <a:rPr lang="en-US" b="1" dirty="0" smtClean="0">
                  <a:solidFill>
                    <a:srgbClr val="FF2F2F"/>
                  </a:solidFill>
                  <a:latin typeface="+mj-lt"/>
                  <a:cs typeface="Calibri" panose="020F0502020204030204" pitchFamily="34" charset="0"/>
                </a:rPr>
                <a:t>CCD</a:t>
              </a:r>
              <a:endParaRPr lang="en-US" b="1" dirty="0">
                <a:solidFill>
                  <a:srgbClr val="FF2F2F"/>
                </a:solidFill>
                <a:latin typeface="+mj-lt"/>
                <a:cs typeface="Calibri" panose="020F0502020204030204" pitchFamily="34" charset="0"/>
              </a:endParaRPr>
            </a:p>
          </p:txBody>
        </p:sp>
      </p:grpSp>
      <p:grpSp>
        <p:nvGrpSpPr>
          <p:cNvPr id="76" name="Group 75"/>
          <p:cNvGrpSpPr/>
          <p:nvPr/>
        </p:nvGrpSpPr>
        <p:grpSpPr>
          <a:xfrm>
            <a:off x="6914773" y="1983620"/>
            <a:ext cx="959843" cy="1305722"/>
            <a:chOff x="6808093" y="1983620"/>
            <a:chExt cx="959843" cy="1305722"/>
          </a:xfrm>
        </p:grpSpPr>
        <p:pic>
          <p:nvPicPr>
            <p:cNvPr id="65" name="Picture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8093" y="2327893"/>
              <a:ext cx="959843" cy="9614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8" name="Rectangle 237"/>
            <p:cNvSpPr/>
            <p:nvPr/>
          </p:nvSpPr>
          <p:spPr>
            <a:xfrm>
              <a:off x="6952025" y="1983620"/>
              <a:ext cx="671979" cy="369332"/>
            </a:xfrm>
            <a:prstGeom prst="rect">
              <a:avLst/>
            </a:prstGeom>
          </p:spPr>
          <p:txBody>
            <a:bodyPr wrap="none">
              <a:spAutoFit/>
            </a:bodyPr>
            <a:lstStyle/>
            <a:p>
              <a:pPr>
                <a:spcBef>
                  <a:spcPct val="20000"/>
                </a:spcBef>
                <a:defRPr/>
              </a:pPr>
              <a:r>
                <a:rPr lang="en-US" b="1" dirty="0" smtClean="0">
                  <a:solidFill>
                    <a:srgbClr val="FF2F2F"/>
                  </a:solidFill>
                  <a:latin typeface="+mj-lt"/>
                  <a:cs typeface="Calibri" panose="020F0502020204030204" pitchFamily="34" charset="0"/>
                </a:rPr>
                <a:t>ADC</a:t>
              </a:r>
              <a:endParaRPr lang="en-US" b="1" dirty="0">
                <a:solidFill>
                  <a:srgbClr val="FF2F2F"/>
                </a:solidFill>
                <a:latin typeface="+mj-lt"/>
                <a:cs typeface="Calibri" panose="020F0502020204030204" pitchFamily="34" charset="0"/>
              </a:endParaRPr>
            </a:p>
          </p:txBody>
        </p:sp>
      </p:grpSp>
      <p:grpSp>
        <p:nvGrpSpPr>
          <p:cNvPr id="78" name="Group 77"/>
          <p:cNvGrpSpPr/>
          <p:nvPr/>
        </p:nvGrpSpPr>
        <p:grpSpPr>
          <a:xfrm>
            <a:off x="7894780" y="1983620"/>
            <a:ext cx="1322798" cy="1310171"/>
            <a:chOff x="7673800" y="1983620"/>
            <a:chExt cx="1322798" cy="1310171"/>
          </a:xfrm>
        </p:grpSpPr>
        <p:pic>
          <p:nvPicPr>
            <p:cNvPr id="64" name="Picture 6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64400" y="2333948"/>
              <a:ext cx="959843" cy="9598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9" name="Rectangle 238"/>
            <p:cNvSpPr/>
            <p:nvPr/>
          </p:nvSpPr>
          <p:spPr>
            <a:xfrm>
              <a:off x="7673800" y="1983620"/>
              <a:ext cx="1322798" cy="369332"/>
            </a:xfrm>
            <a:prstGeom prst="rect">
              <a:avLst/>
            </a:prstGeom>
          </p:spPr>
          <p:txBody>
            <a:bodyPr wrap="none">
              <a:spAutoFit/>
            </a:bodyPr>
            <a:lstStyle/>
            <a:p>
              <a:pPr>
                <a:spcBef>
                  <a:spcPct val="20000"/>
                </a:spcBef>
                <a:defRPr/>
              </a:pPr>
              <a:r>
                <a:rPr lang="en-US" b="1" dirty="0" err="1" smtClean="0">
                  <a:solidFill>
                    <a:srgbClr val="FF2F2F"/>
                  </a:solidFill>
                  <a:latin typeface="+mj-lt"/>
                  <a:cs typeface="Calibri" panose="020F0502020204030204" pitchFamily="34" charset="0"/>
                </a:rPr>
                <a:t>FilmStock</a:t>
              </a:r>
              <a:endParaRPr lang="en-US" b="1" dirty="0">
                <a:solidFill>
                  <a:srgbClr val="FF2F2F"/>
                </a:solidFill>
                <a:latin typeface="+mj-lt"/>
                <a:cs typeface="Calibri" panose="020F0502020204030204" pitchFamily="34" charset="0"/>
              </a:endParaRPr>
            </a:p>
          </p:txBody>
        </p:sp>
      </p:grpSp>
      <p:sp>
        <p:nvSpPr>
          <p:cNvPr id="240" name="Rectangle 239"/>
          <p:cNvSpPr/>
          <p:nvPr/>
        </p:nvSpPr>
        <p:spPr>
          <a:xfrm>
            <a:off x="3417761" y="804773"/>
            <a:ext cx="2113079" cy="369332"/>
          </a:xfrm>
          <a:prstGeom prst="rect">
            <a:avLst/>
          </a:prstGeom>
        </p:spPr>
        <p:txBody>
          <a:bodyPr wrap="none">
            <a:spAutoFit/>
          </a:bodyPr>
          <a:lstStyle/>
          <a:p>
            <a:pPr>
              <a:spcBef>
                <a:spcPct val="20000"/>
              </a:spcBef>
              <a:defRPr/>
            </a:pPr>
            <a:r>
              <a:rPr lang="en-US" b="1" dirty="0" smtClean="0">
                <a:solidFill>
                  <a:srgbClr val="FFC000"/>
                </a:solidFill>
                <a:latin typeface="+mj-lt"/>
                <a:cs typeface="Calibri" panose="020F0502020204030204" pitchFamily="34" charset="0"/>
              </a:rPr>
              <a:t>Sensor exposure</a:t>
            </a:r>
            <a:endParaRPr lang="en-US" b="1" dirty="0">
              <a:solidFill>
                <a:srgbClr val="FFC000"/>
              </a:solidFill>
              <a:latin typeface="+mj-lt"/>
              <a:cs typeface="Calibri" panose="020F0502020204030204" pitchFamily="34" charset="0"/>
            </a:endParaRPr>
          </a:p>
        </p:txBody>
      </p:sp>
      <p:sp>
        <p:nvSpPr>
          <p:cNvPr id="249" name="Striped Right Arrow 248"/>
          <p:cNvSpPr/>
          <p:nvPr/>
        </p:nvSpPr>
        <p:spPr>
          <a:xfrm flipV="1">
            <a:off x="6732892" y="2749373"/>
            <a:ext cx="152191" cy="205263"/>
          </a:xfrm>
          <a:prstGeom prst="stripedRightArrow">
            <a:avLst>
              <a:gd name="adj1" fmla="val 83074"/>
              <a:gd name="adj2" fmla="val 35796"/>
            </a:avLst>
          </a:prstGeom>
          <a:solidFill>
            <a:srgbClr val="FF2F2F"/>
          </a:solidFill>
          <a:ln>
            <a:solidFill>
              <a:srgbClr val="FF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0" name="Striped Right Arrow 249"/>
          <p:cNvSpPr/>
          <p:nvPr/>
        </p:nvSpPr>
        <p:spPr>
          <a:xfrm flipV="1">
            <a:off x="7913025" y="2749373"/>
            <a:ext cx="152191" cy="205263"/>
          </a:xfrm>
          <a:prstGeom prst="stripedRightArrow">
            <a:avLst>
              <a:gd name="adj1" fmla="val 83074"/>
              <a:gd name="adj2" fmla="val 35796"/>
            </a:avLst>
          </a:prstGeom>
          <a:solidFill>
            <a:srgbClr val="FF2F2F"/>
          </a:solidFill>
          <a:ln>
            <a:solidFill>
              <a:srgbClr val="FF2F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1" name="Rectangle 250"/>
          <p:cNvSpPr/>
          <p:nvPr/>
        </p:nvSpPr>
        <p:spPr>
          <a:xfrm>
            <a:off x="6821151" y="3346329"/>
            <a:ext cx="1225015" cy="600164"/>
          </a:xfrm>
          <a:prstGeom prst="rect">
            <a:avLst/>
          </a:prstGeom>
        </p:spPr>
        <p:txBody>
          <a:bodyPr wrap="none">
            <a:spAutoFit/>
          </a:bodyPr>
          <a:lstStyle/>
          <a:p>
            <a:pPr algn="ctr">
              <a:spcBef>
                <a:spcPct val="20000"/>
              </a:spcBef>
              <a:defRPr/>
            </a:pPr>
            <a:r>
              <a:rPr lang="en-US" sz="1500" b="1" dirty="0" smtClean="0">
                <a:solidFill>
                  <a:schemeClr val="bg1"/>
                </a:solidFill>
                <a:latin typeface="+mj-lt"/>
                <a:cs typeface="Calibri" panose="020F0502020204030204" pitchFamily="34" charset="0"/>
              </a:rPr>
              <a:t>Quantized </a:t>
            </a:r>
          </a:p>
          <a:p>
            <a:pPr algn="ctr">
              <a:spcBef>
                <a:spcPct val="20000"/>
              </a:spcBef>
              <a:defRPr/>
            </a:pPr>
            <a:r>
              <a:rPr lang="en-US" sz="1500" b="1" dirty="0" smtClean="0">
                <a:solidFill>
                  <a:schemeClr val="bg1"/>
                </a:solidFill>
                <a:latin typeface="+mj-lt"/>
                <a:cs typeface="Calibri" panose="020F0502020204030204" pitchFamily="34" charset="0"/>
              </a:rPr>
              <a:t>value</a:t>
            </a:r>
            <a:endParaRPr lang="en-US" sz="1500" b="1" dirty="0">
              <a:solidFill>
                <a:schemeClr val="bg1"/>
              </a:solidFill>
              <a:latin typeface="+mj-lt"/>
              <a:cs typeface="Calibri" panose="020F0502020204030204" pitchFamily="34" charset="0"/>
            </a:endParaRPr>
          </a:p>
        </p:txBody>
      </p:sp>
      <p:sp>
        <p:nvSpPr>
          <p:cNvPr id="252" name="Rectangle 251"/>
          <p:cNvSpPr/>
          <p:nvPr/>
        </p:nvSpPr>
        <p:spPr>
          <a:xfrm>
            <a:off x="8291298" y="3346329"/>
            <a:ext cx="713657" cy="600164"/>
          </a:xfrm>
          <a:prstGeom prst="rect">
            <a:avLst/>
          </a:prstGeom>
        </p:spPr>
        <p:txBody>
          <a:bodyPr wrap="none">
            <a:spAutoFit/>
          </a:bodyPr>
          <a:lstStyle/>
          <a:p>
            <a:pPr algn="ctr">
              <a:spcBef>
                <a:spcPct val="20000"/>
              </a:spcBef>
              <a:defRPr/>
            </a:pPr>
            <a:r>
              <a:rPr lang="en-US" sz="1500" b="1" dirty="0" smtClean="0">
                <a:solidFill>
                  <a:schemeClr val="bg1"/>
                </a:solidFill>
                <a:latin typeface="+mj-lt"/>
                <a:cs typeface="Calibri" panose="020F0502020204030204" pitchFamily="34" charset="0"/>
              </a:rPr>
              <a:t>Pixel </a:t>
            </a:r>
          </a:p>
          <a:p>
            <a:pPr algn="ctr">
              <a:spcBef>
                <a:spcPct val="20000"/>
              </a:spcBef>
              <a:defRPr/>
            </a:pPr>
            <a:r>
              <a:rPr lang="en-US" sz="1500" b="1" dirty="0" smtClean="0">
                <a:solidFill>
                  <a:schemeClr val="bg1"/>
                </a:solidFill>
                <a:latin typeface="+mj-lt"/>
                <a:cs typeface="Calibri" panose="020F0502020204030204" pitchFamily="34" charset="0"/>
              </a:rPr>
              <a:t>value</a:t>
            </a:r>
            <a:endParaRPr lang="en-US" sz="1500" b="1" dirty="0">
              <a:solidFill>
                <a:schemeClr val="bg1"/>
              </a:solidFill>
              <a:latin typeface="+mj-lt"/>
              <a:cs typeface="Calibri" panose="020F0502020204030204" pitchFamily="34" charset="0"/>
            </a:endParaRPr>
          </a:p>
        </p:txBody>
      </p:sp>
      <p:sp>
        <p:nvSpPr>
          <p:cNvPr id="253" name="Rectangle 252"/>
          <p:cNvSpPr/>
          <p:nvPr/>
        </p:nvSpPr>
        <p:spPr>
          <a:xfrm>
            <a:off x="5583790" y="3346329"/>
            <a:ext cx="1284326" cy="600164"/>
          </a:xfrm>
          <a:prstGeom prst="rect">
            <a:avLst/>
          </a:prstGeom>
        </p:spPr>
        <p:txBody>
          <a:bodyPr wrap="none">
            <a:spAutoFit/>
          </a:bodyPr>
          <a:lstStyle/>
          <a:p>
            <a:pPr algn="ctr">
              <a:spcBef>
                <a:spcPct val="20000"/>
              </a:spcBef>
              <a:defRPr/>
            </a:pPr>
            <a:r>
              <a:rPr lang="en-US" sz="1500" b="1" dirty="0" smtClean="0">
                <a:solidFill>
                  <a:schemeClr val="bg1"/>
                </a:solidFill>
                <a:latin typeface="+mj-lt"/>
                <a:cs typeface="Calibri" panose="020F0502020204030204" pitchFamily="34" charset="0"/>
              </a:rPr>
              <a:t>Normalized</a:t>
            </a:r>
          </a:p>
          <a:p>
            <a:pPr algn="ctr">
              <a:spcBef>
                <a:spcPct val="20000"/>
              </a:spcBef>
              <a:defRPr/>
            </a:pPr>
            <a:r>
              <a:rPr lang="en-US" sz="1500" b="1" dirty="0" smtClean="0">
                <a:solidFill>
                  <a:schemeClr val="bg1"/>
                </a:solidFill>
                <a:latin typeface="+mj-lt"/>
                <a:cs typeface="Calibri" panose="020F0502020204030204" pitchFamily="34" charset="0"/>
              </a:rPr>
              <a:t>value</a:t>
            </a:r>
            <a:endParaRPr lang="en-US" sz="1500" b="1" dirty="0">
              <a:solidFill>
                <a:schemeClr val="bg1"/>
              </a:solidFill>
              <a:latin typeface="+mj-lt"/>
              <a:cs typeface="Calibri" panose="020F0502020204030204" pitchFamily="34" charset="0"/>
            </a:endParaRPr>
          </a:p>
        </p:txBody>
      </p:sp>
      <p:cxnSp>
        <p:nvCxnSpPr>
          <p:cNvPr id="241" name="Straight Connector 240"/>
          <p:cNvCxnSpPr/>
          <p:nvPr/>
        </p:nvCxnSpPr>
        <p:spPr>
          <a:xfrm flipV="1">
            <a:off x="4465737" y="1338263"/>
            <a:ext cx="0" cy="1467152"/>
          </a:xfrm>
          <a:prstGeom prst="line">
            <a:avLst/>
          </a:prstGeom>
          <a:ln w="1905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59" name="Rectangle 258"/>
          <p:cNvSpPr/>
          <p:nvPr/>
        </p:nvSpPr>
        <p:spPr>
          <a:xfrm>
            <a:off x="3911944" y="4480721"/>
            <a:ext cx="482824" cy="323165"/>
          </a:xfrm>
          <a:prstGeom prst="rect">
            <a:avLst/>
          </a:prstGeom>
        </p:spPr>
        <p:txBody>
          <a:bodyPr wrap="none">
            <a:spAutoFit/>
          </a:bodyPr>
          <a:lstStyle/>
          <a:p>
            <a:pPr>
              <a:spcBef>
                <a:spcPct val="20000"/>
              </a:spcBef>
              <a:defRPr/>
            </a:pPr>
            <a:r>
              <a:rPr lang="en-US" sz="1500" b="1" dirty="0" smtClean="0">
                <a:solidFill>
                  <a:srgbClr val="92D050"/>
                </a:solidFill>
                <a:latin typeface="+mj-lt"/>
                <a:cs typeface="Calibri" panose="020F0502020204030204" pitchFamily="34" charset="0"/>
              </a:rPr>
              <a:t>lux</a:t>
            </a:r>
            <a:endParaRPr lang="en-US" sz="1500" b="1" dirty="0">
              <a:solidFill>
                <a:srgbClr val="92D050"/>
              </a:solidFill>
              <a:latin typeface="+mj-lt"/>
              <a:cs typeface="Calibri" panose="020F0502020204030204" pitchFamily="34" charset="0"/>
            </a:endParaRPr>
          </a:p>
        </p:txBody>
      </p:sp>
      <p:sp>
        <p:nvSpPr>
          <p:cNvPr id="260" name="Rectangle 259"/>
          <p:cNvSpPr/>
          <p:nvPr/>
        </p:nvSpPr>
        <p:spPr>
          <a:xfrm>
            <a:off x="4117725" y="1030175"/>
            <a:ext cx="643125" cy="323165"/>
          </a:xfrm>
          <a:prstGeom prst="rect">
            <a:avLst/>
          </a:prstGeom>
        </p:spPr>
        <p:txBody>
          <a:bodyPr wrap="none">
            <a:spAutoFit/>
          </a:bodyPr>
          <a:lstStyle/>
          <a:p>
            <a:pPr>
              <a:spcBef>
                <a:spcPct val="20000"/>
              </a:spcBef>
              <a:defRPr/>
            </a:pPr>
            <a:r>
              <a:rPr lang="en-US" sz="1500" b="1" dirty="0" err="1" smtClean="0">
                <a:solidFill>
                  <a:srgbClr val="92D050"/>
                </a:solidFill>
                <a:latin typeface="+mj-lt"/>
                <a:cs typeface="Calibri" panose="020F0502020204030204" pitchFamily="34" charset="0"/>
              </a:rPr>
              <a:t>lux.s</a:t>
            </a:r>
            <a:endParaRPr lang="en-US" sz="1500" b="1" dirty="0">
              <a:solidFill>
                <a:srgbClr val="92D050"/>
              </a:solidFill>
              <a:latin typeface="+mj-lt"/>
              <a:cs typeface="Calibri" panose="020F0502020204030204" pitchFamily="34" charset="0"/>
            </a:endParaRPr>
          </a:p>
        </p:txBody>
      </p:sp>
      <p:sp>
        <p:nvSpPr>
          <p:cNvPr id="258" name="Rectangle 257"/>
          <p:cNvSpPr/>
          <p:nvPr/>
        </p:nvSpPr>
        <p:spPr>
          <a:xfrm>
            <a:off x="619387" y="1057069"/>
            <a:ext cx="783287" cy="323165"/>
          </a:xfrm>
          <a:prstGeom prst="rect">
            <a:avLst/>
          </a:prstGeom>
        </p:spPr>
        <p:txBody>
          <a:bodyPr wrap="none">
            <a:spAutoFit/>
          </a:bodyPr>
          <a:lstStyle/>
          <a:p>
            <a:pPr>
              <a:spcBef>
                <a:spcPct val="20000"/>
              </a:spcBef>
              <a:defRPr/>
            </a:pPr>
            <a:r>
              <a:rPr lang="en-US" sz="1500" b="1" dirty="0" smtClean="0">
                <a:solidFill>
                  <a:srgbClr val="92D050"/>
                </a:solidFill>
                <a:latin typeface="+mj-lt"/>
                <a:cs typeface="Calibri" panose="020F0502020204030204" pitchFamily="34" charset="0"/>
              </a:rPr>
              <a:t>cd/m</a:t>
            </a:r>
            <a:r>
              <a:rPr lang="en-US" sz="1500" b="1" baseline="30000" dirty="0" smtClean="0">
                <a:solidFill>
                  <a:srgbClr val="92D050"/>
                </a:solidFill>
                <a:latin typeface="+mj-lt"/>
                <a:cs typeface="Calibri" panose="020F0502020204030204" pitchFamily="34" charset="0"/>
              </a:rPr>
              <a:t>2</a:t>
            </a:r>
            <a:endParaRPr lang="en-US" sz="1500" b="1" dirty="0">
              <a:solidFill>
                <a:srgbClr val="92D050"/>
              </a:solidFill>
              <a:latin typeface="+mj-lt"/>
              <a:cs typeface="Calibri" panose="020F0502020204030204" pitchFamily="34" charset="0"/>
            </a:endParaRPr>
          </a:p>
        </p:txBody>
      </p:sp>
      <p:cxnSp>
        <p:nvCxnSpPr>
          <p:cNvPr id="263" name="Straight Connector 262"/>
          <p:cNvCxnSpPr/>
          <p:nvPr/>
        </p:nvCxnSpPr>
        <p:spPr>
          <a:xfrm flipV="1">
            <a:off x="989779" y="1345142"/>
            <a:ext cx="0" cy="625835"/>
          </a:xfrm>
          <a:prstGeom prst="line">
            <a:avLst/>
          </a:prstGeom>
          <a:ln w="19050">
            <a:solidFill>
              <a:srgbClr val="FFC00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45383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Camera </a:t>
            </a:r>
            <a:r>
              <a:rPr lang="en-US" dirty="0" smtClean="0"/>
              <a:t>– </a:t>
            </a:r>
            <a:r>
              <a:rPr lang="en-US" dirty="0" smtClean="0">
                <a:solidFill>
                  <a:schemeClr val="accent6">
                    <a:lumMod val="75000"/>
                  </a:schemeClr>
                </a:solidFill>
              </a:rPr>
              <a:t>Exposure </a:t>
            </a:r>
            <a:endParaRPr lang="sv-SE" dirty="0"/>
          </a:p>
        </p:txBody>
      </p:sp>
      <p:grpSp>
        <p:nvGrpSpPr>
          <p:cNvPr id="22" name="Group 21"/>
          <p:cNvGrpSpPr/>
          <p:nvPr/>
        </p:nvGrpSpPr>
        <p:grpSpPr>
          <a:xfrm>
            <a:off x="296016" y="1709804"/>
            <a:ext cx="3825048" cy="2882560"/>
            <a:chOff x="296016" y="1709804"/>
            <a:chExt cx="3825048" cy="2882560"/>
          </a:xfrm>
        </p:grpSpPr>
        <p:grpSp>
          <p:nvGrpSpPr>
            <p:cNvPr id="13" name="Group 12"/>
            <p:cNvGrpSpPr/>
            <p:nvPr/>
          </p:nvGrpSpPr>
          <p:grpSpPr>
            <a:xfrm>
              <a:off x="686208" y="1709804"/>
              <a:ext cx="3434854" cy="2528502"/>
              <a:chOff x="1143628" y="1795850"/>
              <a:chExt cx="2958472" cy="1925902"/>
            </a:xfrm>
          </p:grpSpPr>
          <p:cxnSp>
            <p:nvCxnSpPr>
              <p:cNvPr id="5" name="Straight Arrow Connector 4"/>
              <p:cNvCxnSpPr/>
              <p:nvPr/>
            </p:nvCxnSpPr>
            <p:spPr>
              <a:xfrm flipV="1">
                <a:off x="1155700" y="2222500"/>
                <a:ext cx="0" cy="14668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162050" y="3708400"/>
                <a:ext cx="294005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55700" y="1795850"/>
                <a:ext cx="2261311" cy="191255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143628" y="3676032"/>
                <a:ext cx="45720" cy="4572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4" name="Rectangle 13"/>
            <p:cNvSpPr/>
            <p:nvPr/>
          </p:nvSpPr>
          <p:spPr>
            <a:xfrm>
              <a:off x="1550633" y="4223032"/>
              <a:ext cx="2489784"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Incident</a:t>
              </a:r>
              <a:r>
                <a:rPr lang="en-US" b="1" dirty="0" smtClean="0">
                  <a:solidFill>
                    <a:schemeClr val="bg1"/>
                  </a:solidFill>
                  <a:latin typeface="+mj-lt"/>
                  <a:cs typeface="Calibri" panose="020F0502020204030204" pitchFamily="34" charset="0"/>
                </a:rPr>
                <a:t> Luminance</a:t>
              </a:r>
              <a:endParaRPr lang="en-US" b="1" dirty="0">
                <a:solidFill>
                  <a:schemeClr val="accent6">
                    <a:lumMod val="75000"/>
                  </a:schemeClr>
                </a:solidFill>
                <a:latin typeface="+mj-lt"/>
                <a:cs typeface="Calibri" panose="020F0502020204030204" pitchFamily="34" charset="0"/>
              </a:endParaRPr>
            </a:p>
          </p:txBody>
        </p:sp>
        <p:sp>
          <p:nvSpPr>
            <p:cNvPr id="15" name="Rectangle 14"/>
            <p:cNvSpPr/>
            <p:nvPr/>
          </p:nvSpPr>
          <p:spPr>
            <a:xfrm rot="16200000">
              <a:off x="-422771" y="3088465"/>
              <a:ext cx="1806905"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Camera </a:t>
              </a:r>
              <a:r>
                <a:rPr lang="en-US" b="1" dirty="0" smtClean="0">
                  <a:solidFill>
                    <a:schemeClr val="bg1"/>
                  </a:solidFill>
                  <a:latin typeface="+mj-lt"/>
                  <a:cs typeface="Calibri" panose="020F0502020204030204" pitchFamily="34" charset="0"/>
                </a:rPr>
                <a:t>range</a:t>
              </a:r>
              <a:endParaRPr lang="en-US" b="1" dirty="0">
                <a:solidFill>
                  <a:schemeClr val="accent6">
                    <a:lumMod val="75000"/>
                  </a:schemeClr>
                </a:solidFill>
                <a:latin typeface="+mj-lt"/>
                <a:cs typeface="Calibri" panose="020F0502020204030204" pitchFamily="34" charset="0"/>
              </a:endParaRPr>
            </a:p>
          </p:txBody>
        </p:sp>
        <p:cxnSp>
          <p:nvCxnSpPr>
            <p:cNvPr id="18" name="Straight Connector 17"/>
            <p:cNvCxnSpPr/>
            <p:nvPr/>
          </p:nvCxnSpPr>
          <p:spPr>
            <a:xfrm>
              <a:off x="700225" y="2473890"/>
              <a:ext cx="3420839"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714241" y="2153598"/>
              <a:ext cx="332142" cy="369332"/>
            </a:xfrm>
            <a:prstGeom prst="rect">
              <a:avLst/>
            </a:prstGeom>
          </p:spPr>
          <p:txBody>
            <a:bodyPr wrap="none">
              <a:spAutoFit/>
            </a:bodyPr>
            <a:lstStyle/>
            <a:p>
              <a:pPr algn="ctr">
                <a:spcBef>
                  <a:spcPct val="20000"/>
                </a:spcBef>
                <a:defRPr/>
              </a:pPr>
              <a:r>
                <a:rPr lang="en-US" b="1" dirty="0" smtClean="0">
                  <a:solidFill>
                    <a:schemeClr val="bg1">
                      <a:lumMod val="65000"/>
                    </a:schemeClr>
                  </a:solidFill>
                  <a:latin typeface="+mj-lt"/>
                  <a:cs typeface="Calibri" panose="020F0502020204030204" pitchFamily="34" charset="0"/>
                </a:rPr>
                <a:t>1</a:t>
              </a:r>
              <a:endParaRPr lang="en-US" b="1" dirty="0">
                <a:solidFill>
                  <a:schemeClr val="bg1">
                    <a:lumMod val="65000"/>
                  </a:schemeClr>
                </a:solidFill>
                <a:latin typeface="+mj-lt"/>
                <a:cs typeface="Calibri" panose="020F0502020204030204" pitchFamily="34" charset="0"/>
              </a:endParaRPr>
            </a:p>
          </p:txBody>
        </p:sp>
        <p:sp>
          <p:nvSpPr>
            <p:cNvPr id="21" name="Rectangle 20"/>
            <p:cNvSpPr/>
            <p:nvPr/>
          </p:nvSpPr>
          <p:spPr>
            <a:xfrm>
              <a:off x="523459" y="4215040"/>
              <a:ext cx="332142" cy="369332"/>
            </a:xfrm>
            <a:prstGeom prst="rect">
              <a:avLst/>
            </a:prstGeom>
          </p:spPr>
          <p:txBody>
            <a:bodyPr wrap="none">
              <a:spAutoFit/>
            </a:bodyPr>
            <a:lstStyle/>
            <a:p>
              <a:pPr algn="ctr">
                <a:spcBef>
                  <a:spcPct val="20000"/>
                </a:spcBef>
                <a:defRPr/>
              </a:pPr>
              <a:r>
                <a:rPr lang="en-US" b="1" dirty="0" smtClean="0">
                  <a:solidFill>
                    <a:schemeClr val="bg1">
                      <a:lumMod val="65000"/>
                    </a:schemeClr>
                  </a:solidFill>
                  <a:latin typeface="+mj-lt"/>
                  <a:cs typeface="Calibri" panose="020F0502020204030204" pitchFamily="34" charset="0"/>
                </a:rPr>
                <a:t>0</a:t>
              </a:r>
              <a:endParaRPr lang="en-US" b="1" dirty="0">
                <a:solidFill>
                  <a:schemeClr val="bg1">
                    <a:lumMod val="65000"/>
                  </a:schemeClr>
                </a:solidFill>
                <a:latin typeface="+mj-lt"/>
                <a:cs typeface="Calibri" panose="020F0502020204030204" pitchFamily="34" charset="0"/>
              </a:endParaRPr>
            </a:p>
          </p:txBody>
        </p:sp>
      </p:grpSp>
      <p:grpSp>
        <p:nvGrpSpPr>
          <p:cNvPr id="23" name="Group 22"/>
          <p:cNvGrpSpPr/>
          <p:nvPr/>
        </p:nvGrpSpPr>
        <p:grpSpPr>
          <a:xfrm>
            <a:off x="4601477" y="2145606"/>
            <a:ext cx="3825045" cy="2438766"/>
            <a:chOff x="296019" y="2153598"/>
            <a:chExt cx="3825045" cy="2438766"/>
          </a:xfrm>
        </p:grpSpPr>
        <p:grpSp>
          <p:nvGrpSpPr>
            <p:cNvPr id="24" name="Group 23"/>
            <p:cNvGrpSpPr/>
            <p:nvPr/>
          </p:nvGrpSpPr>
          <p:grpSpPr>
            <a:xfrm>
              <a:off x="686208" y="2269949"/>
              <a:ext cx="3434854" cy="1968356"/>
              <a:chOff x="1143628" y="2222500"/>
              <a:chExt cx="2958472" cy="1499252"/>
            </a:xfrm>
          </p:grpSpPr>
          <p:cxnSp>
            <p:nvCxnSpPr>
              <p:cNvPr id="30" name="Straight Arrow Connector 29"/>
              <p:cNvCxnSpPr/>
              <p:nvPr/>
            </p:nvCxnSpPr>
            <p:spPr>
              <a:xfrm flipV="1">
                <a:off x="1155700" y="2222500"/>
                <a:ext cx="0" cy="146685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162050" y="3708400"/>
                <a:ext cx="2940050" cy="0"/>
              </a:xfrm>
              <a:prstGeom prst="straightConnector1">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143628" y="3676032"/>
                <a:ext cx="45720" cy="45720"/>
              </a:xfrm>
              <a:prstGeom prst="ellipse">
                <a:avLst/>
              </a:prstGeom>
              <a:solidFill>
                <a:schemeClr val="bg1">
                  <a:lumMod val="6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5" name="Rectangle 24"/>
            <p:cNvSpPr/>
            <p:nvPr/>
          </p:nvSpPr>
          <p:spPr>
            <a:xfrm>
              <a:off x="2217748" y="4223032"/>
              <a:ext cx="1806905"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Camera </a:t>
              </a:r>
              <a:r>
                <a:rPr lang="en-US" b="1" dirty="0" smtClean="0">
                  <a:solidFill>
                    <a:schemeClr val="bg1"/>
                  </a:solidFill>
                  <a:latin typeface="+mj-lt"/>
                  <a:cs typeface="Calibri" panose="020F0502020204030204" pitchFamily="34" charset="0"/>
                </a:rPr>
                <a:t>range</a:t>
              </a:r>
              <a:endParaRPr lang="en-US" b="1" dirty="0">
                <a:solidFill>
                  <a:schemeClr val="accent6">
                    <a:lumMod val="75000"/>
                  </a:schemeClr>
                </a:solidFill>
                <a:latin typeface="+mj-lt"/>
                <a:cs typeface="Calibri" panose="020F0502020204030204" pitchFamily="34" charset="0"/>
              </a:endParaRPr>
            </a:p>
          </p:txBody>
        </p:sp>
        <p:sp>
          <p:nvSpPr>
            <p:cNvPr id="26" name="Rectangle 25"/>
            <p:cNvSpPr/>
            <p:nvPr/>
          </p:nvSpPr>
          <p:spPr>
            <a:xfrm rot="16200000">
              <a:off x="-241629" y="3088465"/>
              <a:ext cx="1444627" cy="369332"/>
            </a:xfrm>
            <a:prstGeom prst="rect">
              <a:avLst/>
            </a:prstGeom>
          </p:spPr>
          <p:txBody>
            <a:bodyPr wrap="none">
              <a:spAutoFit/>
            </a:bodyPr>
            <a:lstStyle/>
            <a:p>
              <a:pPr algn="ctr">
                <a:spcBef>
                  <a:spcPct val="20000"/>
                </a:spcBef>
                <a:defRPr/>
              </a:pPr>
              <a:r>
                <a:rPr lang="en-US" b="1" dirty="0" smtClean="0">
                  <a:solidFill>
                    <a:schemeClr val="accent6">
                      <a:lumMod val="75000"/>
                    </a:schemeClr>
                  </a:solidFill>
                  <a:latin typeface="+mj-lt"/>
                  <a:cs typeface="Calibri" panose="020F0502020204030204" pitchFamily="34" charset="0"/>
                </a:rPr>
                <a:t>Pixel </a:t>
              </a:r>
              <a:r>
                <a:rPr lang="en-US" b="1" dirty="0" smtClean="0">
                  <a:solidFill>
                    <a:schemeClr val="bg1"/>
                  </a:solidFill>
                  <a:latin typeface="+mj-lt"/>
                  <a:cs typeface="Calibri" panose="020F0502020204030204" pitchFamily="34" charset="0"/>
                </a:rPr>
                <a:t>value</a:t>
              </a:r>
              <a:endParaRPr lang="en-US" b="1" dirty="0">
                <a:solidFill>
                  <a:schemeClr val="accent6">
                    <a:lumMod val="75000"/>
                  </a:schemeClr>
                </a:solidFill>
                <a:latin typeface="+mj-lt"/>
                <a:cs typeface="Calibri" panose="020F0502020204030204" pitchFamily="34" charset="0"/>
              </a:endParaRPr>
            </a:p>
          </p:txBody>
        </p:sp>
        <p:cxnSp>
          <p:nvCxnSpPr>
            <p:cNvPr id="27" name="Straight Connector 26"/>
            <p:cNvCxnSpPr/>
            <p:nvPr/>
          </p:nvCxnSpPr>
          <p:spPr>
            <a:xfrm>
              <a:off x="700225" y="2473890"/>
              <a:ext cx="3420839"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14241" y="2153598"/>
              <a:ext cx="332142" cy="369332"/>
            </a:xfrm>
            <a:prstGeom prst="rect">
              <a:avLst/>
            </a:prstGeom>
          </p:spPr>
          <p:txBody>
            <a:bodyPr wrap="none">
              <a:spAutoFit/>
            </a:bodyPr>
            <a:lstStyle/>
            <a:p>
              <a:pPr algn="ctr">
                <a:spcBef>
                  <a:spcPct val="20000"/>
                </a:spcBef>
                <a:defRPr/>
              </a:pPr>
              <a:r>
                <a:rPr lang="en-US" b="1" dirty="0" smtClean="0">
                  <a:solidFill>
                    <a:schemeClr val="bg1">
                      <a:lumMod val="65000"/>
                    </a:schemeClr>
                  </a:solidFill>
                  <a:latin typeface="+mj-lt"/>
                  <a:cs typeface="Calibri" panose="020F0502020204030204" pitchFamily="34" charset="0"/>
                </a:rPr>
                <a:t>1</a:t>
              </a:r>
              <a:endParaRPr lang="en-US" b="1" dirty="0">
                <a:solidFill>
                  <a:schemeClr val="bg1">
                    <a:lumMod val="65000"/>
                  </a:schemeClr>
                </a:solidFill>
                <a:latin typeface="+mj-lt"/>
                <a:cs typeface="Calibri" panose="020F0502020204030204" pitchFamily="34" charset="0"/>
              </a:endParaRPr>
            </a:p>
          </p:txBody>
        </p:sp>
        <p:sp>
          <p:nvSpPr>
            <p:cNvPr id="29" name="Rectangle 28"/>
            <p:cNvSpPr/>
            <p:nvPr/>
          </p:nvSpPr>
          <p:spPr>
            <a:xfrm>
              <a:off x="523459" y="4215040"/>
              <a:ext cx="332142" cy="369332"/>
            </a:xfrm>
            <a:prstGeom prst="rect">
              <a:avLst/>
            </a:prstGeom>
          </p:spPr>
          <p:txBody>
            <a:bodyPr wrap="none">
              <a:spAutoFit/>
            </a:bodyPr>
            <a:lstStyle/>
            <a:p>
              <a:pPr algn="ctr">
                <a:spcBef>
                  <a:spcPct val="20000"/>
                </a:spcBef>
                <a:defRPr/>
              </a:pPr>
              <a:r>
                <a:rPr lang="en-US" b="1" dirty="0" smtClean="0">
                  <a:solidFill>
                    <a:schemeClr val="bg1">
                      <a:lumMod val="65000"/>
                    </a:schemeClr>
                  </a:solidFill>
                  <a:latin typeface="+mj-lt"/>
                  <a:cs typeface="Calibri" panose="020F0502020204030204" pitchFamily="34" charset="0"/>
                </a:rPr>
                <a:t>0</a:t>
              </a:r>
              <a:endParaRPr lang="en-US" b="1" dirty="0">
                <a:solidFill>
                  <a:schemeClr val="bg1">
                    <a:lumMod val="65000"/>
                  </a:schemeClr>
                </a:solidFill>
                <a:latin typeface="+mj-lt"/>
                <a:cs typeface="Calibri" panose="020F0502020204030204" pitchFamily="34" charset="0"/>
              </a:endParaRPr>
            </a:p>
          </p:txBody>
        </p:sp>
      </p:grpSp>
      <p:sp>
        <p:nvSpPr>
          <p:cNvPr id="36" name="Freeform 35"/>
          <p:cNvSpPr/>
          <p:nvPr/>
        </p:nvSpPr>
        <p:spPr>
          <a:xfrm>
            <a:off x="5029200" y="2485174"/>
            <a:ext cx="3450921" cy="1698519"/>
          </a:xfrm>
          <a:custGeom>
            <a:avLst/>
            <a:gdLst>
              <a:gd name="connsiteX0" fmla="*/ 0 w 3450921"/>
              <a:gd name="connsiteY0" fmla="*/ 1471808 h 1471808"/>
              <a:gd name="connsiteX1" fmla="*/ 187891 w 3450921"/>
              <a:gd name="connsiteY1" fmla="*/ 1139868 h 1471808"/>
              <a:gd name="connsiteX2" fmla="*/ 707721 w 3450921"/>
              <a:gd name="connsiteY2" fmla="*/ 607512 h 1471808"/>
              <a:gd name="connsiteX3" fmla="*/ 1766170 w 3450921"/>
              <a:gd name="connsiteY3" fmla="*/ 206679 h 1471808"/>
              <a:gd name="connsiteX4" fmla="*/ 2799567 w 3450921"/>
              <a:gd name="connsiteY4" fmla="*/ 50104 h 1471808"/>
              <a:gd name="connsiteX5" fmla="*/ 3450921 w 3450921"/>
              <a:gd name="connsiteY5" fmla="*/ 0 h 1471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50921" h="1471808">
                <a:moveTo>
                  <a:pt x="0" y="1471808"/>
                </a:moveTo>
                <a:cubicBezTo>
                  <a:pt x="34969" y="1377862"/>
                  <a:pt x="69938" y="1283917"/>
                  <a:pt x="187891" y="1139868"/>
                </a:cubicBezTo>
                <a:cubicBezTo>
                  <a:pt x="305844" y="995819"/>
                  <a:pt x="444675" y="763043"/>
                  <a:pt x="707721" y="607512"/>
                </a:cubicBezTo>
                <a:cubicBezTo>
                  <a:pt x="970767" y="451981"/>
                  <a:pt x="1417529" y="299580"/>
                  <a:pt x="1766170" y="206679"/>
                </a:cubicBezTo>
                <a:cubicBezTo>
                  <a:pt x="2114811" y="113778"/>
                  <a:pt x="2518775" y="84550"/>
                  <a:pt x="2799567" y="50104"/>
                </a:cubicBezTo>
                <a:cubicBezTo>
                  <a:pt x="3080359" y="15658"/>
                  <a:pt x="3450921" y="0"/>
                  <a:pt x="3450921" y="0"/>
                </a:cubicBezTo>
              </a:path>
            </a:pathLst>
          </a:cu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accent6">
                  <a:lumMod val="75000"/>
                </a:schemeClr>
              </a:solidFill>
            </a:endParaRPr>
          </a:p>
        </p:txBody>
      </p:sp>
      <p:sp>
        <p:nvSpPr>
          <p:cNvPr id="37" name="Rectangle 36"/>
          <p:cNvSpPr/>
          <p:nvPr/>
        </p:nvSpPr>
        <p:spPr>
          <a:xfrm>
            <a:off x="4903812" y="1027610"/>
            <a:ext cx="3095719" cy="1366528"/>
          </a:xfrm>
          <a:prstGeom prst="rect">
            <a:avLst/>
          </a:prstGeom>
        </p:spPr>
        <p:txBody>
          <a:bodyPr wrap="none">
            <a:spAutoFit/>
          </a:bodyPr>
          <a:lstStyle/>
          <a:p>
            <a:pPr marL="342900" indent="-342900">
              <a:spcBef>
                <a:spcPct val="20000"/>
              </a:spcBef>
              <a:buFont typeface="+mj-lt"/>
              <a:buAutoNum type="arabicPeriod"/>
              <a:defRPr/>
            </a:pPr>
            <a:r>
              <a:rPr lang="en-US" b="1" dirty="0" smtClean="0">
                <a:solidFill>
                  <a:schemeClr val="bg1"/>
                </a:solidFill>
                <a:latin typeface="+mj-lt"/>
                <a:cs typeface="Calibri" panose="020F0502020204030204" pitchFamily="34" charset="0"/>
              </a:rPr>
              <a:t> </a:t>
            </a:r>
            <a:r>
              <a:rPr lang="en-US" b="1" dirty="0" smtClean="0">
                <a:solidFill>
                  <a:schemeClr val="accent6">
                    <a:lumMod val="75000"/>
                  </a:schemeClr>
                </a:solidFill>
                <a:latin typeface="+mj-lt"/>
                <a:cs typeface="Calibri" panose="020F0502020204030204" pitchFamily="34" charset="0"/>
              </a:rPr>
              <a:t>Film stock / tone map</a:t>
            </a:r>
            <a:r>
              <a:rPr lang="en-US" b="1" dirty="0" smtClean="0">
                <a:solidFill>
                  <a:schemeClr val="bg1"/>
                </a:solidFill>
                <a:latin typeface="+mj-lt"/>
                <a:cs typeface="Calibri" panose="020F0502020204030204" pitchFamily="34" charset="0"/>
              </a:rPr>
              <a:t> </a:t>
            </a:r>
          </a:p>
          <a:p>
            <a:pPr marL="342900" indent="-342900">
              <a:spcBef>
                <a:spcPct val="20000"/>
              </a:spcBef>
              <a:buFont typeface="+mj-lt"/>
              <a:buAutoNum type="arabicPeriod"/>
              <a:defRPr/>
            </a:pPr>
            <a:r>
              <a:rPr lang="en-US" b="1" dirty="0" smtClean="0">
                <a:solidFill>
                  <a:schemeClr val="bg1"/>
                </a:solidFill>
                <a:latin typeface="+mj-lt"/>
                <a:cs typeface="Calibri" panose="020F0502020204030204" pitchFamily="34" charset="0"/>
              </a:rPr>
              <a:t> </a:t>
            </a:r>
            <a:r>
              <a:rPr lang="en-US" b="1" dirty="0" smtClean="0">
                <a:solidFill>
                  <a:schemeClr val="accent6">
                    <a:lumMod val="75000"/>
                  </a:schemeClr>
                </a:solidFill>
                <a:latin typeface="+mj-lt"/>
                <a:cs typeface="Calibri" panose="020F0502020204030204" pitchFamily="34" charset="0"/>
              </a:rPr>
              <a:t>Style (LUT / grading)</a:t>
            </a:r>
          </a:p>
          <a:p>
            <a:pPr marL="342900" indent="-342900">
              <a:spcBef>
                <a:spcPct val="20000"/>
              </a:spcBef>
              <a:buFont typeface="+mj-lt"/>
              <a:buAutoNum type="arabicPeriod"/>
              <a:defRPr/>
            </a:pPr>
            <a:r>
              <a:rPr lang="en-US" b="1" dirty="0" smtClean="0">
                <a:solidFill>
                  <a:schemeClr val="bg1"/>
                </a:solidFill>
                <a:latin typeface="+mj-lt"/>
                <a:cs typeface="Calibri" panose="020F0502020204030204" pitchFamily="34" charset="0"/>
              </a:rPr>
              <a:t> </a:t>
            </a:r>
            <a:r>
              <a:rPr lang="en-US" b="1" dirty="0" err="1" smtClean="0">
                <a:solidFill>
                  <a:schemeClr val="accent6">
                    <a:lumMod val="75000"/>
                  </a:schemeClr>
                </a:solidFill>
                <a:latin typeface="+mj-lt"/>
                <a:cs typeface="Calibri" panose="020F0502020204030204" pitchFamily="34" charset="0"/>
              </a:rPr>
              <a:t>sRGB</a:t>
            </a:r>
            <a:r>
              <a:rPr lang="en-US" b="1" dirty="0" smtClean="0">
                <a:solidFill>
                  <a:schemeClr val="accent6">
                    <a:lumMod val="75000"/>
                  </a:schemeClr>
                </a:solidFill>
                <a:latin typeface="+mj-lt"/>
                <a:cs typeface="Calibri" panose="020F0502020204030204" pitchFamily="34" charset="0"/>
              </a:rPr>
              <a:t> / Rec709</a:t>
            </a:r>
          </a:p>
          <a:p>
            <a:pPr marL="342900" indent="-342900">
              <a:spcBef>
                <a:spcPct val="20000"/>
              </a:spcBef>
              <a:buFont typeface="+mj-lt"/>
              <a:buAutoNum type="arabicPeriod"/>
              <a:defRPr/>
            </a:pPr>
            <a:endParaRPr lang="en-US" b="1" dirty="0">
              <a:solidFill>
                <a:schemeClr val="accent6">
                  <a:lumMod val="75000"/>
                </a:schemeClr>
              </a:solidFill>
              <a:latin typeface="+mj-lt"/>
              <a:cs typeface="Calibri" panose="020F0502020204030204" pitchFamily="34" charset="0"/>
            </a:endParaRPr>
          </a:p>
        </p:txBody>
      </p:sp>
      <p:sp>
        <p:nvSpPr>
          <p:cNvPr id="38" name="Rectangle 37"/>
          <p:cNvSpPr/>
          <p:nvPr/>
        </p:nvSpPr>
        <p:spPr>
          <a:xfrm>
            <a:off x="8236608" y="4223032"/>
            <a:ext cx="332142" cy="369332"/>
          </a:xfrm>
          <a:prstGeom prst="rect">
            <a:avLst/>
          </a:prstGeom>
        </p:spPr>
        <p:txBody>
          <a:bodyPr wrap="none">
            <a:spAutoFit/>
          </a:bodyPr>
          <a:lstStyle/>
          <a:p>
            <a:pPr algn="ctr">
              <a:spcBef>
                <a:spcPct val="20000"/>
              </a:spcBef>
              <a:defRPr/>
            </a:pPr>
            <a:r>
              <a:rPr lang="en-US" b="1" dirty="0" smtClean="0">
                <a:solidFill>
                  <a:schemeClr val="bg1">
                    <a:lumMod val="65000"/>
                  </a:schemeClr>
                </a:solidFill>
                <a:latin typeface="+mj-lt"/>
                <a:cs typeface="Calibri" panose="020F0502020204030204" pitchFamily="34" charset="0"/>
              </a:rPr>
              <a:t>1</a:t>
            </a:r>
            <a:endParaRPr lang="en-US" b="1" dirty="0">
              <a:solidFill>
                <a:schemeClr val="bg1">
                  <a:lumMod val="65000"/>
                </a:schemeClr>
              </a:solidFill>
              <a:latin typeface="+mj-lt"/>
              <a:cs typeface="Calibri" panose="020F0502020204030204" pitchFamily="34" charset="0"/>
            </a:endParaRPr>
          </a:p>
        </p:txBody>
      </p:sp>
      <p:sp>
        <p:nvSpPr>
          <p:cNvPr id="39" name="Striped Right Arrow 38"/>
          <p:cNvSpPr/>
          <p:nvPr/>
        </p:nvSpPr>
        <p:spPr>
          <a:xfrm>
            <a:off x="4098945" y="2877608"/>
            <a:ext cx="488515" cy="590524"/>
          </a:xfrm>
          <a:prstGeom prst="stripedRightArrow">
            <a:avLst/>
          </a:prstGeom>
          <a:solidFill>
            <a:schemeClr val="bg1">
              <a:lumMod val="6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Rectangle 39"/>
          <p:cNvSpPr/>
          <p:nvPr/>
        </p:nvSpPr>
        <p:spPr>
          <a:xfrm>
            <a:off x="665348" y="1037982"/>
            <a:ext cx="3142206" cy="1034129"/>
          </a:xfrm>
          <a:prstGeom prst="rect">
            <a:avLst/>
          </a:prstGeom>
        </p:spPr>
        <p:txBody>
          <a:bodyPr wrap="none">
            <a:spAutoFit/>
          </a:bodyPr>
          <a:lstStyle/>
          <a:p>
            <a:pPr>
              <a:spcBef>
                <a:spcPct val="20000"/>
              </a:spcBef>
              <a:defRPr/>
            </a:pPr>
            <a:r>
              <a:rPr lang="en-US" b="1" dirty="0" smtClean="0">
                <a:solidFill>
                  <a:schemeClr val="accent6">
                    <a:lumMod val="75000"/>
                  </a:schemeClr>
                </a:solidFill>
                <a:latin typeface="+mj-lt"/>
                <a:cs typeface="Calibri" panose="020F0502020204030204" pitchFamily="34" charset="0"/>
              </a:rPr>
              <a:t>Exposure</a:t>
            </a:r>
            <a:r>
              <a:rPr lang="en-US" b="1" dirty="0" smtClean="0">
                <a:solidFill>
                  <a:schemeClr val="bg1"/>
                </a:solidFill>
                <a:latin typeface="+mj-lt"/>
                <a:cs typeface="Calibri" panose="020F0502020204030204" pitchFamily="34" charset="0"/>
              </a:rPr>
              <a:t> computation</a:t>
            </a:r>
          </a:p>
          <a:p>
            <a:pPr>
              <a:spcBef>
                <a:spcPct val="20000"/>
              </a:spcBef>
              <a:defRPr/>
            </a:pPr>
            <a:r>
              <a:rPr lang="en-US" b="1" dirty="0" smtClean="0">
                <a:solidFill>
                  <a:schemeClr val="bg1"/>
                </a:solidFill>
                <a:latin typeface="+mj-lt"/>
                <a:cs typeface="Calibri" panose="020F0502020204030204" pitchFamily="34" charset="0"/>
              </a:rPr>
              <a:t>based on </a:t>
            </a:r>
            <a:r>
              <a:rPr lang="en-US" b="1" dirty="0" smtClean="0">
                <a:solidFill>
                  <a:schemeClr val="accent6">
                    <a:lumMod val="75000"/>
                  </a:schemeClr>
                </a:solidFill>
                <a:latin typeface="+mj-lt"/>
                <a:cs typeface="Calibri" panose="020F0502020204030204" pitchFamily="34" charset="0"/>
              </a:rPr>
              <a:t>H</a:t>
            </a:r>
            <a:r>
              <a:rPr lang="en-US" b="1" baseline="-25000" dirty="0" smtClean="0">
                <a:solidFill>
                  <a:schemeClr val="accent6">
                    <a:lumMod val="75000"/>
                  </a:schemeClr>
                </a:solidFill>
                <a:latin typeface="+mj-lt"/>
                <a:cs typeface="Calibri" panose="020F0502020204030204" pitchFamily="34" charset="0"/>
              </a:rPr>
              <a:t>SBS  </a:t>
            </a:r>
            <a:r>
              <a:rPr lang="en-US" b="1" dirty="0" smtClean="0">
                <a:solidFill>
                  <a:schemeClr val="bg1"/>
                </a:solidFill>
                <a:latin typeface="+mj-lt"/>
                <a:cs typeface="Calibri" panose="020F0502020204030204" pitchFamily="34" charset="0"/>
              </a:rPr>
              <a:t>sensitivity</a:t>
            </a:r>
          </a:p>
          <a:p>
            <a:pPr marL="342900" indent="-342900">
              <a:spcBef>
                <a:spcPct val="20000"/>
              </a:spcBef>
              <a:buFont typeface="+mj-lt"/>
              <a:buAutoNum type="arabicPeriod"/>
              <a:defRPr/>
            </a:pPr>
            <a:endParaRPr lang="en-US" b="1" dirty="0">
              <a:solidFill>
                <a:schemeClr val="accent6">
                  <a:lumMod val="75000"/>
                </a:schemeClr>
              </a:solidFill>
              <a:latin typeface="+mj-lt"/>
              <a:cs typeface="Calibri" panose="020F0502020204030204" pitchFamily="34" charset="0"/>
            </a:endParaRPr>
          </a:p>
        </p:txBody>
      </p:sp>
    </p:spTree>
    <p:extLst>
      <p:ext uri="{BB962C8B-B14F-4D97-AF65-F5344CB8AC3E}">
        <p14:creationId xmlns:p14="http://schemas.microsoft.com/office/powerpoint/2010/main" val="226382958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Camera </a:t>
            </a:r>
            <a:r>
              <a:rPr lang="en-US" dirty="0" smtClean="0"/>
              <a:t>– </a:t>
            </a:r>
            <a:r>
              <a:rPr lang="en-US" dirty="0" smtClean="0">
                <a:solidFill>
                  <a:schemeClr val="accent6">
                    <a:lumMod val="75000"/>
                  </a:schemeClr>
                </a:solidFill>
              </a:rPr>
              <a:t>Exposure </a:t>
            </a:r>
            <a:endParaRPr lang="sv-SE" dirty="0">
              <a:solidFill>
                <a:schemeClr val="accent6">
                  <a:lumMod val="75000"/>
                </a:schemeClr>
              </a:solidFill>
            </a:endParaRPr>
          </a:p>
        </p:txBody>
      </p:sp>
      <p:sp>
        <p:nvSpPr>
          <p:cNvPr id="3" name="Content Placeholder 2"/>
          <p:cNvSpPr>
            <a:spLocks noGrp="1"/>
          </p:cNvSpPr>
          <p:nvPr>
            <p:ph idx="1"/>
          </p:nvPr>
        </p:nvSpPr>
        <p:spPr/>
        <p:txBody>
          <a:bodyPr/>
          <a:lstStyle/>
          <a:p>
            <a:r>
              <a:rPr lang="en-US" dirty="0" smtClean="0">
                <a:solidFill>
                  <a:schemeClr val="accent6">
                    <a:lumMod val="75000"/>
                  </a:schemeClr>
                </a:solidFill>
              </a:rPr>
              <a:t>Sunny 16</a:t>
            </a:r>
            <a:r>
              <a:rPr lang="en-US" dirty="0" smtClean="0"/>
              <a:t> rule as validation</a:t>
            </a:r>
          </a:p>
          <a:p>
            <a:pPr lvl="1"/>
            <a:r>
              <a:rPr lang="en-US" dirty="0" smtClean="0"/>
              <a:t>Sky 20,000 </a:t>
            </a:r>
            <a:r>
              <a:rPr lang="en-US" dirty="0" smtClean="0">
                <a:solidFill>
                  <a:srgbClr val="92D050"/>
                </a:solidFill>
              </a:rPr>
              <a:t>lux</a:t>
            </a:r>
          </a:p>
          <a:p>
            <a:pPr lvl="1"/>
            <a:r>
              <a:rPr lang="en-US" dirty="0" smtClean="0"/>
              <a:t>Sun 100,000 </a:t>
            </a:r>
            <a:r>
              <a:rPr lang="en-US" dirty="0">
                <a:solidFill>
                  <a:srgbClr val="92D050"/>
                </a:solidFill>
              </a:rPr>
              <a:t>lux</a:t>
            </a:r>
            <a:endParaRPr lang="sv-SE" dirty="0">
              <a:solidFill>
                <a:srgbClr val="92D050"/>
              </a:solidFill>
            </a:endParaRPr>
          </a:p>
          <a:p>
            <a:pPr lvl="1"/>
            <a:endParaRPr lang="sv-SE"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0715" b="16635"/>
          <a:stretch/>
        </p:blipFill>
        <p:spPr>
          <a:xfrm>
            <a:off x="0" y="3505200"/>
            <a:ext cx="9144000" cy="1638300"/>
          </a:xfrm>
          <a:prstGeom prst="rect">
            <a:avLst/>
          </a:prstGeom>
        </p:spPr>
      </p:pic>
      <p:sp>
        <p:nvSpPr>
          <p:cNvPr id="6" name="Rectangle 5"/>
          <p:cNvSpPr/>
          <p:nvPr/>
        </p:nvSpPr>
        <p:spPr>
          <a:xfrm>
            <a:off x="6251863" y="3135868"/>
            <a:ext cx="2892137" cy="369332"/>
          </a:xfrm>
          <a:prstGeom prst="rect">
            <a:avLst/>
          </a:prstGeom>
        </p:spPr>
        <p:txBody>
          <a:bodyPr wrap="none">
            <a:spAutoFit/>
          </a:bodyPr>
          <a:lstStyle/>
          <a:p>
            <a:pPr algn="ctr">
              <a:spcBef>
                <a:spcPct val="20000"/>
              </a:spcBef>
              <a:defRPr/>
            </a:pPr>
            <a:r>
              <a:rPr lang="en-US" b="1" dirty="0" smtClean="0">
                <a:solidFill>
                  <a:srgbClr val="92D050"/>
                </a:solidFill>
                <a:latin typeface="+mj-lt"/>
                <a:cs typeface="Calibri" panose="020F0502020204030204" pitchFamily="34" charset="0"/>
              </a:rPr>
              <a:t>f/16   1/125s   ISO 100</a:t>
            </a:r>
            <a:endParaRPr lang="en-US" b="1" dirty="0">
              <a:solidFill>
                <a:srgbClr val="92D050"/>
              </a:solidFill>
              <a:latin typeface="+mj-lt"/>
              <a:cs typeface="Calibri" panose="020F0502020204030204" pitchFamily="34" charset="0"/>
            </a:endParaRPr>
          </a:p>
        </p:txBody>
      </p:sp>
    </p:spTree>
    <p:extLst>
      <p:ext uri="{BB962C8B-B14F-4D97-AF65-F5344CB8AC3E}">
        <p14:creationId xmlns:p14="http://schemas.microsoft.com/office/powerpoint/2010/main" val="90576592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itle 3"/>
          <p:cNvSpPr>
            <a:spLocks noGrp="1"/>
          </p:cNvSpPr>
          <p:nvPr>
            <p:ph type="title" idx="4294967295"/>
          </p:nvPr>
        </p:nvSpPr>
        <p:spPr>
          <a:xfrm>
            <a:off x="0" y="4122737"/>
            <a:ext cx="6331354" cy="1020763"/>
          </a:xfrm>
        </p:spPr>
        <p:txBody>
          <a:bodyPr>
            <a:normAutofit/>
          </a:bodyPr>
          <a:lstStyle/>
          <a:p>
            <a:r>
              <a:rPr lang="en-US" sz="3500" dirty="0" smtClean="0">
                <a:solidFill>
                  <a:schemeClr val="accent6">
                    <a:lumMod val="75000"/>
                  </a:schemeClr>
                </a:solidFill>
              </a:rPr>
              <a:t> Transition to </a:t>
            </a:r>
            <a:r>
              <a:rPr lang="en-US" sz="3500" dirty="0" smtClean="0"/>
              <a:t>PBR</a:t>
            </a:r>
            <a:endParaRPr lang="sv-SE" sz="3500" dirty="0"/>
          </a:p>
        </p:txBody>
      </p:sp>
    </p:spTree>
    <p:extLst>
      <p:ext uri="{BB962C8B-B14F-4D97-AF65-F5344CB8AC3E}">
        <p14:creationId xmlns:p14="http://schemas.microsoft.com/office/powerpoint/2010/main" val="81361729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Transition – </a:t>
            </a:r>
            <a:r>
              <a:rPr lang="en-US" dirty="0" smtClean="0">
                <a:solidFill>
                  <a:schemeClr val="accent6">
                    <a:lumMod val="75000"/>
                  </a:schemeClr>
                </a:solidFill>
              </a:rPr>
              <a:t>Steps </a:t>
            </a:r>
            <a:endParaRPr lang="sv-SE" dirty="0">
              <a:solidFill>
                <a:schemeClr val="accent6">
                  <a:lumMod val="75000"/>
                </a:schemeClr>
              </a:solidFill>
            </a:endParaRPr>
          </a:p>
        </p:txBody>
      </p:sp>
      <p:sp>
        <p:nvSpPr>
          <p:cNvPr id="5" name="Content Placeholder 4"/>
          <p:cNvSpPr>
            <a:spLocks noGrp="1"/>
          </p:cNvSpPr>
          <p:nvPr>
            <p:ph idx="1"/>
          </p:nvPr>
        </p:nvSpPr>
        <p:spPr/>
        <p:txBody>
          <a:bodyPr>
            <a:normAutofit/>
          </a:bodyPr>
          <a:lstStyle/>
          <a:p>
            <a:pPr marL="457200" indent="-457200">
              <a:buFont typeface="+mj-lt"/>
              <a:buAutoNum type="arabicPeriod"/>
            </a:pPr>
            <a:r>
              <a:rPr lang="en-US" dirty="0" smtClean="0"/>
              <a:t>Standard </a:t>
            </a:r>
            <a:r>
              <a:rPr lang="en-US" dirty="0"/>
              <a:t>material + </a:t>
            </a:r>
            <a:r>
              <a:rPr lang="en-US" dirty="0" smtClean="0"/>
              <a:t>viewer </a:t>
            </a:r>
            <a:r>
              <a:rPr lang="en-US" dirty="0"/>
              <a:t>first + </a:t>
            </a:r>
            <a:r>
              <a:rPr lang="en-US" dirty="0">
                <a:solidFill>
                  <a:schemeClr val="accent6">
                    <a:lumMod val="75000"/>
                  </a:schemeClr>
                </a:solidFill>
              </a:rPr>
              <a:t>e</a:t>
            </a:r>
            <a:r>
              <a:rPr lang="en-US" dirty="0" smtClean="0">
                <a:solidFill>
                  <a:schemeClr val="accent6">
                    <a:lumMod val="75000"/>
                  </a:schemeClr>
                </a:solidFill>
              </a:rPr>
              <a:t>ducating</a:t>
            </a:r>
            <a:r>
              <a:rPr lang="en-US" dirty="0" smtClean="0"/>
              <a:t> </a:t>
            </a:r>
            <a:r>
              <a:rPr lang="en-US" dirty="0"/>
              <a:t>key </a:t>
            </a:r>
            <a:r>
              <a:rPr lang="en-US" dirty="0" smtClean="0"/>
              <a:t>artists</a:t>
            </a:r>
          </a:p>
          <a:p>
            <a:pPr marL="457200" indent="-457200">
              <a:buFont typeface="+mj-lt"/>
              <a:buAutoNum type="arabicPeriod"/>
            </a:pPr>
            <a:endParaRPr lang="en-US" dirty="0"/>
          </a:p>
          <a:p>
            <a:pPr marL="457200" indent="-457200">
              <a:buFont typeface="+mj-lt"/>
              <a:buAutoNum type="arabicPeriod"/>
            </a:pPr>
            <a:r>
              <a:rPr lang="en-US" dirty="0"/>
              <a:t>PBR / non-PBR in </a:t>
            </a:r>
            <a:r>
              <a:rPr lang="en-US" dirty="0" smtClean="0"/>
              <a:t>parallel, </a:t>
            </a:r>
            <a:r>
              <a:rPr lang="en-US" dirty="0"/>
              <a:t>with automatic </a:t>
            </a:r>
            <a:r>
              <a:rPr lang="en-US" dirty="0" smtClean="0"/>
              <a:t>conversion</a:t>
            </a:r>
          </a:p>
          <a:p>
            <a:pPr marL="457200" indent="-457200">
              <a:buFont typeface="+mj-lt"/>
              <a:buAutoNum type="arabicPeriod"/>
            </a:pPr>
            <a:endParaRPr lang="en-US" dirty="0"/>
          </a:p>
          <a:p>
            <a:pPr marL="0" indent="0">
              <a:buNone/>
            </a:pPr>
            <a:r>
              <a:rPr lang="en-US" dirty="0" smtClean="0">
                <a:solidFill>
                  <a:schemeClr val="accent6">
                    <a:lumMod val="75000"/>
                  </a:schemeClr>
                </a:solidFill>
              </a:rPr>
              <a:t>3. Evangelize PBR</a:t>
            </a:r>
            <a:r>
              <a:rPr lang="en-US" dirty="0" smtClean="0"/>
              <a:t> to game teams + validation tools</a:t>
            </a:r>
          </a:p>
        </p:txBody>
      </p:sp>
      <p:grpSp>
        <p:nvGrpSpPr>
          <p:cNvPr id="2" name="Group 1"/>
          <p:cNvGrpSpPr/>
          <p:nvPr/>
        </p:nvGrpSpPr>
        <p:grpSpPr>
          <a:xfrm>
            <a:off x="0" y="3580033"/>
            <a:ext cx="9156179" cy="1586901"/>
            <a:chOff x="-794006" y="3442421"/>
            <a:chExt cx="9950185" cy="1724514"/>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24583" t="24559"/>
            <a:stretch/>
          </p:blipFill>
          <p:spPr>
            <a:xfrm>
              <a:off x="2519807" y="3445641"/>
              <a:ext cx="3315356" cy="1721294"/>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val="0"/>
                </a:ext>
              </a:extLst>
            </a:blip>
            <a:srcRect l="24618" t="20907"/>
            <a:stretch/>
          </p:blipFill>
          <p:spPr>
            <a:xfrm>
              <a:off x="-794006" y="3442421"/>
              <a:ext cx="3313813" cy="1724347"/>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35163" y="3445641"/>
              <a:ext cx="3321016" cy="1717908"/>
            </a:xfrm>
            <a:prstGeom prst="rect">
              <a:avLst/>
            </a:prstGeom>
          </p:spPr>
        </p:pic>
      </p:grpSp>
      <p:sp>
        <p:nvSpPr>
          <p:cNvPr id="26" name="Rectangle 25"/>
          <p:cNvSpPr/>
          <p:nvPr/>
        </p:nvSpPr>
        <p:spPr>
          <a:xfrm>
            <a:off x="-32952" y="4845472"/>
            <a:ext cx="1176925"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Fresnel0</a:t>
            </a:r>
            <a:endParaRPr lang="en-US" b="1" dirty="0">
              <a:solidFill>
                <a:schemeClr val="accent6">
                  <a:lumMod val="75000"/>
                </a:schemeClr>
              </a:solidFill>
              <a:latin typeface="+mj-lt"/>
              <a:cs typeface="Calibri" panose="020F0502020204030204" pitchFamily="34" charset="0"/>
            </a:endParaRPr>
          </a:p>
        </p:txBody>
      </p:sp>
      <p:sp>
        <p:nvSpPr>
          <p:cNvPr id="27" name="Rectangle 26"/>
          <p:cNvSpPr/>
          <p:nvPr/>
        </p:nvSpPr>
        <p:spPr>
          <a:xfrm>
            <a:off x="2971766" y="4845472"/>
            <a:ext cx="1875835" cy="369332"/>
          </a:xfrm>
          <a:prstGeom prst="rect">
            <a:avLst/>
          </a:prstGeom>
        </p:spPr>
        <p:txBody>
          <a:bodyPr wrap="none">
            <a:spAutoFit/>
          </a:bodyPr>
          <a:lstStyle/>
          <a:p>
            <a:pPr algn="ctr">
              <a:spcBef>
                <a:spcPct val="20000"/>
              </a:spcBef>
              <a:defRPr/>
            </a:pPr>
            <a:r>
              <a:rPr lang="en-US" b="1" dirty="0" smtClean="0">
                <a:solidFill>
                  <a:schemeClr val="bg1"/>
                </a:solidFill>
                <a:latin typeface="+mj-lt"/>
                <a:cs typeface="Calibri" panose="020F0502020204030204" pitchFamily="34" charset="0"/>
              </a:rPr>
              <a:t>Diffuse Albedo</a:t>
            </a:r>
            <a:endParaRPr lang="en-US" b="1" dirty="0">
              <a:solidFill>
                <a:schemeClr val="accent6">
                  <a:lumMod val="75000"/>
                </a:schemeClr>
              </a:solidFill>
              <a:latin typeface="+mj-lt"/>
              <a:cs typeface="Calibri" panose="020F0502020204030204" pitchFamily="34" charset="0"/>
            </a:endParaRPr>
          </a:p>
        </p:txBody>
      </p:sp>
      <p:sp>
        <p:nvSpPr>
          <p:cNvPr id="28" name="Rectangle 27"/>
          <p:cNvSpPr/>
          <p:nvPr/>
        </p:nvSpPr>
        <p:spPr>
          <a:xfrm>
            <a:off x="6027771" y="4845472"/>
            <a:ext cx="1563249" cy="369332"/>
          </a:xfrm>
          <a:prstGeom prst="rect">
            <a:avLst/>
          </a:prstGeom>
        </p:spPr>
        <p:txBody>
          <a:bodyPr wrap="none">
            <a:spAutoFit/>
          </a:bodyPr>
          <a:lstStyle/>
          <a:p>
            <a:pPr algn="ctr">
              <a:spcBef>
                <a:spcPct val="20000"/>
              </a:spcBef>
              <a:defRPr/>
            </a:pPr>
            <a:r>
              <a:rPr lang="en-US" b="1" dirty="0" err="1" smtClean="0">
                <a:solidFill>
                  <a:schemeClr val="bg1"/>
                </a:solidFill>
                <a:latin typeface="+mj-lt"/>
                <a:cs typeface="Calibri" panose="020F0502020204030204" pitchFamily="34" charset="0"/>
              </a:rPr>
              <a:t>Illuminance</a:t>
            </a:r>
            <a:endParaRPr lang="en-US" b="1" dirty="0">
              <a:solidFill>
                <a:schemeClr val="accent6">
                  <a:lumMod val="75000"/>
                </a:schemeClr>
              </a:solidFill>
              <a:latin typeface="+mj-lt"/>
              <a:cs typeface="Calibri" panose="020F0502020204030204" pitchFamily="34" charset="0"/>
            </a:endParaRPr>
          </a:p>
        </p:txBody>
      </p:sp>
    </p:spTree>
    <p:extLst>
      <p:ext uri="{BB962C8B-B14F-4D97-AF65-F5344CB8AC3E}">
        <p14:creationId xmlns:p14="http://schemas.microsoft.com/office/powerpoint/2010/main" val="371448819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Acknowledgements</a:t>
            </a:r>
            <a:endParaRPr lang="sv-SE" dirty="0"/>
          </a:p>
        </p:txBody>
      </p:sp>
      <p:sp>
        <p:nvSpPr>
          <p:cNvPr id="5" name="Content Placeholder 4"/>
          <p:cNvSpPr>
            <a:spLocks noGrp="1"/>
          </p:cNvSpPr>
          <p:nvPr>
            <p:ph idx="1"/>
          </p:nvPr>
        </p:nvSpPr>
        <p:spPr/>
        <p:txBody>
          <a:bodyPr>
            <a:normAutofit fontScale="85000" lnSpcReduction="20000"/>
          </a:bodyPr>
          <a:lstStyle/>
          <a:p>
            <a:r>
              <a:rPr lang="en-US" dirty="0" smtClean="0">
                <a:solidFill>
                  <a:schemeClr val="accent6">
                    <a:lumMod val="75000"/>
                  </a:schemeClr>
                </a:solidFill>
              </a:rPr>
              <a:t>EA Frostbite </a:t>
            </a:r>
            <a:r>
              <a:rPr lang="en-US" dirty="0" smtClean="0"/>
              <a:t>- </a:t>
            </a:r>
            <a:r>
              <a:rPr lang="nn-NO" dirty="0"/>
              <a:t>Alex Fry, Christian Bense, Noah Klabunde, </a:t>
            </a:r>
            <a:r>
              <a:rPr lang="nn-NO" dirty="0" smtClean="0"/>
              <a:t>Henrik Fernlund, the </a:t>
            </a:r>
            <a:r>
              <a:rPr lang="en-US" dirty="0" smtClean="0"/>
              <a:t>rendering team</a:t>
            </a:r>
          </a:p>
          <a:p>
            <a:endParaRPr lang="en-US" dirty="0" smtClean="0"/>
          </a:p>
          <a:p>
            <a:r>
              <a:rPr lang="fr-FR" dirty="0" smtClean="0">
                <a:solidFill>
                  <a:schemeClr val="accent6">
                    <a:lumMod val="75000"/>
                  </a:schemeClr>
                </a:solidFill>
              </a:rPr>
              <a:t>EA</a:t>
            </a:r>
            <a:r>
              <a:rPr lang="fr-FR" dirty="0" smtClean="0"/>
              <a:t> </a:t>
            </a:r>
            <a:r>
              <a:rPr lang="fr-FR" dirty="0" smtClean="0">
                <a:solidFill>
                  <a:schemeClr val="accent6">
                    <a:lumMod val="75000"/>
                  </a:schemeClr>
                </a:solidFill>
              </a:rPr>
              <a:t>DICE </a:t>
            </a:r>
            <a:r>
              <a:rPr lang="fr-FR" dirty="0" smtClean="0"/>
              <a:t>- </a:t>
            </a:r>
            <a:r>
              <a:rPr lang="nn-NO" dirty="0"/>
              <a:t>Yasin Uludag, Arne </a:t>
            </a:r>
            <a:r>
              <a:rPr lang="nn-NO" dirty="0" smtClean="0"/>
              <a:t>Schober</a:t>
            </a:r>
          </a:p>
          <a:p>
            <a:endParaRPr lang="nn-NO" dirty="0"/>
          </a:p>
          <a:p>
            <a:r>
              <a:rPr lang="nn-NO" dirty="0" smtClean="0">
                <a:solidFill>
                  <a:schemeClr val="accent6">
                    <a:lumMod val="75000"/>
                  </a:schemeClr>
                </a:solidFill>
              </a:rPr>
              <a:t>Lucasfilm</a:t>
            </a:r>
            <a:r>
              <a:rPr lang="nn-NO" dirty="0" smtClean="0"/>
              <a:t>:</a:t>
            </a:r>
            <a:r>
              <a:rPr lang="en-US" dirty="0"/>
              <a:t> Lutz </a:t>
            </a:r>
            <a:r>
              <a:rPr lang="en-US" dirty="0" err="1"/>
              <a:t>Latta</a:t>
            </a:r>
            <a:r>
              <a:rPr lang="en-US" dirty="0"/>
              <a:t>, Cliff </a:t>
            </a:r>
            <a:r>
              <a:rPr lang="en-US" dirty="0" err="1"/>
              <a:t>Ramshaw</a:t>
            </a:r>
            <a:r>
              <a:rPr lang="en-US" dirty="0"/>
              <a:t>, Rodney Huff, Rogers </a:t>
            </a:r>
            <a:r>
              <a:rPr lang="en-US" dirty="0" err="1" smtClean="0"/>
              <a:t>Cordes</a:t>
            </a:r>
            <a:endParaRPr lang="nn-NO" dirty="0"/>
          </a:p>
          <a:p>
            <a:endParaRPr lang="en-US" dirty="0" smtClean="0"/>
          </a:p>
          <a:p>
            <a:r>
              <a:rPr lang="en-US" dirty="0" smtClean="0">
                <a:solidFill>
                  <a:schemeClr val="accent6">
                    <a:lumMod val="75000"/>
                  </a:schemeClr>
                </a:solidFill>
              </a:rPr>
              <a:t>Graphics community:</a:t>
            </a:r>
            <a:r>
              <a:rPr lang="en-US" dirty="0" smtClean="0"/>
              <a:t> </a:t>
            </a:r>
            <a:r>
              <a:rPr lang="en-US" dirty="0" err="1"/>
              <a:t>Michał</a:t>
            </a:r>
            <a:r>
              <a:rPr lang="en-US" dirty="0"/>
              <a:t> </a:t>
            </a:r>
            <a:r>
              <a:rPr lang="en-US" dirty="0" err="1" smtClean="0"/>
              <a:t>Drobot</a:t>
            </a:r>
            <a:r>
              <a:rPr lang="en-US" dirty="0" smtClean="0"/>
              <a:t>, </a:t>
            </a:r>
            <a:r>
              <a:rPr lang="en-US" dirty="0"/>
              <a:t>Benjamin </a:t>
            </a:r>
            <a:r>
              <a:rPr lang="en-US" dirty="0" err="1" smtClean="0"/>
              <a:t>Rouveyrol</a:t>
            </a:r>
            <a:r>
              <a:rPr lang="en-US" dirty="0" smtClean="0"/>
              <a:t>, Eric Heitz, Juan </a:t>
            </a:r>
            <a:r>
              <a:rPr lang="en-US" dirty="0" err="1"/>
              <a:t>Cañada</a:t>
            </a:r>
            <a:r>
              <a:rPr lang="en-US" dirty="0" smtClean="0"/>
              <a:t>, </a:t>
            </a:r>
            <a:r>
              <a:rPr lang="en-US" dirty="0" err="1" smtClean="0"/>
              <a:t>Ondra</a:t>
            </a:r>
            <a:r>
              <a:rPr lang="en-US" dirty="0"/>
              <a:t> </a:t>
            </a:r>
            <a:r>
              <a:rPr lang="en-US" dirty="0" err="1"/>
              <a:t>Karlík</a:t>
            </a:r>
            <a:r>
              <a:rPr lang="en-US" dirty="0"/>
              <a:t>, </a:t>
            </a:r>
            <a:r>
              <a:rPr lang="en-US" dirty="0" smtClean="0"/>
              <a:t>Tomasz </a:t>
            </a:r>
            <a:r>
              <a:rPr lang="en-US" dirty="0" err="1" smtClean="0"/>
              <a:t>Stachowiak</a:t>
            </a:r>
            <a:r>
              <a:rPr lang="en-US" dirty="0" smtClean="0"/>
              <a:t>, Brian Karis</a:t>
            </a:r>
          </a:p>
          <a:p>
            <a:endParaRPr lang="en-US" dirty="0" smtClean="0"/>
          </a:p>
          <a:p>
            <a:r>
              <a:rPr lang="fr-FR" dirty="0" smtClean="0">
                <a:solidFill>
                  <a:schemeClr val="accent6">
                    <a:lumMod val="75000"/>
                  </a:schemeClr>
                </a:solidFill>
              </a:rPr>
              <a:t>Stephen Hill</a:t>
            </a:r>
            <a:r>
              <a:rPr lang="fr-FR" dirty="0" smtClean="0"/>
              <a:t> &amp; </a:t>
            </a:r>
            <a:r>
              <a:rPr lang="fr-FR" dirty="0" smtClean="0">
                <a:solidFill>
                  <a:schemeClr val="accent6">
                    <a:lumMod val="75000"/>
                  </a:schemeClr>
                </a:solidFill>
              </a:rPr>
              <a:t>Stephen McAuley</a:t>
            </a:r>
            <a:endParaRPr lang="en-US" dirty="0" smtClean="0">
              <a:solidFill>
                <a:schemeClr val="accent6">
                  <a:lumMod val="75000"/>
                </a:schemeClr>
              </a:solidFill>
            </a:endParaRPr>
          </a:p>
          <a:p>
            <a:endParaRPr lang="sv-SE" dirty="0"/>
          </a:p>
        </p:txBody>
      </p:sp>
    </p:spTree>
    <p:extLst>
      <p:ext uri="{BB962C8B-B14F-4D97-AF65-F5344CB8AC3E}">
        <p14:creationId xmlns:p14="http://schemas.microsoft.com/office/powerpoint/2010/main" val="32823801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the </a:t>
            </a:r>
            <a:r>
              <a:rPr lang="en-US" dirty="0">
                <a:solidFill>
                  <a:schemeClr val="accent6">
                    <a:lumMod val="75000"/>
                  </a:schemeClr>
                </a:solidFill>
              </a:rPr>
              <a:t>scope of PBR</a:t>
            </a:r>
            <a:r>
              <a:rPr lang="en-US" dirty="0"/>
              <a:t>?</a:t>
            </a:r>
            <a:endParaRPr lang="sv-SE" dirty="0"/>
          </a:p>
        </p:txBody>
      </p:sp>
      <p:cxnSp>
        <p:nvCxnSpPr>
          <p:cNvPr id="30" name="Straight Connector 29"/>
          <p:cNvCxnSpPr/>
          <p:nvPr/>
        </p:nvCxnSpPr>
        <p:spPr>
          <a:xfrm flipV="1">
            <a:off x="155322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923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568975" y="4500782"/>
            <a:ext cx="619637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22823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6409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01147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3939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375255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412309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448168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840270"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210808"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589927"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948513"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6319052"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677639"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7036226"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7406765" y="4500370"/>
            <a:ext cx="358587" cy="27399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4162976" y="3227527"/>
            <a:ext cx="1098507" cy="1247773"/>
            <a:chOff x="6144966" y="1455114"/>
            <a:chExt cx="753619" cy="856021"/>
          </a:xfrm>
        </p:grpSpPr>
        <p:sp>
          <p:nvSpPr>
            <p:cNvPr id="100" name="Freeform 99"/>
            <p:cNvSpPr/>
            <p:nvPr/>
          </p:nvSpPr>
          <p:spPr>
            <a:xfrm>
              <a:off x="6144966" y="1455114"/>
              <a:ext cx="745904" cy="856021"/>
            </a:xfrm>
            <a:custGeom>
              <a:avLst/>
              <a:gdLst>
                <a:gd name="connsiteX0" fmla="*/ 321322 w 745904"/>
                <a:gd name="connsiteY0" fmla="*/ 734776 h 856021"/>
                <a:gd name="connsiteX1" fmla="*/ 386168 w 745904"/>
                <a:gd name="connsiteY1" fmla="*/ 734776 h 856021"/>
                <a:gd name="connsiteX2" fmla="*/ 386168 w 745904"/>
                <a:gd name="connsiteY2" fmla="*/ 778617 h 856021"/>
                <a:gd name="connsiteX3" fmla="*/ 445580 w 745904"/>
                <a:gd name="connsiteY3" fmla="*/ 783127 h 856021"/>
                <a:gd name="connsiteX4" fmla="*/ 544357 w 745904"/>
                <a:gd name="connsiteY4" fmla="*/ 809679 h 856021"/>
                <a:gd name="connsiteX5" fmla="*/ 545470 w 745904"/>
                <a:gd name="connsiteY5" fmla="*/ 810302 h 856021"/>
                <a:gd name="connsiteX6" fmla="*/ 745904 w 745904"/>
                <a:gd name="connsiteY6" fmla="*/ 810302 h 856021"/>
                <a:gd name="connsiteX7" fmla="*/ 745904 w 745904"/>
                <a:gd name="connsiteY7" fmla="*/ 856021 h 856021"/>
                <a:gd name="connsiteX8" fmla="*/ 11429 w 745904"/>
                <a:gd name="connsiteY8" fmla="*/ 856021 h 856021"/>
                <a:gd name="connsiteX9" fmla="*/ 11429 w 745904"/>
                <a:gd name="connsiteY9" fmla="*/ 810302 h 856021"/>
                <a:gd name="connsiteX10" fmla="*/ 167492 w 745904"/>
                <a:gd name="connsiteY10" fmla="*/ 810302 h 856021"/>
                <a:gd name="connsiteX11" fmla="*/ 172304 w 745904"/>
                <a:gd name="connsiteY11" fmla="*/ 808602 h 856021"/>
                <a:gd name="connsiteX12" fmla="*/ 266608 w 745904"/>
                <a:gd name="connsiteY12" fmla="*/ 785998 h 856021"/>
                <a:gd name="connsiteX13" fmla="*/ 321322 w 745904"/>
                <a:gd name="connsiteY13" fmla="*/ 779072 h 856021"/>
                <a:gd name="connsiteX14" fmla="*/ 364382 w 745904"/>
                <a:gd name="connsiteY14" fmla="*/ 0 h 856021"/>
                <a:gd name="connsiteX15" fmla="*/ 728764 w 745904"/>
                <a:gd name="connsiteY15" fmla="*/ 364382 h 856021"/>
                <a:gd name="connsiteX16" fmla="*/ 364382 w 745904"/>
                <a:gd name="connsiteY16" fmla="*/ 728764 h 856021"/>
                <a:gd name="connsiteX17" fmla="*/ 0 w 745904"/>
                <a:gd name="connsiteY17" fmla="*/ 364382 h 856021"/>
                <a:gd name="connsiteX18" fmla="*/ 364382 w 745904"/>
                <a:gd name="connsiteY18" fmla="*/ 0 h 856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45904" h="856021">
                  <a:moveTo>
                    <a:pt x="321322" y="734776"/>
                  </a:moveTo>
                  <a:lnTo>
                    <a:pt x="386168" y="734776"/>
                  </a:lnTo>
                  <a:lnTo>
                    <a:pt x="386168" y="778617"/>
                  </a:lnTo>
                  <a:lnTo>
                    <a:pt x="445580" y="783127"/>
                  </a:lnTo>
                  <a:cubicBezTo>
                    <a:pt x="479464" y="788430"/>
                    <a:pt x="513527" y="796922"/>
                    <a:pt x="544357" y="809679"/>
                  </a:cubicBezTo>
                  <a:lnTo>
                    <a:pt x="545470" y="810302"/>
                  </a:lnTo>
                  <a:lnTo>
                    <a:pt x="745904" y="810302"/>
                  </a:lnTo>
                  <a:lnTo>
                    <a:pt x="745904" y="856021"/>
                  </a:lnTo>
                  <a:lnTo>
                    <a:pt x="11429" y="856021"/>
                  </a:lnTo>
                  <a:lnTo>
                    <a:pt x="11429" y="810302"/>
                  </a:lnTo>
                  <a:lnTo>
                    <a:pt x="167492" y="810302"/>
                  </a:lnTo>
                  <a:lnTo>
                    <a:pt x="172304" y="808602"/>
                  </a:lnTo>
                  <a:cubicBezTo>
                    <a:pt x="201070" y="800392"/>
                    <a:pt x="234925" y="792169"/>
                    <a:pt x="266608" y="785998"/>
                  </a:cubicBezTo>
                  <a:lnTo>
                    <a:pt x="321322" y="779072"/>
                  </a:lnTo>
                  <a:close/>
                  <a:moveTo>
                    <a:pt x="364382" y="0"/>
                  </a:moveTo>
                  <a:cubicBezTo>
                    <a:pt x="565625" y="0"/>
                    <a:pt x="728764" y="163139"/>
                    <a:pt x="728764" y="364382"/>
                  </a:cubicBezTo>
                  <a:cubicBezTo>
                    <a:pt x="728764" y="565625"/>
                    <a:pt x="565625" y="728764"/>
                    <a:pt x="364382" y="728764"/>
                  </a:cubicBezTo>
                  <a:cubicBezTo>
                    <a:pt x="163139" y="728764"/>
                    <a:pt x="0" y="565625"/>
                    <a:pt x="0" y="364382"/>
                  </a:cubicBezTo>
                  <a:cubicBezTo>
                    <a:pt x="0" y="163139"/>
                    <a:pt x="163139" y="0"/>
                    <a:pt x="364382" y="0"/>
                  </a:cubicBezTo>
                  <a:close/>
                </a:path>
              </a:pathLst>
            </a:cu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3" name="Oval 92"/>
            <p:cNvSpPr/>
            <p:nvPr/>
          </p:nvSpPr>
          <p:spPr>
            <a:xfrm rot="17863255">
              <a:off x="6240874" y="1420949"/>
              <a:ext cx="582993" cy="711076"/>
            </a:xfrm>
            <a:prstGeom prst="ellipse">
              <a:avLst/>
            </a:prstGeom>
            <a:solidFill>
              <a:schemeClr val="bg1">
                <a:lumMod val="50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2" name="Oval 91"/>
            <p:cNvSpPr/>
            <p:nvPr/>
          </p:nvSpPr>
          <p:spPr>
            <a:xfrm rot="17863255">
              <a:off x="6326566" y="1395356"/>
              <a:ext cx="487439" cy="656599"/>
            </a:xfrm>
            <a:prstGeom prst="ellipse">
              <a:avLst/>
            </a:prstGeom>
            <a:solidFill>
              <a:schemeClr val="bg1">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0" name="Oval 89"/>
            <p:cNvSpPr/>
            <p:nvPr/>
          </p:nvSpPr>
          <p:spPr>
            <a:xfrm rot="17863255">
              <a:off x="6376597" y="1415439"/>
              <a:ext cx="409459" cy="56225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1" name="Oval 90"/>
            <p:cNvSpPr/>
            <p:nvPr/>
          </p:nvSpPr>
          <p:spPr>
            <a:xfrm rot="17863255">
              <a:off x="6428672" y="1518111"/>
              <a:ext cx="277479" cy="405117"/>
            </a:xfrm>
            <a:prstGeom prst="ellipse">
              <a:avLst/>
            </a:prstGeom>
            <a:solidFill>
              <a:schemeClr val="bg1">
                <a:lumMod val="85000"/>
              </a:schemeClr>
            </a:solidFill>
            <a:ln w="127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6" name="Group 5"/>
          <p:cNvGrpSpPr/>
          <p:nvPr/>
        </p:nvGrpSpPr>
        <p:grpSpPr>
          <a:xfrm>
            <a:off x="4805953" y="3516015"/>
            <a:ext cx="1765801" cy="658174"/>
            <a:chOff x="4805953" y="3516015"/>
            <a:chExt cx="1765801" cy="658174"/>
          </a:xfrm>
        </p:grpSpPr>
        <p:grpSp>
          <p:nvGrpSpPr>
            <p:cNvPr id="171" name="Group 170"/>
            <p:cNvGrpSpPr/>
            <p:nvPr/>
          </p:nvGrpSpPr>
          <p:grpSpPr>
            <a:xfrm>
              <a:off x="4805953" y="3516015"/>
              <a:ext cx="1765801" cy="658174"/>
              <a:chOff x="4805953" y="3516015"/>
              <a:chExt cx="1765801" cy="658174"/>
            </a:xfrm>
          </p:grpSpPr>
          <p:sp>
            <p:nvSpPr>
              <p:cNvPr id="158" name="Oval 157"/>
              <p:cNvSpPr/>
              <p:nvPr/>
            </p:nvSpPr>
            <p:spPr>
              <a:xfrm>
                <a:off x="5913580" y="3516015"/>
                <a:ext cx="658174" cy="658174"/>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cxnSp>
            <p:nvCxnSpPr>
              <p:cNvPr id="159" name="Straight Connector 158"/>
              <p:cNvCxnSpPr>
                <a:stCxn id="158" idx="3"/>
              </p:cNvCxnSpPr>
              <p:nvPr/>
            </p:nvCxnSpPr>
            <p:spPr>
              <a:xfrm flipH="1" flipV="1">
                <a:off x="4840270" y="3610160"/>
                <a:ext cx="1169697" cy="46764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8" idx="0"/>
              </p:cNvCxnSpPr>
              <p:nvPr/>
            </p:nvCxnSpPr>
            <p:spPr>
              <a:xfrm flipH="1">
                <a:off x="4840270" y="3516015"/>
                <a:ext cx="1402397" cy="84955"/>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1" name="Oval 160"/>
              <p:cNvSpPr/>
              <p:nvPr/>
            </p:nvSpPr>
            <p:spPr>
              <a:xfrm>
                <a:off x="4805953" y="3588600"/>
                <a:ext cx="41615" cy="41615"/>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sp>
          <p:nvSpPr>
            <p:cNvPr id="162" name="Freeform 161"/>
            <p:cNvSpPr/>
            <p:nvPr/>
          </p:nvSpPr>
          <p:spPr>
            <a:xfrm>
              <a:off x="6367108" y="3799265"/>
              <a:ext cx="89784" cy="232856"/>
            </a:xfrm>
            <a:custGeom>
              <a:avLst/>
              <a:gdLst>
                <a:gd name="connsiteX0" fmla="*/ 291842 w 291842"/>
                <a:gd name="connsiteY0" fmla="*/ 9525 h 228600"/>
                <a:gd name="connsiteX1" fmla="*/ 248980 w 291842"/>
                <a:gd name="connsiteY1" fmla="*/ 28575 h 228600"/>
                <a:gd name="connsiteX2" fmla="*/ 239455 w 291842"/>
                <a:gd name="connsiteY2" fmla="*/ 57150 h 228600"/>
                <a:gd name="connsiteX3" fmla="*/ 248980 w 291842"/>
                <a:gd name="connsiteY3" fmla="*/ 100012 h 228600"/>
                <a:gd name="connsiteX4" fmla="*/ 268030 w 291842"/>
                <a:gd name="connsiteY4" fmla="*/ 152400 h 228600"/>
                <a:gd name="connsiteX5" fmla="*/ 282317 w 291842"/>
                <a:gd name="connsiteY5" fmla="*/ 171450 h 228600"/>
                <a:gd name="connsiteX6" fmla="*/ 263267 w 291842"/>
                <a:gd name="connsiteY6" fmla="*/ 219075 h 228600"/>
                <a:gd name="connsiteX7" fmla="*/ 234692 w 291842"/>
                <a:gd name="connsiteY7" fmla="*/ 223837 h 228600"/>
                <a:gd name="connsiteX8" fmla="*/ 210880 w 291842"/>
                <a:gd name="connsiteY8" fmla="*/ 228600 h 228600"/>
                <a:gd name="connsiteX9" fmla="*/ 196592 w 291842"/>
                <a:gd name="connsiteY9" fmla="*/ 219075 h 228600"/>
                <a:gd name="connsiteX10" fmla="*/ 182305 w 291842"/>
                <a:gd name="connsiteY10" fmla="*/ 161925 h 228600"/>
                <a:gd name="connsiteX11" fmla="*/ 163255 w 291842"/>
                <a:gd name="connsiteY11" fmla="*/ 123825 h 228600"/>
                <a:gd name="connsiteX12" fmla="*/ 106105 w 291842"/>
                <a:gd name="connsiteY12" fmla="*/ 128587 h 228600"/>
                <a:gd name="connsiteX13" fmla="*/ 87055 w 291842"/>
                <a:gd name="connsiteY13" fmla="*/ 138112 h 228600"/>
                <a:gd name="connsiteX14" fmla="*/ 25142 w 291842"/>
                <a:gd name="connsiteY14" fmla="*/ 157162 h 228600"/>
                <a:gd name="connsiteX15" fmla="*/ 1330 w 291842"/>
                <a:gd name="connsiteY15" fmla="*/ 138112 h 228600"/>
                <a:gd name="connsiteX16" fmla="*/ 10855 w 291842"/>
                <a:gd name="connsiteY16" fmla="*/ 42862 h 228600"/>
                <a:gd name="connsiteX17" fmla="*/ 15617 w 291842"/>
                <a:gd name="connsiteY17" fmla="*/ 23812 h 228600"/>
                <a:gd name="connsiteX18" fmla="*/ 29905 w 291842"/>
                <a:gd name="connsiteY18" fmla="*/ 9525 h 228600"/>
                <a:gd name="connsiteX19" fmla="*/ 34667 w 291842"/>
                <a:gd name="connsiteY19" fmla="*/ 0 h 228600"/>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06105 w 282317"/>
                <a:gd name="connsiteY12" fmla="*/ 138112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3255 w 282317"/>
                <a:gd name="connsiteY11" fmla="*/ 133350 h 238125"/>
                <a:gd name="connsiteX12" fmla="*/ 168017 w 282317"/>
                <a:gd name="connsiteY12" fmla="*/ 83343 h 238125"/>
                <a:gd name="connsiteX13" fmla="*/ 87055 w 282317"/>
                <a:gd name="connsiteY13" fmla="*/ 147637 h 238125"/>
                <a:gd name="connsiteX14" fmla="*/ 25142 w 282317"/>
                <a:gd name="connsiteY14" fmla="*/ 166687 h 238125"/>
                <a:gd name="connsiteX15" fmla="*/ 1330 w 282317"/>
                <a:gd name="connsiteY15" fmla="*/ 147637 h 238125"/>
                <a:gd name="connsiteX16" fmla="*/ 10855 w 282317"/>
                <a:gd name="connsiteY16" fmla="*/ 52387 h 238125"/>
                <a:gd name="connsiteX17" fmla="*/ 15617 w 282317"/>
                <a:gd name="connsiteY17" fmla="*/ 33337 h 238125"/>
                <a:gd name="connsiteX18" fmla="*/ 29905 w 282317"/>
                <a:gd name="connsiteY18" fmla="*/ 19050 h 238125"/>
                <a:gd name="connsiteX19" fmla="*/ 34667 w 282317"/>
                <a:gd name="connsiteY19"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87055 w 282317"/>
                <a:gd name="connsiteY12" fmla="*/ 147637 h 238125"/>
                <a:gd name="connsiteX13" fmla="*/ 25142 w 282317"/>
                <a:gd name="connsiteY13" fmla="*/ 166687 h 238125"/>
                <a:gd name="connsiteX14" fmla="*/ 1330 w 282317"/>
                <a:gd name="connsiteY14" fmla="*/ 147637 h 238125"/>
                <a:gd name="connsiteX15" fmla="*/ 10855 w 282317"/>
                <a:gd name="connsiteY15" fmla="*/ 52387 h 238125"/>
                <a:gd name="connsiteX16" fmla="*/ 15617 w 282317"/>
                <a:gd name="connsiteY16" fmla="*/ 33337 h 238125"/>
                <a:gd name="connsiteX17" fmla="*/ 29905 w 282317"/>
                <a:gd name="connsiteY17" fmla="*/ 19050 h 238125"/>
                <a:gd name="connsiteX18" fmla="*/ 34667 w 282317"/>
                <a:gd name="connsiteY18" fmla="*/ 9525 h 238125"/>
                <a:gd name="connsiteX0" fmla="*/ 275173 w 282317"/>
                <a:gd name="connsiteY0" fmla="*/ 0 h 238125"/>
                <a:gd name="connsiteX1" fmla="*/ 248980 w 282317"/>
                <a:gd name="connsiteY1" fmla="*/ 38100 h 238125"/>
                <a:gd name="connsiteX2" fmla="*/ 239455 w 282317"/>
                <a:gd name="connsiteY2" fmla="*/ 66675 h 238125"/>
                <a:gd name="connsiteX3" fmla="*/ 248980 w 282317"/>
                <a:gd name="connsiteY3" fmla="*/ 109537 h 238125"/>
                <a:gd name="connsiteX4" fmla="*/ 268030 w 282317"/>
                <a:gd name="connsiteY4" fmla="*/ 161925 h 238125"/>
                <a:gd name="connsiteX5" fmla="*/ 282317 w 282317"/>
                <a:gd name="connsiteY5" fmla="*/ 180975 h 238125"/>
                <a:gd name="connsiteX6" fmla="*/ 263267 w 282317"/>
                <a:gd name="connsiteY6" fmla="*/ 228600 h 238125"/>
                <a:gd name="connsiteX7" fmla="*/ 234692 w 282317"/>
                <a:gd name="connsiteY7" fmla="*/ 233362 h 238125"/>
                <a:gd name="connsiteX8" fmla="*/ 210880 w 282317"/>
                <a:gd name="connsiteY8" fmla="*/ 238125 h 238125"/>
                <a:gd name="connsiteX9" fmla="*/ 196592 w 282317"/>
                <a:gd name="connsiteY9" fmla="*/ 228600 h 238125"/>
                <a:gd name="connsiteX10" fmla="*/ 182305 w 282317"/>
                <a:gd name="connsiteY10" fmla="*/ 171450 h 238125"/>
                <a:gd name="connsiteX11" fmla="*/ 168017 w 282317"/>
                <a:gd name="connsiteY11" fmla="*/ 83343 h 238125"/>
                <a:gd name="connsiteX12" fmla="*/ 25142 w 282317"/>
                <a:gd name="connsiteY12" fmla="*/ 166687 h 238125"/>
                <a:gd name="connsiteX13" fmla="*/ 1330 w 282317"/>
                <a:gd name="connsiteY13" fmla="*/ 147637 h 238125"/>
                <a:gd name="connsiteX14" fmla="*/ 10855 w 282317"/>
                <a:gd name="connsiteY14" fmla="*/ 52387 h 238125"/>
                <a:gd name="connsiteX15" fmla="*/ 15617 w 282317"/>
                <a:gd name="connsiteY15" fmla="*/ 33337 h 238125"/>
                <a:gd name="connsiteX16" fmla="*/ 29905 w 282317"/>
                <a:gd name="connsiteY16" fmla="*/ 19050 h 238125"/>
                <a:gd name="connsiteX17" fmla="*/ 34667 w 282317"/>
                <a:gd name="connsiteY17"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205912 w 291637"/>
                <a:gd name="connsiteY9" fmla="*/ 228600 h 238125"/>
                <a:gd name="connsiteX10" fmla="*/ 191625 w 291637"/>
                <a:gd name="connsiteY10" fmla="*/ 171450 h 238125"/>
                <a:gd name="connsiteX11" fmla="*/ 177337 w 291637"/>
                <a:gd name="connsiteY11" fmla="*/ 83343 h 238125"/>
                <a:gd name="connsiteX12" fmla="*/ 10650 w 291637"/>
                <a:gd name="connsiteY12" fmla="*/ 147637 h 238125"/>
                <a:gd name="connsiteX13" fmla="*/ 20175 w 291637"/>
                <a:gd name="connsiteY13" fmla="*/ 52387 h 238125"/>
                <a:gd name="connsiteX14" fmla="*/ 24937 w 291637"/>
                <a:gd name="connsiteY14" fmla="*/ 33337 h 238125"/>
                <a:gd name="connsiteX15" fmla="*/ 39225 w 291637"/>
                <a:gd name="connsiteY15" fmla="*/ 19050 h 238125"/>
                <a:gd name="connsiteX16" fmla="*/ 43987 w 291637"/>
                <a:gd name="connsiteY16"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91625 w 291637"/>
                <a:gd name="connsiteY9" fmla="*/ 171450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44012 w 291637"/>
                <a:gd name="connsiteY7" fmla="*/ 233362 h 238125"/>
                <a:gd name="connsiteX8" fmla="*/ 220200 w 291637"/>
                <a:gd name="connsiteY8" fmla="*/ 238125 h 238125"/>
                <a:gd name="connsiteX9" fmla="*/ 177337 w 291637"/>
                <a:gd name="connsiteY9" fmla="*/ 83343 h 238125"/>
                <a:gd name="connsiteX10" fmla="*/ 10650 w 291637"/>
                <a:gd name="connsiteY10" fmla="*/ 147637 h 238125"/>
                <a:gd name="connsiteX11" fmla="*/ 20175 w 291637"/>
                <a:gd name="connsiteY11" fmla="*/ 52387 h 238125"/>
                <a:gd name="connsiteX12" fmla="*/ 24937 w 291637"/>
                <a:gd name="connsiteY12" fmla="*/ 33337 h 238125"/>
                <a:gd name="connsiteX13" fmla="*/ 39225 w 291637"/>
                <a:gd name="connsiteY13" fmla="*/ 19050 h 238125"/>
                <a:gd name="connsiteX14" fmla="*/ 43987 w 291637"/>
                <a:gd name="connsiteY14" fmla="*/ 9525 h 238125"/>
                <a:gd name="connsiteX0" fmla="*/ 284493 w 291637"/>
                <a:gd name="connsiteY0" fmla="*/ 0 h 238125"/>
                <a:gd name="connsiteX1" fmla="*/ 258300 w 291637"/>
                <a:gd name="connsiteY1" fmla="*/ 38100 h 238125"/>
                <a:gd name="connsiteX2" fmla="*/ 248775 w 291637"/>
                <a:gd name="connsiteY2" fmla="*/ 66675 h 238125"/>
                <a:gd name="connsiteX3" fmla="*/ 258300 w 291637"/>
                <a:gd name="connsiteY3" fmla="*/ 109537 h 238125"/>
                <a:gd name="connsiteX4" fmla="*/ 277350 w 291637"/>
                <a:gd name="connsiteY4" fmla="*/ 161925 h 238125"/>
                <a:gd name="connsiteX5" fmla="*/ 291637 w 291637"/>
                <a:gd name="connsiteY5" fmla="*/ 180975 h 238125"/>
                <a:gd name="connsiteX6" fmla="*/ 272587 w 291637"/>
                <a:gd name="connsiteY6" fmla="*/ 228600 h 238125"/>
                <a:gd name="connsiteX7" fmla="*/ 251155 w 291637"/>
                <a:gd name="connsiteY7" fmla="*/ 230980 h 238125"/>
                <a:gd name="connsiteX8" fmla="*/ 244012 w 291637"/>
                <a:gd name="connsiteY8" fmla="*/ 233362 h 238125"/>
                <a:gd name="connsiteX9" fmla="*/ 220200 w 291637"/>
                <a:gd name="connsiteY9" fmla="*/ 238125 h 238125"/>
                <a:gd name="connsiteX10" fmla="*/ 177337 w 291637"/>
                <a:gd name="connsiteY10" fmla="*/ 83343 h 238125"/>
                <a:gd name="connsiteX11" fmla="*/ 10650 w 291637"/>
                <a:gd name="connsiteY11" fmla="*/ 147637 h 238125"/>
                <a:gd name="connsiteX12" fmla="*/ 20175 w 291637"/>
                <a:gd name="connsiteY12" fmla="*/ 52387 h 238125"/>
                <a:gd name="connsiteX13" fmla="*/ 24937 w 291637"/>
                <a:gd name="connsiteY13" fmla="*/ 33337 h 238125"/>
                <a:gd name="connsiteX14" fmla="*/ 39225 w 291637"/>
                <a:gd name="connsiteY14" fmla="*/ 19050 h 238125"/>
                <a:gd name="connsiteX15" fmla="*/ 43987 w 291637"/>
                <a:gd name="connsiteY15" fmla="*/ 9525 h 238125"/>
                <a:gd name="connsiteX0" fmla="*/ 284493 w 291637"/>
                <a:gd name="connsiteY0" fmla="*/ 0 h 247747"/>
                <a:gd name="connsiteX1" fmla="*/ 258300 w 291637"/>
                <a:gd name="connsiteY1" fmla="*/ 38100 h 247747"/>
                <a:gd name="connsiteX2" fmla="*/ 248775 w 291637"/>
                <a:gd name="connsiteY2" fmla="*/ 66675 h 247747"/>
                <a:gd name="connsiteX3" fmla="*/ 258300 w 291637"/>
                <a:gd name="connsiteY3" fmla="*/ 109537 h 247747"/>
                <a:gd name="connsiteX4" fmla="*/ 277350 w 291637"/>
                <a:gd name="connsiteY4" fmla="*/ 161925 h 247747"/>
                <a:gd name="connsiteX5" fmla="*/ 291637 w 291637"/>
                <a:gd name="connsiteY5" fmla="*/ 180975 h 247747"/>
                <a:gd name="connsiteX6" fmla="*/ 272587 w 291637"/>
                <a:gd name="connsiteY6" fmla="*/ 228600 h 247747"/>
                <a:gd name="connsiteX7" fmla="*/ 251155 w 291637"/>
                <a:gd name="connsiteY7" fmla="*/ 230980 h 247747"/>
                <a:gd name="connsiteX8" fmla="*/ 220200 w 291637"/>
                <a:gd name="connsiteY8" fmla="*/ 238125 h 247747"/>
                <a:gd name="connsiteX9" fmla="*/ 177337 w 291637"/>
                <a:gd name="connsiteY9" fmla="*/ 83343 h 247747"/>
                <a:gd name="connsiteX10" fmla="*/ 10650 w 291637"/>
                <a:gd name="connsiteY10" fmla="*/ 147637 h 247747"/>
                <a:gd name="connsiteX11" fmla="*/ 20175 w 291637"/>
                <a:gd name="connsiteY11" fmla="*/ 52387 h 247747"/>
                <a:gd name="connsiteX12" fmla="*/ 24937 w 291637"/>
                <a:gd name="connsiteY12" fmla="*/ 33337 h 247747"/>
                <a:gd name="connsiteX13" fmla="*/ 39225 w 291637"/>
                <a:gd name="connsiteY13" fmla="*/ 19050 h 247747"/>
                <a:gd name="connsiteX14" fmla="*/ 43987 w 291637"/>
                <a:gd name="connsiteY14" fmla="*/ 9525 h 247747"/>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13" fmla="*/ 43987 w 291637"/>
                <a:gd name="connsiteY13" fmla="*/ 9525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12" fmla="*/ 39225 w 291637"/>
                <a:gd name="connsiteY12" fmla="*/ 19050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11" fmla="*/ 24937 w 291637"/>
                <a:gd name="connsiteY11" fmla="*/ 33337 h 248562"/>
                <a:gd name="connsiteX0" fmla="*/ 284493 w 291637"/>
                <a:gd name="connsiteY0" fmla="*/ 0 h 248562"/>
                <a:gd name="connsiteX1" fmla="*/ 258300 w 291637"/>
                <a:gd name="connsiteY1" fmla="*/ 38100 h 248562"/>
                <a:gd name="connsiteX2" fmla="*/ 248775 w 291637"/>
                <a:gd name="connsiteY2" fmla="*/ 66675 h 248562"/>
                <a:gd name="connsiteX3" fmla="*/ 258300 w 291637"/>
                <a:gd name="connsiteY3" fmla="*/ 109537 h 248562"/>
                <a:gd name="connsiteX4" fmla="*/ 277350 w 291637"/>
                <a:gd name="connsiteY4" fmla="*/ 161925 h 248562"/>
                <a:gd name="connsiteX5" fmla="*/ 291637 w 291637"/>
                <a:gd name="connsiteY5" fmla="*/ 180975 h 248562"/>
                <a:gd name="connsiteX6" fmla="*/ 272587 w 291637"/>
                <a:gd name="connsiteY6" fmla="*/ 228600 h 248562"/>
                <a:gd name="connsiteX7" fmla="*/ 220200 w 291637"/>
                <a:gd name="connsiteY7" fmla="*/ 238125 h 248562"/>
                <a:gd name="connsiteX8" fmla="*/ 177337 w 291637"/>
                <a:gd name="connsiteY8" fmla="*/ 83343 h 248562"/>
                <a:gd name="connsiteX9" fmla="*/ 10650 w 291637"/>
                <a:gd name="connsiteY9" fmla="*/ 147637 h 248562"/>
                <a:gd name="connsiteX10" fmla="*/ 20175 w 291637"/>
                <a:gd name="connsiteY10" fmla="*/ 52387 h 248562"/>
                <a:gd name="connsiteX0" fmla="*/ 274013 w 281157"/>
                <a:gd name="connsiteY0" fmla="*/ 38100 h 286662"/>
                <a:gd name="connsiteX1" fmla="*/ 247820 w 281157"/>
                <a:gd name="connsiteY1" fmla="*/ 76200 h 286662"/>
                <a:gd name="connsiteX2" fmla="*/ 238295 w 281157"/>
                <a:gd name="connsiteY2" fmla="*/ 104775 h 286662"/>
                <a:gd name="connsiteX3" fmla="*/ 247820 w 281157"/>
                <a:gd name="connsiteY3" fmla="*/ 147637 h 286662"/>
                <a:gd name="connsiteX4" fmla="*/ 266870 w 281157"/>
                <a:gd name="connsiteY4" fmla="*/ 200025 h 286662"/>
                <a:gd name="connsiteX5" fmla="*/ 281157 w 281157"/>
                <a:gd name="connsiteY5" fmla="*/ 219075 h 286662"/>
                <a:gd name="connsiteX6" fmla="*/ 262107 w 281157"/>
                <a:gd name="connsiteY6" fmla="*/ 266700 h 286662"/>
                <a:gd name="connsiteX7" fmla="*/ 209720 w 281157"/>
                <a:gd name="connsiteY7" fmla="*/ 276225 h 286662"/>
                <a:gd name="connsiteX8" fmla="*/ 166857 w 281157"/>
                <a:gd name="connsiteY8" fmla="*/ 121443 h 286662"/>
                <a:gd name="connsiteX9" fmla="*/ 170 w 281157"/>
                <a:gd name="connsiteY9" fmla="*/ 185737 h 286662"/>
                <a:gd name="connsiteX10" fmla="*/ 133520 w 281157"/>
                <a:gd name="connsiteY10" fmla="*/ 0 h 286662"/>
                <a:gd name="connsiteX0" fmla="*/ 273969 w 281113"/>
                <a:gd name="connsiteY0" fmla="*/ 38100 h 286662"/>
                <a:gd name="connsiteX1" fmla="*/ 247776 w 281113"/>
                <a:gd name="connsiteY1" fmla="*/ 76200 h 286662"/>
                <a:gd name="connsiteX2" fmla="*/ 238251 w 281113"/>
                <a:gd name="connsiteY2" fmla="*/ 104775 h 286662"/>
                <a:gd name="connsiteX3" fmla="*/ 247776 w 281113"/>
                <a:gd name="connsiteY3" fmla="*/ 147637 h 286662"/>
                <a:gd name="connsiteX4" fmla="*/ 266826 w 281113"/>
                <a:gd name="connsiteY4" fmla="*/ 200025 h 286662"/>
                <a:gd name="connsiteX5" fmla="*/ 281113 w 281113"/>
                <a:gd name="connsiteY5" fmla="*/ 219075 h 286662"/>
                <a:gd name="connsiteX6" fmla="*/ 262063 w 281113"/>
                <a:gd name="connsiteY6" fmla="*/ 266700 h 286662"/>
                <a:gd name="connsiteX7" fmla="*/ 209676 w 281113"/>
                <a:gd name="connsiteY7" fmla="*/ 276225 h 286662"/>
                <a:gd name="connsiteX8" fmla="*/ 162050 w 281113"/>
                <a:gd name="connsiteY8" fmla="*/ 226218 h 286662"/>
                <a:gd name="connsiteX9" fmla="*/ 126 w 281113"/>
                <a:gd name="connsiteY9" fmla="*/ 185737 h 286662"/>
                <a:gd name="connsiteX10" fmla="*/ 133476 w 281113"/>
                <a:gd name="connsiteY10" fmla="*/ 0 h 286662"/>
                <a:gd name="connsiteX0" fmla="*/ 141021 w 148165"/>
                <a:gd name="connsiteY0" fmla="*/ 38100 h 286662"/>
                <a:gd name="connsiteX1" fmla="*/ 114828 w 148165"/>
                <a:gd name="connsiteY1" fmla="*/ 76200 h 286662"/>
                <a:gd name="connsiteX2" fmla="*/ 105303 w 148165"/>
                <a:gd name="connsiteY2" fmla="*/ 104775 h 286662"/>
                <a:gd name="connsiteX3" fmla="*/ 114828 w 148165"/>
                <a:gd name="connsiteY3" fmla="*/ 147637 h 286662"/>
                <a:gd name="connsiteX4" fmla="*/ 133878 w 148165"/>
                <a:gd name="connsiteY4" fmla="*/ 200025 h 286662"/>
                <a:gd name="connsiteX5" fmla="*/ 148165 w 148165"/>
                <a:gd name="connsiteY5" fmla="*/ 219075 h 286662"/>
                <a:gd name="connsiteX6" fmla="*/ 129115 w 148165"/>
                <a:gd name="connsiteY6" fmla="*/ 266700 h 286662"/>
                <a:gd name="connsiteX7" fmla="*/ 76728 w 148165"/>
                <a:gd name="connsiteY7" fmla="*/ 276225 h 286662"/>
                <a:gd name="connsiteX8" fmla="*/ 29102 w 148165"/>
                <a:gd name="connsiteY8" fmla="*/ 226218 h 286662"/>
                <a:gd name="connsiteX9" fmla="*/ 48153 w 148165"/>
                <a:gd name="connsiteY9" fmla="*/ 83343 h 286662"/>
                <a:gd name="connsiteX10" fmla="*/ 528 w 148165"/>
                <a:gd name="connsiteY10" fmla="*/ 0 h 286662"/>
                <a:gd name="connsiteX0" fmla="*/ 112568 w 119712"/>
                <a:gd name="connsiteY0" fmla="*/ 61913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76850 w 119712"/>
                <a:gd name="connsiteY2" fmla="*/ 128588 h 310475"/>
                <a:gd name="connsiteX3" fmla="*/ 86375 w 119712"/>
                <a:gd name="connsiteY3" fmla="*/ 171450 h 310475"/>
                <a:gd name="connsiteX4" fmla="*/ 105425 w 119712"/>
                <a:gd name="connsiteY4" fmla="*/ 223838 h 310475"/>
                <a:gd name="connsiteX5" fmla="*/ 119712 w 119712"/>
                <a:gd name="connsiteY5" fmla="*/ 242888 h 310475"/>
                <a:gd name="connsiteX6" fmla="*/ 100662 w 119712"/>
                <a:gd name="connsiteY6" fmla="*/ 290513 h 310475"/>
                <a:gd name="connsiteX7" fmla="*/ 48275 w 119712"/>
                <a:gd name="connsiteY7" fmla="*/ 300038 h 310475"/>
                <a:gd name="connsiteX8" fmla="*/ 649 w 119712"/>
                <a:gd name="connsiteY8" fmla="*/ 250031 h 310475"/>
                <a:gd name="connsiteX9" fmla="*/ 19700 w 119712"/>
                <a:gd name="connsiteY9" fmla="*/ 107156 h 310475"/>
                <a:gd name="connsiteX10" fmla="*/ 5413 w 119712"/>
                <a:gd name="connsiteY10" fmla="*/ 0 h 310475"/>
                <a:gd name="connsiteX0" fmla="*/ 114950 w 119712"/>
                <a:gd name="connsiteY0" fmla="*/ 38101 h 310475"/>
                <a:gd name="connsiteX1" fmla="*/ 86375 w 119712"/>
                <a:gd name="connsiteY1" fmla="*/ 100013 h 310475"/>
                <a:gd name="connsiteX2" fmla="*/ 86375 w 119712"/>
                <a:gd name="connsiteY2" fmla="*/ 171450 h 310475"/>
                <a:gd name="connsiteX3" fmla="*/ 105425 w 119712"/>
                <a:gd name="connsiteY3" fmla="*/ 223838 h 310475"/>
                <a:gd name="connsiteX4" fmla="*/ 119712 w 119712"/>
                <a:gd name="connsiteY4" fmla="*/ 242888 h 310475"/>
                <a:gd name="connsiteX5" fmla="*/ 100662 w 119712"/>
                <a:gd name="connsiteY5" fmla="*/ 290513 h 310475"/>
                <a:gd name="connsiteX6" fmla="*/ 48275 w 119712"/>
                <a:gd name="connsiteY6" fmla="*/ 300038 h 310475"/>
                <a:gd name="connsiteX7" fmla="*/ 649 w 119712"/>
                <a:gd name="connsiteY7" fmla="*/ 250031 h 310475"/>
                <a:gd name="connsiteX8" fmla="*/ 19700 w 119712"/>
                <a:gd name="connsiteY8" fmla="*/ 107156 h 310475"/>
                <a:gd name="connsiteX9" fmla="*/ 5413 w 119712"/>
                <a:gd name="connsiteY9" fmla="*/ 0 h 31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712" h="310475">
                  <a:moveTo>
                    <a:pt x="114950" y="38101"/>
                  </a:moveTo>
                  <a:cubicBezTo>
                    <a:pt x="100663" y="44451"/>
                    <a:pt x="91138" y="77788"/>
                    <a:pt x="86375" y="100013"/>
                  </a:cubicBezTo>
                  <a:cubicBezTo>
                    <a:pt x="81613" y="122238"/>
                    <a:pt x="83200" y="150813"/>
                    <a:pt x="86375" y="171450"/>
                  </a:cubicBezTo>
                  <a:cubicBezTo>
                    <a:pt x="89550" y="192088"/>
                    <a:pt x="100934" y="215754"/>
                    <a:pt x="105425" y="223838"/>
                  </a:cubicBezTo>
                  <a:cubicBezTo>
                    <a:pt x="109280" y="230777"/>
                    <a:pt x="114950" y="236538"/>
                    <a:pt x="119712" y="242888"/>
                  </a:cubicBezTo>
                  <a:cubicBezTo>
                    <a:pt x="113362" y="258763"/>
                    <a:pt x="112568" y="280988"/>
                    <a:pt x="100662" y="290513"/>
                  </a:cubicBezTo>
                  <a:cubicBezTo>
                    <a:pt x="88756" y="300038"/>
                    <a:pt x="64150" y="324247"/>
                    <a:pt x="48275" y="300038"/>
                  </a:cubicBezTo>
                  <a:cubicBezTo>
                    <a:pt x="32400" y="275829"/>
                    <a:pt x="5411" y="282178"/>
                    <a:pt x="649" y="250031"/>
                  </a:cubicBezTo>
                  <a:cubicBezTo>
                    <a:pt x="-4113" y="217884"/>
                    <a:pt x="18906" y="148828"/>
                    <a:pt x="19700" y="107156"/>
                  </a:cubicBezTo>
                  <a:cubicBezTo>
                    <a:pt x="20494" y="65484"/>
                    <a:pt x="-702" y="27517"/>
                    <a:pt x="5413" y="0"/>
                  </a:cubicBezTo>
                </a:path>
              </a:pathLst>
            </a:custGeom>
            <a:ln>
              <a:solidFill>
                <a:schemeClr val="bg1">
                  <a:lumMod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a:p>
          </p:txBody>
        </p:sp>
        <p:sp>
          <p:nvSpPr>
            <p:cNvPr id="163" name="Freeform 162"/>
            <p:cNvSpPr/>
            <p:nvPr/>
          </p:nvSpPr>
          <p:spPr>
            <a:xfrm>
              <a:off x="5978259" y="3808196"/>
              <a:ext cx="249863" cy="263480"/>
            </a:xfrm>
            <a:custGeom>
              <a:avLst/>
              <a:gdLst>
                <a:gd name="connsiteX0" fmla="*/ 204813 w 223920"/>
                <a:gd name="connsiteY0" fmla="*/ 29393 h 338955"/>
                <a:gd name="connsiteX1" fmla="*/ 166713 w 223920"/>
                <a:gd name="connsiteY1" fmla="*/ 162743 h 338955"/>
                <a:gd name="connsiteX2" fmla="*/ 161951 w 223920"/>
                <a:gd name="connsiteY2" fmla="*/ 196080 h 338955"/>
                <a:gd name="connsiteX3" fmla="*/ 166713 w 223920"/>
                <a:gd name="connsiteY3" fmla="*/ 234180 h 338955"/>
                <a:gd name="connsiteX4" fmla="*/ 204813 w 223920"/>
                <a:gd name="connsiteY4" fmla="*/ 277043 h 338955"/>
                <a:gd name="connsiteX5" fmla="*/ 214338 w 223920"/>
                <a:gd name="connsiteY5" fmla="*/ 305618 h 338955"/>
                <a:gd name="connsiteX6" fmla="*/ 223863 w 223920"/>
                <a:gd name="connsiteY6" fmla="*/ 319905 h 338955"/>
                <a:gd name="connsiteX7" fmla="*/ 209576 w 223920"/>
                <a:gd name="connsiteY7" fmla="*/ 338955 h 338955"/>
                <a:gd name="connsiteX8" fmla="*/ 171476 w 223920"/>
                <a:gd name="connsiteY8" fmla="*/ 334193 h 338955"/>
                <a:gd name="connsiteX9" fmla="*/ 76226 w 223920"/>
                <a:gd name="connsiteY9" fmla="*/ 277043 h 338955"/>
                <a:gd name="connsiteX10" fmla="*/ 61938 w 223920"/>
                <a:gd name="connsiteY10" fmla="*/ 257993 h 338955"/>
                <a:gd name="connsiteX11" fmla="*/ 14313 w 223920"/>
                <a:gd name="connsiteY11" fmla="*/ 157980 h 338955"/>
                <a:gd name="connsiteX12" fmla="*/ 26 w 223920"/>
                <a:gd name="connsiteY12" fmla="*/ 138930 h 338955"/>
                <a:gd name="connsiteX13" fmla="*/ 19076 w 223920"/>
                <a:gd name="connsiteY13" fmla="*/ 96068 h 338955"/>
                <a:gd name="connsiteX14" fmla="*/ 33363 w 223920"/>
                <a:gd name="connsiteY14" fmla="*/ 72255 h 338955"/>
                <a:gd name="connsiteX15" fmla="*/ 57176 w 223920"/>
                <a:gd name="connsiteY15" fmla="*/ 24630 h 338955"/>
                <a:gd name="connsiteX16" fmla="*/ 76226 w 223920"/>
                <a:gd name="connsiteY16" fmla="*/ 818 h 338955"/>
                <a:gd name="connsiteX17" fmla="*/ 66701 w 223920"/>
                <a:gd name="connsiteY17" fmla="*/ 10343 h 338955"/>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292919 w 292919"/>
                <a:gd name="connsiteY0" fmla="*/ 0 h 347662"/>
                <a:gd name="connsiteX1" fmla="*/ 166713 w 292919"/>
                <a:gd name="connsiteY1" fmla="*/ 171450 h 347662"/>
                <a:gd name="connsiteX2" fmla="*/ 161951 w 292919"/>
                <a:gd name="connsiteY2" fmla="*/ 204787 h 347662"/>
                <a:gd name="connsiteX3" fmla="*/ 166713 w 292919"/>
                <a:gd name="connsiteY3" fmla="*/ 242887 h 347662"/>
                <a:gd name="connsiteX4" fmla="*/ 204813 w 292919"/>
                <a:gd name="connsiteY4" fmla="*/ 285750 h 347662"/>
                <a:gd name="connsiteX5" fmla="*/ 214338 w 292919"/>
                <a:gd name="connsiteY5" fmla="*/ 314325 h 347662"/>
                <a:gd name="connsiteX6" fmla="*/ 223863 w 292919"/>
                <a:gd name="connsiteY6" fmla="*/ 328612 h 347662"/>
                <a:gd name="connsiteX7" fmla="*/ 209576 w 292919"/>
                <a:gd name="connsiteY7" fmla="*/ 347662 h 347662"/>
                <a:gd name="connsiteX8" fmla="*/ 171476 w 292919"/>
                <a:gd name="connsiteY8" fmla="*/ 342900 h 347662"/>
                <a:gd name="connsiteX9" fmla="*/ 76226 w 292919"/>
                <a:gd name="connsiteY9" fmla="*/ 285750 h 347662"/>
                <a:gd name="connsiteX10" fmla="*/ 61938 w 292919"/>
                <a:gd name="connsiteY10" fmla="*/ 266700 h 347662"/>
                <a:gd name="connsiteX11" fmla="*/ 14313 w 292919"/>
                <a:gd name="connsiteY11" fmla="*/ 166687 h 347662"/>
                <a:gd name="connsiteX12" fmla="*/ 26 w 292919"/>
                <a:gd name="connsiteY12" fmla="*/ 147637 h 347662"/>
                <a:gd name="connsiteX13" fmla="*/ 19076 w 292919"/>
                <a:gd name="connsiteY13" fmla="*/ 104775 h 347662"/>
                <a:gd name="connsiteX14" fmla="*/ 33363 w 292919"/>
                <a:gd name="connsiteY14" fmla="*/ 80962 h 347662"/>
                <a:gd name="connsiteX15" fmla="*/ 57176 w 292919"/>
                <a:gd name="connsiteY15" fmla="*/ 33337 h 347662"/>
                <a:gd name="connsiteX16" fmla="*/ 76226 w 292919"/>
                <a:gd name="connsiteY16" fmla="*/ 9525 h 347662"/>
                <a:gd name="connsiteX17" fmla="*/ 66701 w 292919"/>
                <a:gd name="connsiteY17" fmla="*/ 19050 h 347662"/>
                <a:gd name="connsiteX0" fmla="*/ 331019 w 331019"/>
                <a:gd name="connsiteY0" fmla="*/ 53207 h 338956"/>
                <a:gd name="connsiteX1" fmla="*/ 166713 w 331019"/>
                <a:gd name="connsiteY1" fmla="*/ 162744 h 338956"/>
                <a:gd name="connsiteX2" fmla="*/ 161951 w 331019"/>
                <a:gd name="connsiteY2" fmla="*/ 196081 h 338956"/>
                <a:gd name="connsiteX3" fmla="*/ 166713 w 331019"/>
                <a:gd name="connsiteY3" fmla="*/ 234181 h 338956"/>
                <a:gd name="connsiteX4" fmla="*/ 204813 w 331019"/>
                <a:gd name="connsiteY4" fmla="*/ 277044 h 338956"/>
                <a:gd name="connsiteX5" fmla="*/ 214338 w 331019"/>
                <a:gd name="connsiteY5" fmla="*/ 305619 h 338956"/>
                <a:gd name="connsiteX6" fmla="*/ 223863 w 331019"/>
                <a:gd name="connsiteY6" fmla="*/ 319906 h 338956"/>
                <a:gd name="connsiteX7" fmla="*/ 209576 w 331019"/>
                <a:gd name="connsiteY7" fmla="*/ 338956 h 338956"/>
                <a:gd name="connsiteX8" fmla="*/ 171476 w 331019"/>
                <a:gd name="connsiteY8" fmla="*/ 334194 h 338956"/>
                <a:gd name="connsiteX9" fmla="*/ 76226 w 331019"/>
                <a:gd name="connsiteY9" fmla="*/ 277044 h 338956"/>
                <a:gd name="connsiteX10" fmla="*/ 61938 w 331019"/>
                <a:gd name="connsiteY10" fmla="*/ 257994 h 338956"/>
                <a:gd name="connsiteX11" fmla="*/ 14313 w 331019"/>
                <a:gd name="connsiteY11" fmla="*/ 157981 h 338956"/>
                <a:gd name="connsiteX12" fmla="*/ 26 w 331019"/>
                <a:gd name="connsiteY12" fmla="*/ 138931 h 338956"/>
                <a:gd name="connsiteX13" fmla="*/ 19076 w 331019"/>
                <a:gd name="connsiteY13" fmla="*/ 96069 h 338956"/>
                <a:gd name="connsiteX14" fmla="*/ 33363 w 331019"/>
                <a:gd name="connsiteY14" fmla="*/ 72256 h 338956"/>
                <a:gd name="connsiteX15" fmla="*/ 57176 w 331019"/>
                <a:gd name="connsiteY15" fmla="*/ 24631 h 338956"/>
                <a:gd name="connsiteX16" fmla="*/ 76226 w 331019"/>
                <a:gd name="connsiteY16" fmla="*/ 819 h 338956"/>
                <a:gd name="connsiteX17" fmla="*/ 66701 w 331019"/>
                <a:gd name="connsiteY17" fmla="*/ 10344 h 338956"/>
                <a:gd name="connsiteX0" fmla="*/ 331019 w 331019"/>
                <a:gd name="connsiteY0" fmla="*/ 53207 h 341244"/>
                <a:gd name="connsiteX1" fmla="*/ 166713 w 331019"/>
                <a:gd name="connsiteY1" fmla="*/ 162744 h 341244"/>
                <a:gd name="connsiteX2" fmla="*/ 161951 w 331019"/>
                <a:gd name="connsiteY2" fmla="*/ 196081 h 341244"/>
                <a:gd name="connsiteX3" fmla="*/ 166713 w 331019"/>
                <a:gd name="connsiteY3" fmla="*/ 234181 h 341244"/>
                <a:gd name="connsiteX4" fmla="*/ 204813 w 331019"/>
                <a:gd name="connsiteY4" fmla="*/ 277044 h 341244"/>
                <a:gd name="connsiteX5" fmla="*/ 214338 w 331019"/>
                <a:gd name="connsiteY5" fmla="*/ 305619 h 341244"/>
                <a:gd name="connsiteX6" fmla="*/ 223863 w 331019"/>
                <a:gd name="connsiteY6" fmla="*/ 319906 h 341244"/>
                <a:gd name="connsiteX7" fmla="*/ 209576 w 331019"/>
                <a:gd name="connsiteY7" fmla="*/ 338956 h 341244"/>
                <a:gd name="connsiteX8" fmla="*/ 171476 w 331019"/>
                <a:gd name="connsiteY8" fmla="*/ 334194 h 341244"/>
                <a:gd name="connsiteX9" fmla="*/ 61938 w 331019"/>
                <a:gd name="connsiteY9" fmla="*/ 257994 h 341244"/>
                <a:gd name="connsiteX10" fmla="*/ 14313 w 331019"/>
                <a:gd name="connsiteY10" fmla="*/ 157981 h 341244"/>
                <a:gd name="connsiteX11" fmla="*/ 26 w 331019"/>
                <a:gd name="connsiteY11" fmla="*/ 138931 h 341244"/>
                <a:gd name="connsiteX12" fmla="*/ 19076 w 331019"/>
                <a:gd name="connsiteY12" fmla="*/ 96069 h 341244"/>
                <a:gd name="connsiteX13" fmla="*/ 33363 w 331019"/>
                <a:gd name="connsiteY13" fmla="*/ 72256 h 341244"/>
                <a:gd name="connsiteX14" fmla="*/ 57176 w 331019"/>
                <a:gd name="connsiteY14" fmla="*/ 24631 h 341244"/>
                <a:gd name="connsiteX15" fmla="*/ 76226 w 331019"/>
                <a:gd name="connsiteY15" fmla="*/ 819 h 341244"/>
                <a:gd name="connsiteX16" fmla="*/ 66701 w 331019"/>
                <a:gd name="connsiteY16" fmla="*/ 10344 h 341244"/>
                <a:gd name="connsiteX0" fmla="*/ 332559 w 332559"/>
                <a:gd name="connsiteY0" fmla="*/ 53207 h 341244"/>
                <a:gd name="connsiteX1" fmla="*/ 168253 w 332559"/>
                <a:gd name="connsiteY1" fmla="*/ 162744 h 341244"/>
                <a:gd name="connsiteX2" fmla="*/ 163491 w 332559"/>
                <a:gd name="connsiteY2" fmla="*/ 196081 h 341244"/>
                <a:gd name="connsiteX3" fmla="*/ 168253 w 332559"/>
                <a:gd name="connsiteY3" fmla="*/ 234181 h 341244"/>
                <a:gd name="connsiteX4" fmla="*/ 206353 w 332559"/>
                <a:gd name="connsiteY4" fmla="*/ 277044 h 341244"/>
                <a:gd name="connsiteX5" fmla="*/ 215878 w 332559"/>
                <a:gd name="connsiteY5" fmla="*/ 305619 h 341244"/>
                <a:gd name="connsiteX6" fmla="*/ 225403 w 332559"/>
                <a:gd name="connsiteY6" fmla="*/ 319906 h 341244"/>
                <a:gd name="connsiteX7" fmla="*/ 211116 w 332559"/>
                <a:gd name="connsiteY7" fmla="*/ 338956 h 341244"/>
                <a:gd name="connsiteX8" fmla="*/ 173016 w 332559"/>
                <a:gd name="connsiteY8" fmla="*/ 334194 h 341244"/>
                <a:gd name="connsiteX9" fmla="*/ 63478 w 332559"/>
                <a:gd name="connsiteY9" fmla="*/ 257994 h 341244"/>
                <a:gd name="connsiteX10" fmla="*/ 1566 w 332559"/>
                <a:gd name="connsiteY10" fmla="*/ 138931 h 341244"/>
                <a:gd name="connsiteX11" fmla="*/ 20616 w 332559"/>
                <a:gd name="connsiteY11" fmla="*/ 96069 h 341244"/>
                <a:gd name="connsiteX12" fmla="*/ 34903 w 332559"/>
                <a:gd name="connsiteY12" fmla="*/ 72256 h 341244"/>
                <a:gd name="connsiteX13" fmla="*/ 58716 w 332559"/>
                <a:gd name="connsiteY13" fmla="*/ 24631 h 341244"/>
                <a:gd name="connsiteX14" fmla="*/ 77766 w 332559"/>
                <a:gd name="connsiteY14" fmla="*/ 819 h 341244"/>
                <a:gd name="connsiteX15" fmla="*/ 68241 w 332559"/>
                <a:gd name="connsiteY15" fmla="*/ 10344 h 341244"/>
                <a:gd name="connsiteX0" fmla="*/ 312882 w 312882"/>
                <a:gd name="connsiteY0" fmla="*/ 53207 h 341244"/>
                <a:gd name="connsiteX1" fmla="*/ 148576 w 312882"/>
                <a:gd name="connsiteY1" fmla="*/ 162744 h 341244"/>
                <a:gd name="connsiteX2" fmla="*/ 143814 w 312882"/>
                <a:gd name="connsiteY2" fmla="*/ 196081 h 341244"/>
                <a:gd name="connsiteX3" fmla="*/ 148576 w 312882"/>
                <a:gd name="connsiteY3" fmla="*/ 234181 h 341244"/>
                <a:gd name="connsiteX4" fmla="*/ 186676 w 312882"/>
                <a:gd name="connsiteY4" fmla="*/ 277044 h 341244"/>
                <a:gd name="connsiteX5" fmla="*/ 196201 w 312882"/>
                <a:gd name="connsiteY5" fmla="*/ 305619 h 341244"/>
                <a:gd name="connsiteX6" fmla="*/ 205726 w 312882"/>
                <a:gd name="connsiteY6" fmla="*/ 319906 h 341244"/>
                <a:gd name="connsiteX7" fmla="*/ 191439 w 312882"/>
                <a:gd name="connsiteY7" fmla="*/ 338956 h 341244"/>
                <a:gd name="connsiteX8" fmla="*/ 153339 w 312882"/>
                <a:gd name="connsiteY8" fmla="*/ 334194 h 341244"/>
                <a:gd name="connsiteX9" fmla="*/ 43801 w 312882"/>
                <a:gd name="connsiteY9" fmla="*/ 257994 h 341244"/>
                <a:gd name="connsiteX10" fmla="*/ 939 w 312882"/>
                <a:gd name="connsiteY10" fmla="*/ 96069 h 341244"/>
                <a:gd name="connsiteX11" fmla="*/ 15226 w 312882"/>
                <a:gd name="connsiteY11" fmla="*/ 72256 h 341244"/>
                <a:gd name="connsiteX12" fmla="*/ 39039 w 312882"/>
                <a:gd name="connsiteY12" fmla="*/ 24631 h 341244"/>
                <a:gd name="connsiteX13" fmla="*/ 58089 w 312882"/>
                <a:gd name="connsiteY13" fmla="*/ 819 h 341244"/>
                <a:gd name="connsiteX14" fmla="*/ 48564 w 312882"/>
                <a:gd name="connsiteY14" fmla="*/ 10344 h 341244"/>
                <a:gd name="connsiteX0" fmla="*/ 313209 w 313209"/>
                <a:gd name="connsiteY0" fmla="*/ 55717 h 343754"/>
                <a:gd name="connsiteX1" fmla="*/ 148903 w 313209"/>
                <a:gd name="connsiteY1" fmla="*/ 165254 h 343754"/>
                <a:gd name="connsiteX2" fmla="*/ 144141 w 313209"/>
                <a:gd name="connsiteY2" fmla="*/ 198591 h 343754"/>
                <a:gd name="connsiteX3" fmla="*/ 148903 w 313209"/>
                <a:gd name="connsiteY3" fmla="*/ 236691 h 343754"/>
                <a:gd name="connsiteX4" fmla="*/ 187003 w 313209"/>
                <a:gd name="connsiteY4" fmla="*/ 279554 h 343754"/>
                <a:gd name="connsiteX5" fmla="*/ 196528 w 313209"/>
                <a:gd name="connsiteY5" fmla="*/ 308129 h 343754"/>
                <a:gd name="connsiteX6" fmla="*/ 206053 w 313209"/>
                <a:gd name="connsiteY6" fmla="*/ 322416 h 343754"/>
                <a:gd name="connsiteX7" fmla="*/ 191766 w 313209"/>
                <a:gd name="connsiteY7" fmla="*/ 341466 h 343754"/>
                <a:gd name="connsiteX8" fmla="*/ 153666 w 313209"/>
                <a:gd name="connsiteY8" fmla="*/ 336704 h 343754"/>
                <a:gd name="connsiteX9" fmla="*/ 44128 w 313209"/>
                <a:gd name="connsiteY9" fmla="*/ 260504 h 343754"/>
                <a:gd name="connsiteX10" fmla="*/ 1266 w 313209"/>
                <a:gd name="connsiteY10" fmla="*/ 98579 h 343754"/>
                <a:gd name="connsiteX11" fmla="*/ 15553 w 313209"/>
                <a:gd name="connsiteY11" fmla="*/ 74766 h 343754"/>
                <a:gd name="connsiteX12" fmla="*/ 58416 w 313209"/>
                <a:gd name="connsiteY12" fmla="*/ 3329 h 343754"/>
                <a:gd name="connsiteX13" fmla="*/ 48891 w 313209"/>
                <a:gd name="connsiteY13" fmla="*/ 12854 h 343754"/>
                <a:gd name="connsiteX0" fmla="*/ 313209 w 313209"/>
                <a:gd name="connsiteY0" fmla="*/ 52388 h 340425"/>
                <a:gd name="connsiteX1" fmla="*/ 148903 w 313209"/>
                <a:gd name="connsiteY1" fmla="*/ 161925 h 340425"/>
                <a:gd name="connsiteX2" fmla="*/ 144141 w 313209"/>
                <a:gd name="connsiteY2" fmla="*/ 195262 h 340425"/>
                <a:gd name="connsiteX3" fmla="*/ 148903 w 313209"/>
                <a:gd name="connsiteY3" fmla="*/ 233362 h 340425"/>
                <a:gd name="connsiteX4" fmla="*/ 187003 w 313209"/>
                <a:gd name="connsiteY4" fmla="*/ 276225 h 340425"/>
                <a:gd name="connsiteX5" fmla="*/ 196528 w 313209"/>
                <a:gd name="connsiteY5" fmla="*/ 304800 h 340425"/>
                <a:gd name="connsiteX6" fmla="*/ 206053 w 313209"/>
                <a:gd name="connsiteY6" fmla="*/ 319087 h 340425"/>
                <a:gd name="connsiteX7" fmla="*/ 191766 w 313209"/>
                <a:gd name="connsiteY7" fmla="*/ 338137 h 340425"/>
                <a:gd name="connsiteX8" fmla="*/ 153666 w 313209"/>
                <a:gd name="connsiteY8" fmla="*/ 333375 h 340425"/>
                <a:gd name="connsiteX9" fmla="*/ 44128 w 313209"/>
                <a:gd name="connsiteY9" fmla="*/ 257175 h 340425"/>
                <a:gd name="connsiteX10" fmla="*/ 1266 w 313209"/>
                <a:gd name="connsiteY10" fmla="*/ 95250 h 340425"/>
                <a:gd name="connsiteX11" fmla="*/ 15553 w 313209"/>
                <a:gd name="connsiteY11" fmla="*/ 71437 h 340425"/>
                <a:gd name="connsiteX12" fmla="*/ 58416 w 313209"/>
                <a:gd name="connsiteY12" fmla="*/ 0 h 340425"/>
                <a:gd name="connsiteX0" fmla="*/ 313209 w 313209"/>
                <a:gd name="connsiteY0" fmla="*/ 0 h 288037"/>
                <a:gd name="connsiteX1" fmla="*/ 148903 w 313209"/>
                <a:gd name="connsiteY1" fmla="*/ 109537 h 288037"/>
                <a:gd name="connsiteX2" fmla="*/ 144141 w 313209"/>
                <a:gd name="connsiteY2" fmla="*/ 142874 h 288037"/>
                <a:gd name="connsiteX3" fmla="*/ 148903 w 313209"/>
                <a:gd name="connsiteY3" fmla="*/ 180974 h 288037"/>
                <a:gd name="connsiteX4" fmla="*/ 187003 w 313209"/>
                <a:gd name="connsiteY4" fmla="*/ 223837 h 288037"/>
                <a:gd name="connsiteX5" fmla="*/ 196528 w 313209"/>
                <a:gd name="connsiteY5" fmla="*/ 252412 h 288037"/>
                <a:gd name="connsiteX6" fmla="*/ 206053 w 313209"/>
                <a:gd name="connsiteY6" fmla="*/ 266699 h 288037"/>
                <a:gd name="connsiteX7" fmla="*/ 191766 w 313209"/>
                <a:gd name="connsiteY7" fmla="*/ 285749 h 288037"/>
                <a:gd name="connsiteX8" fmla="*/ 153666 w 313209"/>
                <a:gd name="connsiteY8" fmla="*/ 280987 h 288037"/>
                <a:gd name="connsiteX9" fmla="*/ 44128 w 313209"/>
                <a:gd name="connsiteY9" fmla="*/ 204787 h 288037"/>
                <a:gd name="connsiteX10" fmla="*/ 1266 w 313209"/>
                <a:gd name="connsiteY10" fmla="*/ 42862 h 288037"/>
                <a:gd name="connsiteX11" fmla="*/ 15553 w 313209"/>
                <a:gd name="connsiteY11" fmla="*/ 19049 h 288037"/>
                <a:gd name="connsiteX0" fmla="*/ 297656 w 297656"/>
                <a:gd name="connsiteY0" fmla="*/ 0 h 288037"/>
                <a:gd name="connsiteX1" fmla="*/ 133350 w 297656"/>
                <a:gd name="connsiteY1" fmla="*/ 109537 h 288037"/>
                <a:gd name="connsiteX2" fmla="*/ 128588 w 297656"/>
                <a:gd name="connsiteY2" fmla="*/ 142874 h 288037"/>
                <a:gd name="connsiteX3" fmla="*/ 133350 w 297656"/>
                <a:gd name="connsiteY3" fmla="*/ 180974 h 288037"/>
                <a:gd name="connsiteX4" fmla="*/ 171450 w 297656"/>
                <a:gd name="connsiteY4" fmla="*/ 223837 h 288037"/>
                <a:gd name="connsiteX5" fmla="*/ 180975 w 297656"/>
                <a:gd name="connsiteY5" fmla="*/ 252412 h 288037"/>
                <a:gd name="connsiteX6" fmla="*/ 190500 w 297656"/>
                <a:gd name="connsiteY6" fmla="*/ 266699 h 288037"/>
                <a:gd name="connsiteX7" fmla="*/ 176213 w 297656"/>
                <a:gd name="connsiteY7" fmla="*/ 285749 h 288037"/>
                <a:gd name="connsiteX8" fmla="*/ 138113 w 297656"/>
                <a:gd name="connsiteY8" fmla="*/ 280987 h 288037"/>
                <a:gd name="connsiteX9" fmla="*/ 28575 w 297656"/>
                <a:gd name="connsiteY9" fmla="*/ 204787 h 288037"/>
                <a:gd name="connsiteX10" fmla="*/ 0 w 297656"/>
                <a:gd name="connsiteY10" fmla="*/ 19049 h 288037"/>
                <a:gd name="connsiteX0" fmla="*/ 297656 w 297656"/>
                <a:gd name="connsiteY0" fmla="*/ 0 h 290217"/>
                <a:gd name="connsiteX1" fmla="*/ 133350 w 297656"/>
                <a:gd name="connsiteY1" fmla="*/ 109537 h 290217"/>
                <a:gd name="connsiteX2" fmla="*/ 128588 w 297656"/>
                <a:gd name="connsiteY2" fmla="*/ 142874 h 290217"/>
                <a:gd name="connsiteX3" fmla="*/ 133350 w 297656"/>
                <a:gd name="connsiteY3" fmla="*/ 180974 h 290217"/>
                <a:gd name="connsiteX4" fmla="*/ 171450 w 297656"/>
                <a:gd name="connsiteY4" fmla="*/ 223837 h 290217"/>
                <a:gd name="connsiteX5" fmla="*/ 180975 w 297656"/>
                <a:gd name="connsiteY5" fmla="*/ 252412 h 290217"/>
                <a:gd name="connsiteX6" fmla="*/ 176213 w 297656"/>
                <a:gd name="connsiteY6" fmla="*/ 285749 h 290217"/>
                <a:gd name="connsiteX7" fmla="*/ 138113 w 297656"/>
                <a:gd name="connsiteY7" fmla="*/ 280987 h 290217"/>
                <a:gd name="connsiteX8" fmla="*/ 28575 w 297656"/>
                <a:gd name="connsiteY8" fmla="*/ 204787 h 290217"/>
                <a:gd name="connsiteX9" fmla="*/ 0 w 297656"/>
                <a:gd name="connsiteY9" fmla="*/ 19049 h 290217"/>
                <a:gd name="connsiteX0" fmla="*/ 297656 w 297656"/>
                <a:gd name="connsiteY0" fmla="*/ 0 h 292126"/>
                <a:gd name="connsiteX1" fmla="*/ 133350 w 297656"/>
                <a:gd name="connsiteY1" fmla="*/ 109537 h 292126"/>
                <a:gd name="connsiteX2" fmla="*/ 128588 w 297656"/>
                <a:gd name="connsiteY2" fmla="*/ 142874 h 292126"/>
                <a:gd name="connsiteX3" fmla="*/ 133350 w 297656"/>
                <a:gd name="connsiteY3" fmla="*/ 180974 h 292126"/>
                <a:gd name="connsiteX4" fmla="*/ 171450 w 297656"/>
                <a:gd name="connsiteY4" fmla="*/ 223837 h 292126"/>
                <a:gd name="connsiteX5" fmla="*/ 176213 w 297656"/>
                <a:gd name="connsiteY5" fmla="*/ 285749 h 292126"/>
                <a:gd name="connsiteX6" fmla="*/ 138113 w 297656"/>
                <a:gd name="connsiteY6" fmla="*/ 280987 h 292126"/>
                <a:gd name="connsiteX7" fmla="*/ 28575 w 297656"/>
                <a:gd name="connsiteY7" fmla="*/ 204787 h 292126"/>
                <a:gd name="connsiteX8" fmla="*/ 0 w 297656"/>
                <a:gd name="connsiteY8" fmla="*/ 19049 h 292126"/>
                <a:gd name="connsiteX0" fmla="*/ 297656 w 297656"/>
                <a:gd name="connsiteY0" fmla="*/ 0 h 281151"/>
                <a:gd name="connsiteX1" fmla="*/ 133350 w 297656"/>
                <a:gd name="connsiteY1" fmla="*/ 109537 h 281151"/>
                <a:gd name="connsiteX2" fmla="*/ 128588 w 297656"/>
                <a:gd name="connsiteY2" fmla="*/ 142874 h 281151"/>
                <a:gd name="connsiteX3" fmla="*/ 133350 w 297656"/>
                <a:gd name="connsiteY3" fmla="*/ 180974 h 281151"/>
                <a:gd name="connsiteX4" fmla="*/ 171450 w 297656"/>
                <a:gd name="connsiteY4" fmla="*/ 223837 h 281151"/>
                <a:gd name="connsiteX5" fmla="*/ 138113 w 297656"/>
                <a:gd name="connsiteY5" fmla="*/ 280987 h 281151"/>
                <a:gd name="connsiteX6" fmla="*/ 28575 w 297656"/>
                <a:gd name="connsiteY6" fmla="*/ 204787 h 281151"/>
                <a:gd name="connsiteX7" fmla="*/ 0 w 297656"/>
                <a:gd name="connsiteY7" fmla="*/ 19049 h 281151"/>
                <a:gd name="connsiteX0" fmla="*/ 297656 w 297656"/>
                <a:gd name="connsiteY0" fmla="*/ 0 h 281151"/>
                <a:gd name="connsiteX1" fmla="*/ 133350 w 297656"/>
                <a:gd name="connsiteY1" fmla="*/ 109537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297656 w 297656"/>
                <a:gd name="connsiteY0" fmla="*/ 0 h 281151"/>
                <a:gd name="connsiteX1" fmla="*/ 254794 w 297656"/>
                <a:gd name="connsiteY1" fmla="*/ 169068 h 281151"/>
                <a:gd name="connsiteX2" fmla="*/ 133350 w 297656"/>
                <a:gd name="connsiteY2" fmla="*/ 180974 h 281151"/>
                <a:gd name="connsiteX3" fmla="*/ 171450 w 297656"/>
                <a:gd name="connsiteY3" fmla="*/ 223837 h 281151"/>
                <a:gd name="connsiteX4" fmla="*/ 138113 w 297656"/>
                <a:gd name="connsiteY4" fmla="*/ 280987 h 281151"/>
                <a:gd name="connsiteX5" fmla="*/ 28575 w 297656"/>
                <a:gd name="connsiteY5" fmla="*/ 204787 h 281151"/>
                <a:gd name="connsiteX6" fmla="*/ 0 w 297656"/>
                <a:gd name="connsiteY6" fmla="*/ 19049 h 281151"/>
                <a:gd name="connsiteX0" fmla="*/ 373856 w 373856"/>
                <a:gd name="connsiteY0" fmla="*/ 35720 h 316871"/>
                <a:gd name="connsiteX1" fmla="*/ 330994 w 373856"/>
                <a:gd name="connsiteY1" fmla="*/ 204788 h 316871"/>
                <a:gd name="connsiteX2" fmla="*/ 209550 w 373856"/>
                <a:gd name="connsiteY2" fmla="*/ 216694 h 316871"/>
                <a:gd name="connsiteX3" fmla="*/ 247650 w 373856"/>
                <a:gd name="connsiteY3" fmla="*/ 259557 h 316871"/>
                <a:gd name="connsiteX4" fmla="*/ 214313 w 373856"/>
                <a:gd name="connsiteY4" fmla="*/ 316707 h 316871"/>
                <a:gd name="connsiteX5" fmla="*/ 104775 w 373856"/>
                <a:gd name="connsiteY5" fmla="*/ 240507 h 316871"/>
                <a:gd name="connsiteX6" fmla="*/ 0 w 373856"/>
                <a:gd name="connsiteY6" fmla="*/ 0 h 316871"/>
                <a:gd name="connsiteX0" fmla="*/ 373856 w 373856"/>
                <a:gd name="connsiteY0" fmla="*/ 35720 h 322733"/>
                <a:gd name="connsiteX1" fmla="*/ 330994 w 373856"/>
                <a:gd name="connsiteY1" fmla="*/ 204788 h 322733"/>
                <a:gd name="connsiteX2" fmla="*/ 209550 w 373856"/>
                <a:gd name="connsiteY2" fmla="*/ 216694 h 322733"/>
                <a:gd name="connsiteX3" fmla="*/ 247650 w 373856"/>
                <a:gd name="connsiteY3" fmla="*/ 259557 h 322733"/>
                <a:gd name="connsiteX4" fmla="*/ 214313 w 373856"/>
                <a:gd name="connsiteY4" fmla="*/ 316707 h 322733"/>
                <a:gd name="connsiteX5" fmla="*/ 114300 w 373856"/>
                <a:gd name="connsiteY5" fmla="*/ 102395 h 322733"/>
                <a:gd name="connsiteX6" fmla="*/ 0 w 373856"/>
                <a:gd name="connsiteY6" fmla="*/ 0 h 322733"/>
                <a:gd name="connsiteX0" fmla="*/ 319087 w 333151"/>
                <a:gd name="connsiteY0" fmla="*/ 0 h 351306"/>
                <a:gd name="connsiteX1" fmla="*/ 330994 w 333151"/>
                <a:gd name="connsiteY1" fmla="*/ 233361 h 351306"/>
                <a:gd name="connsiteX2" fmla="*/ 209550 w 333151"/>
                <a:gd name="connsiteY2" fmla="*/ 245267 h 351306"/>
                <a:gd name="connsiteX3" fmla="*/ 247650 w 333151"/>
                <a:gd name="connsiteY3" fmla="*/ 288130 h 351306"/>
                <a:gd name="connsiteX4" fmla="*/ 214313 w 333151"/>
                <a:gd name="connsiteY4" fmla="*/ 345280 h 351306"/>
                <a:gd name="connsiteX5" fmla="*/ 114300 w 333151"/>
                <a:gd name="connsiteY5" fmla="*/ 130968 h 351306"/>
                <a:gd name="connsiteX6" fmla="*/ 0 w 333151"/>
                <a:gd name="connsiteY6" fmla="*/ 28573 h 351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51" h="351306">
                  <a:moveTo>
                    <a:pt x="319087" y="0"/>
                  </a:moveTo>
                  <a:cubicBezTo>
                    <a:pt x="243492" y="82363"/>
                    <a:pt x="349250" y="192483"/>
                    <a:pt x="330994" y="233361"/>
                  </a:cubicBezTo>
                  <a:cubicBezTo>
                    <a:pt x="312738" y="274239"/>
                    <a:pt x="223441" y="236139"/>
                    <a:pt x="209550" y="245267"/>
                  </a:cubicBezTo>
                  <a:cubicBezTo>
                    <a:pt x="195659" y="254395"/>
                    <a:pt x="243003" y="283482"/>
                    <a:pt x="247650" y="288130"/>
                  </a:cubicBezTo>
                  <a:cubicBezTo>
                    <a:pt x="248444" y="304799"/>
                    <a:pt x="236538" y="371474"/>
                    <a:pt x="214313" y="345280"/>
                  </a:cubicBezTo>
                  <a:cubicBezTo>
                    <a:pt x="192088" y="319086"/>
                    <a:pt x="140494" y="160337"/>
                    <a:pt x="114300" y="130968"/>
                  </a:cubicBezTo>
                  <a:cubicBezTo>
                    <a:pt x="91281" y="87312"/>
                    <a:pt x="5953" y="67268"/>
                    <a:pt x="0" y="28573"/>
                  </a:cubicBezTo>
                </a:path>
              </a:pathLst>
            </a:custGeom>
            <a:ln>
              <a:solidFill>
                <a:schemeClr val="bg1">
                  <a:lumMod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sz="1350" dirty="0"/>
            </a:p>
          </p:txBody>
        </p:sp>
        <p:cxnSp>
          <p:nvCxnSpPr>
            <p:cNvPr id="164" name="Straight Arrow Connector 163"/>
            <p:cNvCxnSpPr/>
            <p:nvPr/>
          </p:nvCxnSpPr>
          <p:spPr>
            <a:xfrm flipH="1">
              <a:off x="6445398" y="3760758"/>
              <a:ext cx="72515" cy="74147"/>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flipH="1" flipV="1">
              <a:off x="6318534" y="3716515"/>
              <a:ext cx="51825" cy="87026"/>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V="1">
              <a:off x="5975339" y="3706396"/>
              <a:ext cx="2920" cy="111755"/>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a:off x="6231428" y="3720456"/>
              <a:ext cx="72515" cy="74147"/>
            </a:xfrm>
            <a:prstGeom prst="straightConnector1">
              <a:avLst/>
            </a:prstGeom>
            <a:ln>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8" name="Freeform 167"/>
            <p:cNvSpPr/>
            <p:nvPr/>
          </p:nvSpPr>
          <p:spPr>
            <a:xfrm>
              <a:off x="5925196" y="3754265"/>
              <a:ext cx="638175" cy="126206"/>
            </a:xfrm>
            <a:custGeom>
              <a:avLst/>
              <a:gdLst>
                <a:gd name="connsiteX0" fmla="*/ 0 w 850900"/>
                <a:gd name="connsiteY0" fmla="*/ 161925 h 168275"/>
                <a:gd name="connsiteX1" fmla="*/ 9525 w 850900"/>
                <a:gd name="connsiteY1" fmla="*/ 146050 h 168275"/>
                <a:gd name="connsiteX2" fmla="*/ 19050 w 850900"/>
                <a:gd name="connsiteY2" fmla="*/ 142875 h 168275"/>
                <a:gd name="connsiteX3" fmla="*/ 25400 w 850900"/>
                <a:gd name="connsiteY3" fmla="*/ 133350 h 168275"/>
                <a:gd name="connsiteX4" fmla="*/ 44450 w 850900"/>
                <a:gd name="connsiteY4" fmla="*/ 114300 h 168275"/>
                <a:gd name="connsiteX5" fmla="*/ 63500 w 850900"/>
                <a:gd name="connsiteY5" fmla="*/ 98425 h 168275"/>
                <a:gd name="connsiteX6" fmla="*/ 76200 w 850900"/>
                <a:gd name="connsiteY6" fmla="*/ 82550 h 168275"/>
                <a:gd name="connsiteX7" fmla="*/ 79375 w 850900"/>
                <a:gd name="connsiteY7" fmla="*/ 73025 h 168275"/>
                <a:gd name="connsiteX8" fmla="*/ 95250 w 850900"/>
                <a:gd name="connsiteY8" fmla="*/ 57150 h 168275"/>
                <a:gd name="connsiteX9" fmla="*/ 107950 w 850900"/>
                <a:gd name="connsiteY9" fmla="*/ 44450 h 168275"/>
                <a:gd name="connsiteX10" fmla="*/ 111125 w 850900"/>
                <a:gd name="connsiteY10" fmla="*/ 34925 h 168275"/>
                <a:gd name="connsiteX11" fmla="*/ 117475 w 850900"/>
                <a:gd name="connsiteY11" fmla="*/ 25400 h 168275"/>
                <a:gd name="connsiteX12" fmla="*/ 127000 w 850900"/>
                <a:gd name="connsiteY12" fmla="*/ 6350 h 168275"/>
                <a:gd name="connsiteX13" fmla="*/ 136525 w 850900"/>
                <a:gd name="connsiteY13" fmla="*/ 0 h 168275"/>
                <a:gd name="connsiteX14" fmla="*/ 149225 w 850900"/>
                <a:gd name="connsiteY14" fmla="*/ 38100 h 168275"/>
                <a:gd name="connsiteX15" fmla="*/ 152400 w 850900"/>
                <a:gd name="connsiteY15" fmla="*/ 47625 h 168275"/>
                <a:gd name="connsiteX16" fmla="*/ 165100 w 850900"/>
                <a:gd name="connsiteY16" fmla="*/ 66675 h 168275"/>
                <a:gd name="connsiteX17" fmla="*/ 174625 w 850900"/>
                <a:gd name="connsiteY17" fmla="*/ 73025 h 168275"/>
                <a:gd name="connsiteX18" fmla="*/ 187325 w 850900"/>
                <a:gd name="connsiteY18" fmla="*/ 88900 h 168275"/>
                <a:gd name="connsiteX19" fmla="*/ 209550 w 850900"/>
                <a:gd name="connsiteY19" fmla="*/ 111125 h 168275"/>
                <a:gd name="connsiteX20" fmla="*/ 225425 w 850900"/>
                <a:gd name="connsiteY20" fmla="*/ 127000 h 168275"/>
                <a:gd name="connsiteX21" fmla="*/ 241300 w 850900"/>
                <a:gd name="connsiteY21" fmla="*/ 142875 h 168275"/>
                <a:gd name="connsiteX22" fmla="*/ 254000 w 850900"/>
                <a:gd name="connsiteY22" fmla="*/ 158750 h 168275"/>
                <a:gd name="connsiteX23" fmla="*/ 257175 w 850900"/>
                <a:gd name="connsiteY23" fmla="*/ 168275 h 168275"/>
                <a:gd name="connsiteX24" fmla="*/ 263525 w 850900"/>
                <a:gd name="connsiteY24" fmla="*/ 149225 h 168275"/>
                <a:gd name="connsiteX25" fmla="*/ 276225 w 850900"/>
                <a:gd name="connsiteY25" fmla="*/ 117475 h 168275"/>
                <a:gd name="connsiteX26" fmla="*/ 285750 w 850900"/>
                <a:gd name="connsiteY26" fmla="*/ 111125 h 168275"/>
                <a:gd name="connsiteX27" fmla="*/ 292100 w 850900"/>
                <a:gd name="connsiteY27" fmla="*/ 101600 h 168275"/>
                <a:gd name="connsiteX28" fmla="*/ 311150 w 850900"/>
                <a:gd name="connsiteY28" fmla="*/ 88900 h 168275"/>
                <a:gd name="connsiteX29" fmla="*/ 327025 w 850900"/>
                <a:gd name="connsiteY29" fmla="*/ 76200 h 168275"/>
                <a:gd name="connsiteX30" fmla="*/ 355600 w 850900"/>
                <a:gd name="connsiteY30" fmla="*/ 53975 h 168275"/>
                <a:gd name="connsiteX31" fmla="*/ 365125 w 850900"/>
                <a:gd name="connsiteY31" fmla="*/ 34925 h 168275"/>
                <a:gd name="connsiteX32" fmla="*/ 368300 w 850900"/>
                <a:gd name="connsiteY32" fmla="*/ 25400 h 168275"/>
                <a:gd name="connsiteX33" fmla="*/ 377825 w 850900"/>
                <a:gd name="connsiteY33" fmla="*/ 22225 h 168275"/>
                <a:gd name="connsiteX34" fmla="*/ 393700 w 850900"/>
                <a:gd name="connsiteY34" fmla="*/ 50800 h 168275"/>
                <a:gd name="connsiteX35" fmla="*/ 406400 w 850900"/>
                <a:gd name="connsiteY35" fmla="*/ 69850 h 168275"/>
                <a:gd name="connsiteX36" fmla="*/ 412750 w 850900"/>
                <a:gd name="connsiteY36" fmla="*/ 79375 h 168275"/>
                <a:gd name="connsiteX37" fmla="*/ 422275 w 850900"/>
                <a:gd name="connsiteY37" fmla="*/ 85725 h 168275"/>
                <a:gd name="connsiteX38" fmla="*/ 434975 w 850900"/>
                <a:gd name="connsiteY38" fmla="*/ 101600 h 168275"/>
                <a:gd name="connsiteX39" fmla="*/ 438150 w 850900"/>
                <a:gd name="connsiteY39" fmla="*/ 111125 h 168275"/>
                <a:gd name="connsiteX40" fmla="*/ 444500 w 850900"/>
                <a:gd name="connsiteY40" fmla="*/ 120650 h 168275"/>
                <a:gd name="connsiteX41" fmla="*/ 447675 w 850900"/>
                <a:gd name="connsiteY41" fmla="*/ 130175 h 168275"/>
                <a:gd name="connsiteX42" fmla="*/ 457200 w 850900"/>
                <a:gd name="connsiteY42" fmla="*/ 136525 h 168275"/>
                <a:gd name="connsiteX43" fmla="*/ 463550 w 850900"/>
                <a:gd name="connsiteY43" fmla="*/ 146050 h 168275"/>
                <a:gd name="connsiteX44" fmla="*/ 479425 w 850900"/>
                <a:gd name="connsiteY44" fmla="*/ 161925 h 168275"/>
                <a:gd name="connsiteX45" fmla="*/ 498475 w 850900"/>
                <a:gd name="connsiteY45" fmla="*/ 158750 h 168275"/>
                <a:gd name="connsiteX46" fmla="*/ 514350 w 850900"/>
                <a:gd name="connsiteY46" fmla="*/ 142875 h 168275"/>
                <a:gd name="connsiteX47" fmla="*/ 523875 w 850900"/>
                <a:gd name="connsiteY47" fmla="*/ 133350 h 168275"/>
                <a:gd name="connsiteX48" fmla="*/ 536575 w 850900"/>
                <a:gd name="connsiteY48" fmla="*/ 117475 h 168275"/>
                <a:gd name="connsiteX49" fmla="*/ 546100 w 850900"/>
                <a:gd name="connsiteY49" fmla="*/ 98425 h 168275"/>
                <a:gd name="connsiteX50" fmla="*/ 565150 w 850900"/>
                <a:gd name="connsiteY50" fmla="*/ 85725 h 168275"/>
                <a:gd name="connsiteX51" fmla="*/ 584200 w 850900"/>
                <a:gd name="connsiteY51" fmla="*/ 69850 h 168275"/>
                <a:gd name="connsiteX52" fmla="*/ 600075 w 850900"/>
                <a:gd name="connsiteY52" fmla="*/ 53975 h 168275"/>
                <a:gd name="connsiteX53" fmla="*/ 615950 w 850900"/>
                <a:gd name="connsiteY53" fmla="*/ 41275 h 168275"/>
                <a:gd name="connsiteX54" fmla="*/ 622300 w 850900"/>
                <a:gd name="connsiteY54" fmla="*/ 31750 h 168275"/>
                <a:gd name="connsiteX55" fmla="*/ 625475 w 850900"/>
                <a:gd name="connsiteY55" fmla="*/ 22225 h 168275"/>
                <a:gd name="connsiteX56" fmla="*/ 631825 w 850900"/>
                <a:gd name="connsiteY56" fmla="*/ 41275 h 168275"/>
                <a:gd name="connsiteX57" fmla="*/ 647700 w 850900"/>
                <a:gd name="connsiteY57" fmla="*/ 60325 h 168275"/>
                <a:gd name="connsiteX58" fmla="*/ 669925 w 850900"/>
                <a:gd name="connsiteY58" fmla="*/ 88900 h 168275"/>
                <a:gd name="connsiteX59" fmla="*/ 682625 w 850900"/>
                <a:gd name="connsiteY59" fmla="*/ 107950 h 168275"/>
                <a:gd name="connsiteX60" fmla="*/ 698500 w 850900"/>
                <a:gd name="connsiteY60" fmla="*/ 123825 h 168275"/>
                <a:gd name="connsiteX61" fmla="*/ 714375 w 850900"/>
                <a:gd name="connsiteY61" fmla="*/ 142875 h 168275"/>
                <a:gd name="connsiteX62" fmla="*/ 723900 w 850900"/>
                <a:gd name="connsiteY62" fmla="*/ 149225 h 168275"/>
                <a:gd name="connsiteX63" fmla="*/ 739775 w 850900"/>
                <a:gd name="connsiteY63" fmla="*/ 165100 h 168275"/>
                <a:gd name="connsiteX64" fmla="*/ 746125 w 850900"/>
                <a:gd name="connsiteY64" fmla="*/ 146050 h 168275"/>
                <a:gd name="connsiteX65" fmla="*/ 749300 w 850900"/>
                <a:gd name="connsiteY65" fmla="*/ 136525 h 168275"/>
                <a:gd name="connsiteX66" fmla="*/ 752475 w 850900"/>
                <a:gd name="connsiteY66" fmla="*/ 127000 h 168275"/>
                <a:gd name="connsiteX67" fmla="*/ 771525 w 850900"/>
                <a:gd name="connsiteY67" fmla="*/ 114300 h 168275"/>
                <a:gd name="connsiteX68" fmla="*/ 784225 w 850900"/>
                <a:gd name="connsiteY68" fmla="*/ 101600 h 168275"/>
                <a:gd name="connsiteX69" fmla="*/ 796925 w 850900"/>
                <a:gd name="connsiteY69" fmla="*/ 82550 h 168275"/>
                <a:gd name="connsiteX70" fmla="*/ 806450 w 850900"/>
                <a:gd name="connsiteY70" fmla="*/ 73025 h 168275"/>
                <a:gd name="connsiteX71" fmla="*/ 819150 w 850900"/>
                <a:gd name="connsiteY71" fmla="*/ 53975 h 168275"/>
                <a:gd name="connsiteX72" fmla="*/ 822325 w 850900"/>
                <a:gd name="connsiteY72" fmla="*/ 44450 h 168275"/>
                <a:gd name="connsiteX73" fmla="*/ 835025 w 850900"/>
                <a:gd name="connsiteY73" fmla="*/ 25400 h 168275"/>
                <a:gd name="connsiteX74" fmla="*/ 850900 w 850900"/>
                <a:gd name="connsiteY74" fmla="*/ 15875 h 1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50900" h="168275">
                  <a:moveTo>
                    <a:pt x="0" y="161925"/>
                  </a:moveTo>
                  <a:cubicBezTo>
                    <a:pt x="3175" y="156633"/>
                    <a:pt x="5161" y="150414"/>
                    <a:pt x="9525" y="146050"/>
                  </a:cubicBezTo>
                  <a:cubicBezTo>
                    <a:pt x="11892" y="143683"/>
                    <a:pt x="16437" y="144966"/>
                    <a:pt x="19050" y="142875"/>
                  </a:cubicBezTo>
                  <a:cubicBezTo>
                    <a:pt x="22030" y="140491"/>
                    <a:pt x="22865" y="136202"/>
                    <a:pt x="25400" y="133350"/>
                  </a:cubicBezTo>
                  <a:cubicBezTo>
                    <a:pt x="31366" y="126638"/>
                    <a:pt x="38100" y="120650"/>
                    <a:pt x="44450" y="114300"/>
                  </a:cubicBezTo>
                  <a:cubicBezTo>
                    <a:pt x="56673" y="102077"/>
                    <a:pt x="50239" y="107266"/>
                    <a:pt x="63500" y="98425"/>
                  </a:cubicBezTo>
                  <a:cubicBezTo>
                    <a:pt x="71480" y="74484"/>
                    <a:pt x="59787" y="103066"/>
                    <a:pt x="76200" y="82550"/>
                  </a:cubicBezTo>
                  <a:cubicBezTo>
                    <a:pt x="78291" y="79937"/>
                    <a:pt x="77878" y="76018"/>
                    <a:pt x="79375" y="73025"/>
                  </a:cubicBezTo>
                  <a:cubicBezTo>
                    <a:pt x="84667" y="62442"/>
                    <a:pt x="85725" y="63500"/>
                    <a:pt x="95250" y="57150"/>
                  </a:cubicBezTo>
                  <a:cubicBezTo>
                    <a:pt x="103717" y="31750"/>
                    <a:pt x="91017" y="61383"/>
                    <a:pt x="107950" y="44450"/>
                  </a:cubicBezTo>
                  <a:cubicBezTo>
                    <a:pt x="110317" y="42083"/>
                    <a:pt x="109628" y="37918"/>
                    <a:pt x="111125" y="34925"/>
                  </a:cubicBezTo>
                  <a:cubicBezTo>
                    <a:pt x="112832" y="31512"/>
                    <a:pt x="115768" y="28813"/>
                    <a:pt x="117475" y="25400"/>
                  </a:cubicBezTo>
                  <a:cubicBezTo>
                    <a:pt x="122640" y="15071"/>
                    <a:pt x="117901" y="15449"/>
                    <a:pt x="127000" y="6350"/>
                  </a:cubicBezTo>
                  <a:cubicBezTo>
                    <a:pt x="129698" y="3652"/>
                    <a:pt x="133350" y="2117"/>
                    <a:pt x="136525" y="0"/>
                  </a:cubicBezTo>
                  <a:lnTo>
                    <a:pt x="149225" y="38100"/>
                  </a:lnTo>
                  <a:cubicBezTo>
                    <a:pt x="150283" y="41275"/>
                    <a:pt x="150544" y="44840"/>
                    <a:pt x="152400" y="47625"/>
                  </a:cubicBezTo>
                  <a:cubicBezTo>
                    <a:pt x="156633" y="53975"/>
                    <a:pt x="158750" y="62442"/>
                    <a:pt x="165100" y="66675"/>
                  </a:cubicBezTo>
                  <a:lnTo>
                    <a:pt x="174625" y="73025"/>
                  </a:lnTo>
                  <a:cubicBezTo>
                    <a:pt x="181775" y="94475"/>
                    <a:pt x="171859" y="71225"/>
                    <a:pt x="187325" y="88900"/>
                  </a:cubicBezTo>
                  <a:cubicBezTo>
                    <a:pt x="208303" y="112875"/>
                    <a:pt x="189969" y="104598"/>
                    <a:pt x="209550" y="111125"/>
                  </a:cubicBezTo>
                  <a:cubicBezTo>
                    <a:pt x="226483" y="136525"/>
                    <a:pt x="204258" y="105833"/>
                    <a:pt x="225425" y="127000"/>
                  </a:cubicBezTo>
                  <a:cubicBezTo>
                    <a:pt x="246592" y="148167"/>
                    <a:pt x="215900" y="125942"/>
                    <a:pt x="241300" y="142875"/>
                  </a:cubicBezTo>
                  <a:cubicBezTo>
                    <a:pt x="249280" y="166816"/>
                    <a:pt x="237587" y="138234"/>
                    <a:pt x="254000" y="158750"/>
                  </a:cubicBezTo>
                  <a:cubicBezTo>
                    <a:pt x="256091" y="161363"/>
                    <a:pt x="256117" y="165100"/>
                    <a:pt x="257175" y="168275"/>
                  </a:cubicBezTo>
                  <a:cubicBezTo>
                    <a:pt x="259292" y="161925"/>
                    <a:pt x="261902" y="155719"/>
                    <a:pt x="263525" y="149225"/>
                  </a:cubicBezTo>
                  <a:cubicBezTo>
                    <a:pt x="266153" y="138712"/>
                    <a:pt x="268137" y="125563"/>
                    <a:pt x="276225" y="117475"/>
                  </a:cubicBezTo>
                  <a:cubicBezTo>
                    <a:pt x="278923" y="114777"/>
                    <a:pt x="282575" y="113242"/>
                    <a:pt x="285750" y="111125"/>
                  </a:cubicBezTo>
                  <a:cubicBezTo>
                    <a:pt x="287867" y="107950"/>
                    <a:pt x="289228" y="104113"/>
                    <a:pt x="292100" y="101600"/>
                  </a:cubicBezTo>
                  <a:cubicBezTo>
                    <a:pt x="297843" y="96574"/>
                    <a:pt x="311150" y="88900"/>
                    <a:pt x="311150" y="88900"/>
                  </a:cubicBezTo>
                  <a:cubicBezTo>
                    <a:pt x="322883" y="71301"/>
                    <a:pt x="310787" y="85221"/>
                    <a:pt x="327025" y="76200"/>
                  </a:cubicBezTo>
                  <a:cubicBezTo>
                    <a:pt x="344115" y="66706"/>
                    <a:pt x="344030" y="65545"/>
                    <a:pt x="355600" y="53975"/>
                  </a:cubicBezTo>
                  <a:cubicBezTo>
                    <a:pt x="363580" y="30034"/>
                    <a:pt x="352815" y="59544"/>
                    <a:pt x="365125" y="34925"/>
                  </a:cubicBezTo>
                  <a:cubicBezTo>
                    <a:pt x="366622" y="31932"/>
                    <a:pt x="365933" y="27767"/>
                    <a:pt x="368300" y="25400"/>
                  </a:cubicBezTo>
                  <a:cubicBezTo>
                    <a:pt x="370667" y="23033"/>
                    <a:pt x="374650" y="23283"/>
                    <a:pt x="377825" y="22225"/>
                  </a:cubicBezTo>
                  <a:cubicBezTo>
                    <a:pt x="383413" y="38990"/>
                    <a:pt x="379144" y="28965"/>
                    <a:pt x="393700" y="50800"/>
                  </a:cubicBezTo>
                  <a:lnTo>
                    <a:pt x="406400" y="69850"/>
                  </a:lnTo>
                  <a:cubicBezTo>
                    <a:pt x="408517" y="73025"/>
                    <a:pt x="409575" y="77258"/>
                    <a:pt x="412750" y="79375"/>
                  </a:cubicBezTo>
                  <a:lnTo>
                    <a:pt x="422275" y="85725"/>
                  </a:lnTo>
                  <a:cubicBezTo>
                    <a:pt x="430255" y="109666"/>
                    <a:pt x="418562" y="81084"/>
                    <a:pt x="434975" y="101600"/>
                  </a:cubicBezTo>
                  <a:cubicBezTo>
                    <a:pt x="437066" y="104213"/>
                    <a:pt x="436653" y="108132"/>
                    <a:pt x="438150" y="111125"/>
                  </a:cubicBezTo>
                  <a:cubicBezTo>
                    <a:pt x="439857" y="114538"/>
                    <a:pt x="442793" y="117237"/>
                    <a:pt x="444500" y="120650"/>
                  </a:cubicBezTo>
                  <a:cubicBezTo>
                    <a:pt x="445997" y="123643"/>
                    <a:pt x="445584" y="127562"/>
                    <a:pt x="447675" y="130175"/>
                  </a:cubicBezTo>
                  <a:cubicBezTo>
                    <a:pt x="450059" y="133155"/>
                    <a:pt x="454025" y="134408"/>
                    <a:pt x="457200" y="136525"/>
                  </a:cubicBezTo>
                  <a:cubicBezTo>
                    <a:pt x="459317" y="139700"/>
                    <a:pt x="460852" y="143352"/>
                    <a:pt x="463550" y="146050"/>
                  </a:cubicBezTo>
                  <a:cubicBezTo>
                    <a:pt x="484717" y="167217"/>
                    <a:pt x="462492" y="136525"/>
                    <a:pt x="479425" y="161925"/>
                  </a:cubicBezTo>
                  <a:cubicBezTo>
                    <a:pt x="485775" y="160867"/>
                    <a:pt x="492368" y="160786"/>
                    <a:pt x="498475" y="158750"/>
                  </a:cubicBezTo>
                  <a:cubicBezTo>
                    <a:pt x="509221" y="155168"/>
                    <a:pt x="507837" y="150690"/>
                    <a:pt x="514350" y="142875"/>
                  </a:cubicBezTo>
                  <a:cubicBezTo>
                    <a:pt x="517225" y="139426"/>
                    <a:pt x="520700" y="136525"/>
                    <a:pt x="523875" y="133350"/>
                  </a:cubicBezTo>
                  <a:cubicBezTo>
                    <a:pt x="531855" y="109409"/>
                    <a:pt x="520162" y="137991"/>
                    <a:pt x="536575" y="117475"/>
                  </a:cubicBezTo>
                  <a:cubicBezTo>
                    <a:pt x="549409" y="101433"/>
                    <a:pt x="528257" y="114038"/>
                    <a:pt x="546100" y="98425"/>
                  </a:cubicBezTo>
                  <a:cubicBezTo>
                    <a:pt x="551843" y="93399"/>
                    <a:pt x="559754" y="91121"/>
                    <a:pt x="565150" y="85725"/>
                  </a:cubicBezTo>
                  <a:cubicBezTo>
                    <a:pt x="577373" y="73502"/>
                    <a:pt x="570939" y="78691"/>
                    <a:pt x="584200" y="69850"/>
                  </a:cubicBezTo>
                  <a:cubicBezTo>
                    <a:pt x="601133" y="44450"/>
                    <a:pt x="578908" y="75142"/>
                    <a:pt x="600075" y="53975"/>
                  </a:cubicBezTo>
                  <a:cubicBezTo>
                    <a:pt x="614436" y="39614"/>
                    <a:pt x="597407" y="47456"/>
                    <a:pt x="615950" y="41275"/>
                  </a:cubicBezTo>
                  <a:cubicBezTo>
                    <a:pt x="618067" y="38100"/>
                    <a:pt x="620593" y="35163"/>
                    <a:pt x="622300" y="31750"/>
                  </a:cubicBezTo>
                  <a:cubicBezTo>
                    <a:pt x="623797" y="28757"/>
                    <a:pt x="623108" y="19858"/>
                    <a:pt x="625475" y="22225"/>
                  </a:cubicBezTo>
                  <a:cubicBezTo>
                    <a:pt x="630208" y="26958"/>
                    <a:pt x="628112" y="35706"/>
                    <a:pt x="631825" y="41275"/>
                  </a:cubicBezTo>
                  <a:cubicBezTo>
                    <a:pt x="654516" y="75312"/>
                    <a:pt x="619179" y="23655"/>
                    <a:pt x="647700" y="60325"/>
                  </a:cubicBezTo>
                  <a:cubicBezTo>
                    <a:pt x="674284" y="94504"/>
                    <a:pt x="648300" y="67275"/>
                    <a:pt x="669925" y="88900"/>
                  </a:cubicBezTo>
                  <a:cubicBezTo>
                    <a:pt x="675505" y="105639"/>
                    <a:pt x="669412" y="92095"/>
                    <a:pt x="682625" y="107950"/>
                  </a:cubicBezTo>
                  <a:cubicBezTo>
                    <a:pt x="695854" y="123825"/>
                    <a:pt x="681038" y="112183"/>
                    <a:pt x="698500" y="123825"/>
                  </a:cubicBezTo>
                  <a:cubicBezTo>
                    <a:pt x="704744" y="133191"/>
                    <a:pt x="705208" y="135235"/>
                    <a:pt x="714375" y="142875"/>
                  </a:cubicBezTo>
                  <a:cubicBezTo>
                    <a:pt x="717306" y="145318"/>
                    <a:pt x="720725" y="147108"/>
                    <a:pt x="723900" y="149225"/>
                  </a:cubicBezTo>
                  <a:cubicBezTo>
                    <a:pt x="724268" y="149777"/>
                    <a:pt x="735174" y="168781"/>
                    <a:pt x="739775" y="165100"/>
                  </a:cubicBezTo>
                  <a:cubicBezTo>
                    <a:pt x="745002" y="160919"/>
                    <a:pt x="744008" y="152400"/>
                    <a:pt x="746125" y="146050"/>
                  </a:cubicBezTo>
                  <a:lnTo>
                    <a:pt x="749300" y="136525"/>
                  </a:lnTo>
                  <a:cubicBezTo>
                    <a:pt x="750358" y="133350"/>
                    <a:pt x="749690" y="128856"/>
                    <a:pt x="752475" y="127000"/>
                  </a:cubicBezTo>
                  <a:lnTo>
                    <a:pt x="771525" y="114300"/>
                  </a:lnTo>
                  <a:cubicBezTo>
                    <a:pt x="779992" y="88900"/>
                    <a:pt x="767292" y="118533"/>
                    <a:pt x="784225" y="101600"/>
                  </a:cubicBezTo>
                  <a:cubicBezTo>
                    <a:pt x="789621" y="96204"/>
                    <a:pt x="791529" y="87946"/>
                    <a:pt x="796925" y="82550"/>
                  </a:cubicBezTo>
                  <a:cubicBezTo>
                    <a:pt x="800100" y="79375"/>
                    <a:pt x="803693" y="76569"/>
                    <a:pt x="806450" y="73025"/>
                  </a:cubicBezTo>
                  <a:cubicBezTo>
                    <a:pt x="811135" y="67001"/>
                    <a:pt x="816737" y="61215"/>
                    <a:pt x="819150" y="53975"/>
                  </a:cubicBezTo>
                  <a:cubicBezTo>
                    <a:pt x="820208" y="50800"/>
                    <a:pt x="820700" y="47376"/>
                    <a:pt x="822325" y="44450"/>
                  </a:cubicBezTo>
                  <a:cubicBezTo>
                    <a:pt x="826031" y="37779"/>
                    <a:pt x="827785" y="27813"/>
                    <a:pt x="835025" y="25400"/>
                  </a:cubicBezTo>
                  <a:cubicBezTo>
                    <a:pt x="847390" y="21278"/>
                    <a:pt x="842183" y="24592"/>
                    <a:pt x="850900" y="15875"/>
                  </a:cubicBezTo>
                </a:path>
              </a:pathLst>
            </a:cu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p>
          </p:txBody>
        </p:sp>
      </p:grpSp>
      <p:grpSp>
        <p:nvGrpSpPr>
          <p:cNvPr id="2" name="Group 1"/>
          <p:cNvGrpSpPr/>
          <p:nvPr/>
        </p:nvGrpSpPr>
        <p:grpSpPr>
          <a:xfrm>
            <a:off x="4830754" y="2267904"/>
            <a:ext cx="1488031" cy="1342255"/>
            <a:chOff x="4830754" y="2267904"/>
            <a:chExt cx="1488031" cy="1342255"/>
          </a:xfrm>
        </p:grpSpPr>
        <p:sp>
          <p:nvSpPr>
            <p:cNvPr id="48" name="Rectangle 47"/>
            <p:cNvSpPr/>
            <p:nvPr/>
          </p:nvSpPr>
          <p:spPr>
            <a:xfrm rot="19253270">
              <a:off x="4935238" y="2885094"/>
              <a:ext cx="851515" cy="300082"/>
            </a:xfrm>
            <a:prstGeom prst="rect">
              <a:avLst/>
            </a:prstGeom>
          </p:spPr>
          <p:txBody>
            <a:bodyPr wrap="none">
              <a:spAutoFit/>
            </a:bodyPr>
            <a:lstStyle/>
            <a:p>
              <a:r>
                <a:rPr lang="en-GB" sz="1350" b="1" dirty="0" smtClean="0">
                  <a:solidFill>
                    <a:schemeClr val="bg1">
                      <a:lumMod val="50000"/>
                    </a:schemeClr>
                  </a:solidFill>
                </a:rPr>
                <a:t>Camera</a:t>
              </a:r>
              <a:endParaRPr lang="sv-SE" sz="1350" b="1" dirty="0">
                <a:solidFill>
                  <a:schemeClr val="bg1">
                    <a:lumMod val="50000"/>
                  </a:schemeClr>
                </a:solidFill>
              </a:endParaRPr>
            </a:p>
          </p:txBody>
        </p:sp>
        <p:cxnSp>
          <p:nvCxnSpPr>
            <p:cNvPr id="104" name="Straight Arrow Connector 103"/>
            <p:cNvCxnSpPr/>
            <p:nvPr/>
          </p:nvCxnSpPr>
          <p:spPr>
            <a:xfrm flipH="1">
              <a:off x="4830754" y="2805270"/>
              <a:ext cx="1001659" cy="804889"/>
            </a:xfrm>
            <a:prstGeom prst="straightConnector1">
              <a:avLst/>
            </a:prstGeom>
            <a:ln w="28575">
              <a:solidFill>
                <a:schemeClr val="bg1">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8" name="Group 177"/>
            <p:cNvGrpSpPr/>
            <p:nvPr/>
          </p:nvGrpSpPr>
          <p:grpSpPr>
            <a:xfrm rot="2956863" flipH="1">
              <a:off x="5801841" y="2199690"/>
              <a:ext cx="448730" cy="585158"/>
              <a:chOff x="1191140" y="1097744"/>
              <a:chExt cx="602481" cy="785657"/>
            </a:xfrm>
          </p:grpSpPr>
          <p:sp>
            <p:nvSpPr>
              <p:cNvPr id="173" name="Rectangle 172"/>
              <p:cNvSpPr/>
              <p:nvPr/>
            </p:nvSpPr>
            <p:spPr>
              <a:xfrm>
                <a:off x="1199807" y="1130300"/>
                <a:ext cx="266700" cy="494693"/>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4" name="Trapezoid 173"/>
              <p:cNvSpPr/>
              <p:nvPr/>
            </p:nvSpPr>
            <p:spPr>
              <a:xfrm>
                <a:off x="1191140" y="1670289"/>
                <a:ext cx="300943" cy="213112"/>
              </a:xfrm>
              <a:prstGeom prst="trapezoi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7" name="Freeform 176"/>
              <p:cNvSpPr/>
              <p:nvPr/>
            </p:nvSpPr>
            <p:spPr>
              <a:xfrm>
                <a:off x="1479383" y="1097744"/>
                <a:ext cx="314238" cy="541890"/>
              </a:xfrm>
              <a:custGeom>
                <a:avLst/>
                <a:gdLst>
                  <a:gd name="connsiteX0" fmla="*/ 157119 w 314238"/>
                  <a:gd name="connsiteY0" fmla="*/ 0 h 541890"/>
                  <a:gd name="connsiteX1" fmla="*/ 314238 w 314238"/>
                  <a:gd name="connsiteY1" fmla="*/ 145728 h 541890"/>
                  <a:gd name="connsiteX2" fmla="*/ 268219 w 314238"/>
                  <a:gd name="connsiteY2" fmla="*/ 248773 h 541890"/>
                  <a:gd name="connsiteX3" fmla="*/ 232763 w 314238"/>
                  <a:gd name="connsiteY3" fmla="*/ 270945 h 541890"/>
                  <a:gd name="connsiteX4" fmla="*/ 268219 w 314238"/>
                  <a:gd name="connsiteY4" fmla="*/ 293117 h 541890"/>
                  <a:gd name="connsiteX5" fmla="*/ 314238 w 314238"/>
                  <a:gd name="connsiteY5" fmla="*/ 396162 h 541890"/>
                  <a:gd name="connsiteX6" fmla="*/ 157119 w 314238"/>
                  <a:gd name="connsiteY6" fmla="*/ 541890 h 541890"/>
                  <a:gd name="connsiteX7" fmla="*/ 0 w 314238"/>
                  <a:gd name="connsiteY7" fmla="*/ 396162 h 541890"/>
                  <a:gd name="connsiteX8" fmla="*/ 46019 w 314238"/>
                  <a:gd name="connsiteY8" fmla="*/ 293117 h 541890"/>
                  <a:gd name="connsiteX9" fmla="*/ 81475 w 314238"/>
                  <a:gd name="connsiteY9" fmla="*/ 270945 h 541890"/>
                  <a:gd name="connsiteX10" fmla="*/ 46019 w 314238"/>
                  <a:gd name="connsiteY10" fmla="*/ 248773 h 541890"/>
                  <a:gd name="connsiteX11" fmla="*/ 0 w 314238"/>
                  <a:gd name="connsiteY11" fmla="*/ 145728 h 541890"/>
                  <a:gd name="connsiteX12" fmla="*/ 157119 w 314238"/>
                  <a:gd name="connsiteY12" fmla="*/ 0 h 54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4238" h="541890">
                    <a:moveTo>
                      <a:pt x="157119" y="0"/>
                    </a:moveTo>
                    <a:cubicBezTo>
                      <a:pt x="243893" y="0"/>
                      <a:pt x="314238" y="65245"/>
                      <a:pt x="314238" y="145728"/>
                    </a:cubicBezTo>
                    <a:cubicBezTo>
                      <a:pt x="314238" y="185970"/>
                      <a:pt x="296652" y="222402"/>
                      <a:pt x="268219" y="248773"/>
                    </a:cubicBezTo>
                    <a:lnTo>
                      <a:pt x="232763" y="270945"/>
                    </a:lnTo>
                    <a:lnTo>
                      <a:pt x="268219" y="293117"/>
                    </a:lnTo>
                    <a:cubicBezTo>
                      <a:pt x="296652" y="319489"/>
                      <a:pt x="314238" y="355921"/>
                      <a:pt x="314238" y="396162"/>
                    </a:cubicBezTo>
                    <a:cubicBezTo>
                      <a:pt x="314238" y="476645"/>
                      <a:pt x="243893" y="541890"/>
                      <a:pt x="157119" y="541890"/>
                    </a:cubicBezTo>
                    <a:cubicBezTo>
                      <a:pt x="70345" y="541890"/>
                      <a:pt x="0" y="476645"/>
                      <a:pt x="0" y="396162"/>
                    </a:cubicBezTo>
                    <a:cubicBezTo>
                      <a:pt x="0" y="355921"/>
                      <a:pt x="17586" y="319489"/>
                      <a:pt x="46019" y="293117"/>
                    </a:cubicBezTo>
                    <a:lnTo>
                      <a:pt x="81475" y="270945"/>
                    </a:lnTo>
                    <a:lnTo>
                      <a:pt x="46019" y="248773"/>
                    </a:lnTo>
                    <a:cubicBezTo>
                      <a:pt x="17586" y="222402"/>
                      <a:pt x="0" y="185970"/>
                      <a:pt x="0" y="145728"/>
                    </a:cubicBezTo>
                    <a:cubicBezTo>
                      <a:pt x="0" y="65245"/>
                      <a:pt x="70345" y="0"/>
                      <a:pt x="157119" y="0"/>
                    </a:cubicBezTo>
                    <a:close/>
                  </a:path>
                </a:pathLst>
              </a:cu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grpSp>
        <p:nvGrpSpPr>
          <p:cNvPr id="87" name="Group 86"/>
          <p:cNvGrpSpPr/>
          <p:nvPr/>
        </p:nvGrpSpPr>
        <p:grpSpPr>
          <a:xfrm>
            <a:off x="3093024" y="1958390"/>
            <a:ext cx="687352" cy="689865"/>
            <a:chOff x="2948994" y="2087575"/>
            <a:chExt cx="687352" cy="689865"/>
          </a:xfrm>
        </p:grpSpPr>
        <p:sp>
          <p:nvSpPr>
            <p:cNvPr id="88" name="Oval 87"/>
            <p:cNvSpPr/>
            <p:nvPr/>
          </p:nvSpPr>
          <p:spPr>
            <a:xfrm rot="5400000">
              <a:off x="3136955" y="2283667"/>
              <a:ext cx="311427" cy="311427"/>
            </a:xfrm>
            <a:prstGeom prst="ellipse">
              <a:avLst/>
            </a:prstGeom>
            <a:solidFill>
              <a:srgbClr val="FFC000"/>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cxnSp>
          <p:nvCxnSpPr>
            <p:cNvPr id="89" name="Straight Arrow Connector 88"/>
            <p:cNvCxnSpPr/>
            <p:nvPr/>
          </p:nvCxnSpPr>
          <p:spPr>
            <a:xfrm flipH="1" flipV="1">
              <a:off x="3036345" y="2187673"/>
              <a:ext cx="110107"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3292671" y="2087575"/>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2948994" y="2433763"/>
              <a:ext cx="155714"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a:off x="3036346" y="2589475"/>
              <a:ext cx="110106"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3292671" y="2621726"/>
              <a:ext cx="0" cy="155714"/>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3425580" y="2589476"/>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3480633" y="2426891"/>
              <a:ext cx="155713" cy="0"/>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3434109" y="2192500"/>
              <a:ext cx="110105" cy="110106"/>
            </a:xfrm>
            <a:prstGeom prst="straightConnector1">
              <a:avLst/>
            </a:prstGeom>
            <a:ln w="3810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p:nvGrpSpPr>
        <p:grpSpPr>
          <a:xfrm>
            <a:off x="3752557" y="2413093"/>
            <a:ext cx="1080212" cy="1577902"/>
            <a:chOff x="3752557" y="2413093"/>
            <a:chExt cx="1080212" cy="1577902"/>
          </a:xfrm>
        </p:grpSpPr>
        <p:sp>
          <p:nvSpPr>
            <p:cNvPr id="105" name="Rectangle 104"/>
            <p:cNvSpPr/>
            <p:nvPr/>
          </p:nvSpPr>
          <p:spPr>
            <a:xfrm rot="3066175">
              <a:off x="3618834" y="2825472"/>
              <a:ext cx="1577902" cy="753144"/>
            </a:xfrm>
            <a:prstGeom prst="rect">
              <a:avLst/>
            </a:prstGeom>
          </p:spPr>
          <p:txBody>
            <a:bodyPr wrap="none">
              <a:spAutoFit/>
            </a:bodyPr>
            <a:lstStyle/>
            <a:p>
              <a:r>
                <a:rPr lang="en-GB" sz="1350" b="1" dirty="0">
                  <a:solidFill>
                    <a:srgbClr val="FFC000"/>
                  </a:solidFill>
                </a:rPr>
                <a:t>Light</a:t>
              </a:r>
              <a:endParaRPr lang="sv-SE" sz="1350" b="1" dirty="0">
                <a:solidFill>
                  <a:srgbClr val="FFC000"/>
                </a:solidFill>
              </a:endParaRPr>
            </a:p>
          </p:txBody>
        </p:sp>
        <p:grpSp>
          <p:nvGrpSpPr>
            <p:cNvPr id="106" name="Group 105"/>
            <p:cNvGrpSpPr/>
            <p:nvPr/>
          </p:nvGrpSpPr>
          <p:grpSpPr>
            <a:xfrm>
              <a:off x="3752557" y="2489545"/>
              <a:ext cx="1080212" cy="1140672"/>
              <a:chOff x="3779010" y="2577803"/>
              <a:chExt cx="630348" cy="884752"/>
            </a:xfrm>
          </p:grpSpPr>
          <p:cxnSp>
            <p:nvCxnSpPr>
              <p:cNvPr id="107" name="Straight Arrow Connector 106"/>
              <p:cNvCxnSpPr/>
              <p:nvPr/>
            </p:nvCxnSpPr>
            <p:spPr>
              <a:xfrm flipH="1" flipV="1">
                <a:off x="3779010" y="2577803"/>
                <a:ext cx="630348" cy="884751"/>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flipV="1">
                <a:off x="3894689" y="2589137"/>
                <a:ext cx="514669" cy="873418"/>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flipV="1">
                <a:off x="3779010" y="2726306"/>
                <a:ext cx="630348" cy="736248"/>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110" name="Group 109"/>
          <p:cNvGrpSpPr/>
          <p:nvPr/>
        </p:nvGrpSpPr>
        <p:grpSpPr>
          <a:xfrm>
            <a:off x="3881147" y="2765663"/>
            <a:ext cx="1714149" cy="835140"/>
            <a:chOff x="4035938" y="3117850"/>
            <a:chExt cx="707512" cy="344703"/>
          </a:xfrm>
        </p:grpSpPr>
        <p:cxnSp>
          <p:nvCxnSpPr>
            <p:cNvPr id="111" name="Straight Arrow Connector 110"/>
            <p:cNvCxnSpPr/>
            <p:nvPr/>
          </p:nvCxnSpPr>
          <p:spPr>
            <a:xfrm flipV="1">
              <a:off x="4409359" y="3117850"/>
              <a:ext cx="51516" cy="344703"/>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flipH="1" flipV="1">
              <a:off x="4333875" y="3130550"/>
              <a:ext cx="75485" cy="331536"/>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H="1" flipV="1">
              <a:off x="4098845" y="3278492"/>
              <a:ext cx="310514" cy="183594"/>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H="1" flipV="1">
              <a:off x="4035938" y="3397764"/>
              <a:ext cx="373421" cy="64322"/>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V="1">
              <a:off x="4419999" y="3143250"/>
              <a:ext cx="176571" cy="317456"/>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V="1">
              <a:off x="4400949" y="3370289"/>
              <a:ext cx="342501" cy="90417"/>
            </a:xfrm>
            <a:prstGeom prst="straightConnector1">
              <a:avLst/>
            </a:prstGeom>
            <a:ln w="1905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1553631" y="969522"/>
            <a:ext cx="6196324" cy="3386291"/>
            <a:chOff x="1553631" y="969522"/>
            <a:chExt cx="6196324" cy="3386291"/>
          </a:xfrm>
        </p:grpSpPr>
        <p:grpSp>
          <p:nvGrpSpPr>
            <p:cNvPr id="118" name="Group 117"/>
            <p:cNvGrpSpPr/>
            <p:nvPr/>
          </p:nvGrpSpPr>
          <p:grpSpPr>
            <a:xfrm>
              <a:off x="1553631" y="1257622"/>
              <a:ext cx="6196324" cy="3098191"/>
              <a:chOff x="1553631" y="1257622"/>
              <a:chExt cx="6196324" cy="3098191"/>
            </a:xfrm>
          </p:grpSpPr>
          <p:sp>
            <p:nvSpPr>
              <p:cNvPr id="120" name="Pie 40"/>
              <p:cNvSpPr/>
              <p:nvPr/>
            </p:nvSpPr>
            <p:spPr>
              <a:xfrm rot="5400000">
                <a:off x="3102697" y="-291444"/>
                <a:ext cx="3098191" cy="6196324"/>
              </a:xfrm>
              <a:custGeom>
                <a:avLst/>
                <a:gdLst>
                  <a:gd name="connsiteX0" fmla="*/ 1636473 w 3291840"/>
                  <a:gd name="connsiteY0" fmla="*/ 3291813 h 3291840"/>
                  <a:gd name="connsiteX1" fmla="*/ 7 w 3291840"/>
                  <a:gd name="connsiteY1" fmla="*/ 1641196 h 3291840"/>
                  <a:gd name="connsiteX2" fmla="*/ 1645921 w 3291840"/>
                  <a:gd name="connsiteY2" fmla="*/ 0 h 3291840"/>
                  <a:gd name="connsiteX3" fmla="*/ 1645920 w 3291840"/>
                  <a:gd name="connsiteY3" fmla="*/ 1645920 h 3291840"/>
                  <a:gd name="connsiteX4" fmla="*/ 1636473 w 3291840"/>
                  <a:gd name="connsiteY4" fmla="*/ 3291813 h 3291840"/>
                  <a:gd name="connsiteX0" fmla="*/ 1645920 w 1737360"/>
                  <a:gd name="connsiteY0" fmla="*/ 1645920 h 3291813"/>
                  <a:gd name="connsiteX1" fmla="*/ 1636473 w 1737360"/>
                  <a:gd name="connsiteY1" fmla="*/ 3291813 h 3291813"/>
                  <a:gd name="connsiteX2" fmla="*/ 7 w 1737360"/>
                  <a:gd name="connsiteY2" fmla="*/ 1641196 h 3291813"/>
                  <a:gd name="connsiteX3" fmla="*/ 1645921 w 1737360"/>
                  <a:gd name="connsiteY3" fmla="*/ 0 h 3291813"/>
                  <a:gd name="connsiteX4" fmla="*/ 1737360 w 1737360"/>
                  <a:gd name="connsiteY4" fmla="*/ 1737360 h 3291813"/>
                  <a:gd name="connsiteX0" fmla="*/ 1645920 w 1645921"/>
                  <a:gd name="connsiteY0" fmla="*/ 1645920 h 3291813"/>
                  <a:gd name="connsiteX1" fmla="*/ 1636473 w 1645921"/>
                  <a:gd name="connsiteY1" fmla="*/ 3291813 h 3291813"/>
                  <a:gd name="connsiteX2" fmla="*/ 7 w 1645921"/>
                  <a:gd name="connsiteY2" fmla="*/ 1641196 h 3291813"/>
                  <a:gd name="connsiteX3" fmla="*/ 1645921 w 1645921"/>
                  <a:gd name="connsiteY3" fmla="*/ 0 h 3291813"/>
                  <a:gd name="connsiteX0" fmla="*/ 1636473 w 1645921"/>
                  <a:gd name="connsiteY0" fmla="*/ 3291813 h 3291813"/>
                  <a:gd name="connsiteX1" fmla="*/ 7 w 1645921"/>
                  <a:gd name="connsiteY1" fmla="*/ 1641196 h 3291813"/>
                  <a:gd name="connsiteX2" fmla="*/ 1645921 w 1645921"/>
                  <a:gd name="connsiteY2" fmla="*/ 0 h 3291813"/>
                </a:gdLst>
                <a:ahLst/>
                <a:cxnLst>
                  <a:cxn ang="0">
                    <a:pos x="connsiteX0" y="connsiteY0"/>
                  </a:cxn>
                  <a:cxn ang="0">
                    <a:pos x="connsiteX1" y="connsiteY1"/>
                  </a:cxn>
                  <a:cxn ang="0">
                    <a:pos x="connsiteX2" y="connsiteY2"/>
                  </a:cxn>
                </a:cxnLst>
                <a:rect l="l" t="t" r="r" b="b"/>
                <a:pathLst>
                  <a:path w="1645921" h="3291813">
                    <a:moveTo>
                      <a:pt x="1636473" y="3291813"/>
                    </a:moveTo>
                    <a:cubicBezTo>
                      <a:pt x="729315" y="3286606"/>
                      <a:pt x="-2597" y="2548365"/>
                      <a:pt x="7" y="1641196"/>
                    </a:cubicBezTo>
                    <a:cubicBezTo>
                      <a:pt x="2610" y="734027"/>
                      <a:pt x="738748" y="-1"/>
                      <a:pt x="1645921" y="0"/>
                    </a:cubicBezTo>
                  </a:path>
                </a:pathLst>
              </a:cu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1350">
                  <a:solidFill>
                    <a:schemeClr val="tx1"/>
                  </a:solidFill>
                </a:endParaRPr>
              </a:p>
            </p:txBody>
          </p:sp>
          <p:grpSp>
            <p:nvGrpSpPr>
              <p:cNvPr id="121" name="Group 120"/>
              <p:cNvGrpSpPr/>
              <p:nvPr/>
            </p:nvGrpSpPr>
            <p:grpSpPr>
              <a:xfrm>
                <a:off x="1649202" y="1466823"/>
                <a:ext cx="2139617" cy="2487859"/>
                <a:chOff x="397510" y="3129372"/>
                <a:chExt cx="1136677" cy="1321681"/>
              </a:xfrm>
            </p:grpSpPr>
            <p:cxnSp>
              <p:nvCxnSpPr>
                <p:cNvPr id="130" name="Straight Arrow Connector 129"/>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p:cNvCxnSpPr/>
              <p:nvPr/>
            </p:nvCxnSpPr>
            <p:spPr>
              <a:xfrm>
                <a:off x="4600094" y="1351648"/>
                <a:ext cx="0" cy="203467"/>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flipH="1">
                <a:off x="5427643" y="1455211"/>
                <a:ext cx="2139617" cy="2487859"/>
                <a:chOff x="397510" y="3129372"/>
                <a:chExt cx="1136677" cy="1321681"/>
              </a:xfrm>
            </p:grpSpPr>
            <p:cxnSp>
              <p:nvCxnSpPr>
                <p:cNvPr id="124" name="Straight Arrow Connector 123"/>
                <p:cNvCxnSpPr/>
                <p:nvPr/>
              </p:nvCxnSpPr>
              <p:spPr>
                <a:xfrm>
                  <a:off x="397510" y="4440358"/>
                  <a:ext cx="129381" cy="10695"/>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480980" y="4077613"/>
                  <a:ext cx="141162" cy="4123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644366" y="3758526"/>
                  <a:ext cx="114363" cy="62666"/>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884083" y="3477539"/>
                  <a:ext cx="65360" cy="88860"/>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1160308" y="3265607"/>
                  <a:ext cx="57181" cy="103148"/>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1505597" y="3129372"/>
                  <a:ext cx="28590" cy="108092"/>
                </a:xfrm>
                <a:prstGeom prst="straightConnector1">
                  <a:avLst/>
                </a:prstGeom>
                <a:ln w="57150">
                  <a:solidFill>
                    <a:schemeClr val="accent6">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119" name="Rectangle 118"/>
            <p:cNvSpPr/>
            <p:nvPr/>
          </p:nvSpPr>
          <p:spPr>
            <a:xfrm>
              <a:off x="4071260" y="969522"/>
              <a:ext cx="1297150" cy="300082"/>
            </a:xfrm>
            <a:prstGeom prst="rect">
              <a:avLst/>
            </a:prstGeom>
          </p:spPr>
          <p:txBody>
            <a:bodyPr wrap="none">
              <a:spAutoFit/>
            </a:bodyPr>
            <a:lstStyle/>
            <a:p>
              <a:r>
                <a:rPr lang="en-GB" sz="1350" b="1" dirty="0" smtClean="0">
                  <a:solidFill>
                    <a:srgbClr val="FFC000"/>
                  </a:solidFill>
                </a:rPr>
                <a:t>Environment</a:t>
              </a:r>
              <a:endParaRPr lang="sv-SE" sz="1350" b="1" dirty="0">
                <a:solidFill>
                  <a:srgbClr val="FFC000"/>
                </a:solidFill>
              </a:endParaRPr>
            </a:p>
          </p:txBody>
        </p:sp>
      </p:grpSp>
      <p:grpSp>
        <p:nvGrpSpPr>
          <p:cNvPr id="150" name="Group 149"/>
          <p:cNvGrpSpPr/>
          <p:nvPr/>
        </p:nvGrpSpPr>
        <p:grpSpPr>
          <a:xfrm>
            <a:off x="7202776" y="363346"/>
            <a:ext cx="1611520" cy="406678"/>
            <a:chOff x="3677808" y="325113"/>
            <a:chExt cx="1611520" cy="406678"/>
          </a:xfrm>
        </p:grpSpPr>
        <p:sp>
          <p:nvSpPr>
            <p:cNvPr id="151" name="Oval 150"/>
            <p:cNvSpPr/>
            <p:nvPr/>
          </p:nvSpPr>
          <p:spPr>
            <a:xfrm>
              <a:off x="3677808" y="325113"/>
              <a:ext cx="406678" cy="406678"/>
            </a:xfrm>
            <a:prstGeom prst="ellipse">
              <a:avLst/>
            </a:prstGeom>
            <a:solidFill>
              <a:schemeClr val="bg1">
                <a:lumMod val="65000"/>
              </a:schemeClr>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1</a:t>
              </a:r>
              <a:endParaRPr lang="sv-SE" dirty="0"/>
            </a:p>
          </p:txBody>
        </p:sp>
        <p:sp>
          <p:nvSpPr>
            <p:cNvPr id="152" name="TextBox 151"/>
            <p:cNvSpPr txBox="1"/>
            <p:nvPr/>
          </p:nvSpPr>
          <p:spPr>
            <a:xfrm>
              <a:off x="4194069" y="343786"/>
              <a:ext cx="1095259" cy="369332"/>
            </a:xfrm>
            <a:prstGeom prst="rect">
              <a:avLst/>
            </a:prstGeom>
            <a:noFill/>
          </p:spPr>
          <p:txBody>
            <a:bodyPr wrap="none" rtlCol="0">
              <a:spAutoFit/>
            </a:bodyPr>
            <a:lstStyle/>
            <a:p>
              <a:r>
                <a:rPr lang="en-US" dirty="0" smtClean="0">
                  <a:solidFill>
                    <a:schemeClr val="bg1">
                      <a:lumMod val="50000"/>
                    </a:schemeClr>
                  </a:solidFill>
                </a:rPr>
                <a:t>Materials</a:t>
              </a:r>
              <a:endParaRPr lang="sv-SE" dirty="0">
                <a:solidFill>
                  <a:schemeClr val="bg1">
                    <a:lumMod val="50000"/>
                  </a:schemeClr>
                </a:solidFill>
              </a:endParaRPr>
            </a:p>
          </p:txBody>
        </p:sp>
      </p:grpSp>
      <p:grpSp>
        <p:nvGrpSpPr>
          <p:cNvPr id="153" name="Group 152"/>
          <p:cNvGrpSpPr/>
          <p:nvPr/>
        </p:nvGrpSpPr>
        <p:grpSpPr>
          <a:xfrm>
            <a:off x="7202776" y="891772"/>
            <a:ext cx="1512046" cy="406678"/>
            <a:chOff x="3677808" y="325113"/>
            <a:chExt cx="1512046" cy="406678"/>
          </a:xfrm>
        </p:grpSpPr>
        <p:sp>
          <p:nvSpPr>
            <p:cNvPr id="154" name="Oval 153"/>
            <p:cNvSpPr/>
            <p:nvPr/>
          </p:nvSpPr>
          <p:spPr>
            <a:xfrm>
              <a:off x="3677808" y="325113"/>
              <a:ext cx="406678" cy="406678"/>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2</a:t>
              </a:r>
              <a:endParaRPr lang="sv-SE" dirty="0"/>
            </a:p>
          </p:txBody>
        </p:sp>
        <p:sp>
          <p:nvSpPr>
            <p:cNvPr id="155" name="TextBox 154"/>
            <p:cNvSpPr txBox="1"/>
            <p:nvPr/>
          </p:nvSpPr>
          <p:spPr>
            <a:xfrm>
              <a:off x="4194069" y="343786"/>
              <a:ext cx="995785" cy="369332"/>
            </a:xfrm>
            <a:prstGeom prst="rect">
              <a:avLst/>
            </a:prstGeom>
            <a:noFill/>
          </p:spPr>
          <p:txBody>
            <a:bodyPr wrap="none" rtlCol="0">
              <a:spAutoFit/>
            </a:bodyPr>
            <a:lstStyle/>
            <a:p>
              <a:r>
                <a:rPr lang="en-US" dirty="0" smtClean="0">
                  <a:solidFill>
                    <a:schemeClr val="accent6">
                      <a:lumMod val="75000"/>
                    </a:schemeClr>
                  </a:solidFill>
                </a:rPr>
                <a:t>Lighting</a:t>
              </a:r>
              <a:endParaRPr lang="sv-SE" dirty="0">
                <a:solidFill>
                  <a:schemeClr val="accent6">
                    <a:lumMod val="75000"/>
                  </a:schemeClr>
                </a:solidFill>
              </a:endParaRPr>
            </a:p>
          </p:txBody>
        </p:sp>
      </p:grpSp>
      <p:grpSp>
        <p:nvGrpSpPr>
          <p:cNvPr id="156" name="Group 155"/>
          <p:cNvGrpSpPr/>
          <p:nvPr/>
        </p:nvGrpSpPr>
        <p:grpSpPr>
          <a:xfrm>
            <a:off x="7202776" y="1420198"/>
            <a:ext cx="1477614" cy="406678"/>
            <a:chOff x="3677808" y="325113"/>
            <a:chExt cx="1477614" cy="406678"/>
          </a:xfrm>
        </p:grpSpPr>
        <p:sp>
          <p:nvSpPr>
            <p:cNvPr id="157" name="Oval 156"/>
            <p:cNvSpPr/>
            <p:nvPr/>
          </p:nvSpPr>
          <p:spPr>
            <a:xfrm>
              <a:off x="3677808" y="325113"/>
              <a:ext cx="406678" cy="406678"/>
            </a:xfrm>
            <a:prstGeom prst="ellipse">
              <a:avLst/>
            </a:prstGeom>
            <a:solidFill>
              <a:schemeClr val="bg1">
                <a:lumMod val="65000"/>
              </a:schemeClr>
            </a:solidFill>
            <a:ln>
              <a:solidFill>
                <a:schemeClr val="bg1">
                  <a:lumMod val="50000"/>
                </a:schemeClr>
              </a:solidFill>
            </a:ln>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3</a:t>
              </a:r>
              <a:endParaRPr lang="sv-SE" dirty="0"/>
            </a:p>
          </p:txBody>
        </p:sp>
        <p:sp>
          <p:nvSpPr>
            <p:cNvPr id="169" name="TextBox 168"/>
            <p:cNvSpPr txBox="1"/>
            <p:nvPr/>
          </p:nvSpPr>
          <p:spPr>
            <a:xfrm>
              <a:off x="4194069" y="343786"/>
              <a:ext cx="961353" cy="369332"/>
            </a:xfrm>
            <a:prstGeom prst="rect">
              <a:avLst/>
            </a:prstGeom>
            <a:noFill/>
          </p:spPr>
          <p:txBody>
            <a:bodyPr wrap="none" rtlCol="0">
              <a:spAutoFit/>
            </a:bodyPr>
            <a:lstStyle/>
            <a:p>
              <a:r>
                <a:rPr lang="en-US" dirty="0" smtClean="0">
                  <a:solidFill>
                    <a:schemeClr val="bg1">
                      <a:lumMod val="50000"/>
                    </a:schemeClr>
                  </a:solidFill>
                </a:rPr>
                <a:t>Camera</a:t>
              </a:r>
              <a:endParaRPr lang="sv-SE" dirty="0">
                <a:solidFill>
                  <a:schemeClr val="bg1">
                    <a:lumMod val="50000"/>
                  </a:schemeClr>
                </a:solidFill>
              </a:endParaRPr>
            </a:p>
          </p:txBody>
        </p:sp>
      </p:grpSp>
    </p:spTree>
    <p:extLst>
      <p:ext uri="{BB962C8B-B14F-4D97-AF65-F5344CB8AC3E}">
        <p14:creationId xmlns:p14="http://schemas.microsoft.com/office/powerpoint/2010/main" val="395200239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2305" y="546736"/>
            <a:ext cx="8027169" cy="1021556"/>
          </a:xfrm>
        </p:spPr>
        <p:txBody>
          <a:bodyPr/>
          <a:lstStyle/>
          <a:p>
            <a:r>
              <a:rPr lang="en-US" sz="3500" dirty="0" err="1" smtClean="0">
                <a:solidFill>
                  <a:schemeClr val="accent6">
                    <a:lumMod val="75000"/>
                  </a:schemeClr>
                </a:solidFill>
              </a:rPr>
              <a:t>QuestionS</a:t>
            </a:r>
            <a:r>
              <a:rPr lang="en-US" sz="3500" dirty="0" smtClean="0">
                <a:solidFill>
                  <a:schemeClr val="accent6">
                    <a:lumMod val="75000"/>
                  </a:schemeClr>
                </a:solidFill>
              </a:rPr>
              <a:t>?</a:t>
            </a:r>
            <a:br>
              <a:rPr lang="en-US" sz="3500" dirty="0" smtClean="0">
                <a:solidFill>
                  <a:schemeClr val="accent6">
                    <a:lumMod val="75000"/>
                  </a:schemeClr>
                </a:solidFill>
              </a:rPr>
            </a:br>
            <a:endParaRPr lang="sv-SE" sz="3500" dirty="0">
              <a:solidFill>
                <a:schemeClr val="accent6">
                  <a:lumMod val="75000"/>
                </a:schemeClr>
              </a:solidFill>
            </a:endParaRPr>
          </a:p>
        </p:txBody>
      </p:sp>
      <p:sp>
        <p:nvSpPr>
          <p:cNvPr id="5" name="TextBox 4"/>
          <p:cNvSpPr txBox="1"/>
          <p:nvPr/>
        </p:nvSpPr>
        <p:spPr>
          <a:xfrm>
            <a:off x="387507" y="1644322"/>
            <a:ext cx="2730235" cy="1200329"/>
          </a:xfrm>
          <a:prstGeom prst="rect">
            <a:avLst/>
          </a:prstGeom>
          <a:noFill/>
        </p:spPr>
        <p:txBody>
          <a:bodyPr wrap="none" rtlCol="0">
            <a:spAutoFit/>
          </a:bodyPr>
          <a:lstStyle/>
          <a:p>
            <a:r>
              <a:rPr lang="en-US" b="1" dirty="0" err="1" smtClean="0">
                <a:solidFill>
                  <a:schemeClr val="bg1">
                    <a:lumMod val="75000"/>
                  </a:schemeClr>
                </a:solidFill>
              </a:rPr>
              <a:t>Sébastien</a:t>
            </a:r>
            <a:r>
              <a:rPr lang="en-US" b="1" dirty="0" smtClean="0">
                <a:solidFill>
                  <a:schemeClr val="bg1">
                    <a:lumMod val="75000"/>
                  </a:schemeClr>
                </a:solidFill>
              </a:rPr>
              <a:t> </a:t>
            </a:r>
            <a:r>
              <a:rPr lang="en-US" b="1" dirty="0" err="1" smtClean="0">
                <a:solidFill>
                  <a:schemeClr val="bg1">
                    <a:lumMod val="75000"/>
                  </a:schemeClr>
                </a:solidFill>
              </a:rPr>
              <a:t>Lagarde</a:t>
            </a:r>
            <a:endParaRPr lang="en-US" b="1" dirty="0" smtClean="0">
              <a:solidFill>
                <a:schemeClr val="bg1">
                  <a:lumMod val="75000"/>
                </a:schemeClr>
              </a:solidFill>
            </a:endParaRPr>
          </a:p>
          <a:p>
            <a:r>
              <a:rPr lang="en-US" b="1" dirty="0" smtClean="0">
                <a:solidFill>
                  <a:schemeClr val="bg1">
                    <a:lumMod val="75000"/>
                  </a:schemeClr>
                </a:solidFill>
              </a:rPr>
              <a:t>Lagardese@hotmail.fr</a:t>
            </a:r>
          </a:p>
          <a:p>
            <a:r>
              <a:rPr lang="en-US" b="1" dirty="0" smtClean="0">
                <a:solidFill>
                  <a:schemeClr val="bg1">
                    <a:lumMod val="75000"/>
                  </a:schemeClr>
                </a:solidFill>
              </a:rPr>
              <a:t>Twitter: @</a:t>
            </a:r>
            <a:r>
              <a:rPr lang="en-US" b="1" dirty="0" err="1" smtClean="0">
                <a:solidFill>
                  <a:schemeClr val="bg1">
                    <a:lumMod val="75000"/>
                  </a:schemeClr>
                </a:solidFill>
              </a:rPr>
              <a:t>seblagarde</a:t>
            </a:r>
            <a:endParaRPr lang="en-US" b="1" dirty="0">
              <a:solidFill>
                <a:schemeClr val="bg1">
                  <a:lumMod val="75000"/>
                </a:schemeClr>
              </a:solidFill>
            </a:endParaRPr>
          </a:p>
          <a:p>
            <a:endParaRPr lang="sv-SE" b="1" dirty="0">
              <a:solidFill>
                <a:schemeClr val="bg1">
                  <a:lumMod val="75000"/>
                </a:schemeClr>
              </a:solidFill>
            </a:endParaRPr>
          </a:p>
        </p:txBody>
      </p:sp>
      <p:sp>
        <p:nvSpPr>
          <p:cNvPr id="6" name="TextBox 5"/>
          <p:cNvSpPr txBox="1"/>
          <p:nvPr/>
        </p:nvSpPr>
        <p:spPr>
          <a:xfrm>
            <a:off x="387507" y="2905670"/>
            <a:ext cx="4099199" cy="923330"/>
          </a:xfrm>
          <a:prstGeom prst="rect">
            <a:avLst/>
          </a:prstGeom>
          <a:noFill/>
        </p:spPr>
        <p:txBody>
          <a:bodyPr wrap="none" rtlCol="0">
            <a:spAutoFit/>
          </a:bodyPr>
          <a:lstStyle/>
          <a:p>
            <a:r>
              <a:rPr lang="en-US" b="1" dirty="0" smtClean="0">
                <a:solidFill>
                  <a:schemeClr val="bg1">
                    <a:lumMod val="75000"/>
                  </a:schemeClr>
                </a:solidFill>
              </a:rPr>
              <a:t>Charles de </a:t>
            </a:r>
            <a:r>
              <a:rPr lang="en-US" b="1" dirty="0" err="1" smtClean="0">
                <a:solidFill>
                  <a:schemeClr val="bg1">
                    <a:lumMod val="75000"/>
                  </a:schemeClr>
                </a:solidFill>
              </a:rPr>
              <a:t>Rousiers</a:t>
            </a:r>
            <a:endParaRPr lang="en-US" b="1" dirty="0" smtClean="0">
              <a:solidFill>
                <a:schemeClr val="bg1">
                  <a:lumMod val="75000"/>
                </a:schemeClr>
              </a:solidFill>
            </a:endParaRPr>
          </a:p>
          <a:p>
            <a:r>
              <a:rPr lang="en-US" b="1" dirty="0" smtClean="0">
                <a:solidFill>
                  <a:schemeClr val="bg1">
                    <a:lumMod val="75000"/>
                  </a:schemeClr>
                </a:solidFill>
              </a:rPr>
              <a:t>Charles.derousiers@frostbite.com</a:t>
            </a:r>
          </a:p>
          <a:p>
            <a:r>
              <a:rPr lang="en-US" b="1" dirty="0" smtClean="0">
                <a:solidFill>
                  <a:schemeClr val="bg1">
                    <a:lumMod val="75000"/>
                  </a:schemeClr>
                </a:solidFill>
              </a:rPr>
              <a:t>Twitter: @</a:t>
            </a:r>
            <a:r>
              <a:rPr lang="en-US" b="1" dirty="0" err="1" smtClean="0">
                <a:solidFill>
                  <a:schemeClr val="bg1">
                    <a:lumMod val="75000"/>
                  </a:schemeClr>
                </a:solidFill>
              </a:rPr>
              <a:t>kiwaiii</a:t>
            </a:r>
            <a:endParaRPr lang="sv-SE" b="1" dirty="0">
              <a:solidFill>
                <a:schemeClr val="bg1">
                  <a:lumMod val="75000"/>
                </a:schemeClr>
              </a:solidFill>
            </a:endParaRPr>
          </a:p>
        </p:txBody>
      </p:sp>
    </p:spTree>
    <p:extLst>
      <p:ext uri="{BB962C8B-B14F-4D97-AF65-F5344CB8AC3E}">
        <p14:creationId xmlns:p14="http://schemas.microsoft.com/office/powerpoint/2010/main" val="136676548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70000" lnSpcReduction="20000"/>
          </a:bodyPr>
          <a:lstStyle/>
          <a:p>
            <a:r>
              <a:rPr lang="en-US" dirty="0">
                <a:solidFill>
                  <a:schemeClr val="accent6">
                    <a:lumMod val="75000"/>
                  </a:schemeClr>
                </a:solidFill>
              </a:rPr>
              <a:t>[Burley12</a:t>
            </a:r>
            <a:r>
              <a:rPr lang="en-US" dirty="0" smtClean="0">
                <a:solidFill>
                  <a:schemeClr val="accent6">
                    <a:lumMod val="75000"/>
                  </a:schemeClr>
                </a:solidFill>
              </a:rPr>
              <a:t>]</a:t>
            </a:r>
            <a:r>
              <a:rPr lang="en-US" dirty="0" smtClean="0"/>
              <a:t> Brent Burley, “</a:t>
            </a:r>
            <a:r>
              <a:rPr lang="sv-SE" dirty="0" err="1" smtClean="0"/>
              <a:t>Physically</a:t>
            </a:r>
            <a:r>
              <a:rPr lang="sv-SE" dirty="0" smtClean="0"/>
              <a:t> Based </a:t>
            </a:r>
            <a:r>
              <a:rPr lang="sv-SE" dirty="0"/>
              <a:t>Shading at </a:t>
            </a:r>
            <a:r>
              <a:rPr lang="sv-SE" dirty="0" smtClean="0"/>
              <a:t>Disney”, SIGGRAPH’12, PBR Course</a:t>
            </a:r>
          </a:p>
          <a:p>
            <a:endParaRPr lang="en-US" dirty="0" smtClean="0"/>
          </a:p>
          <a:p>
            <a:r>
              <a:rPr lang="sv-SE" dirty="0" smtClean="0">
                <a:solidFill>
                  <a:schemeClr val="accent6">
                    <a:lumMod val="75000"/>
                  </a:schemeClr>
                </a:solidFill>
              </a:rPr>
              <a:t>[</a:t>
            </a:r>
            <a:r>
              <a:rPr lang="sv-SE" dirty="0">
                <a:solidFill>
                  <a:schemeClr val="accent6">
                    <a:lumMod val="75000"/>
                  </a:schemeClr>
                </a:solidFill>
              </a:rPr>
              <a:t>Karis13</a:t>
            </a:r>
            <a:r>
              <a:rPr lang="sv-SE" dirty="0" smtClean="0">
                <a:solidFill>
                  <a:schemeClr val="accent6">
                    <a:lumMod val="75000"/>
                  </a:schemeClr>
                </a:solidFill>
              </a:rPr>
              <a:t>]</a:t>
            </a:r>
            <a:r>
              <a:rPr lang="sv-SE" dirty="0" smtClean="0"/>
              <a:t> </a:t>
            </a:r>
            <a:r>
              <a:rPr lang="en-US" dirty="0"/>
              <a:t>Brian </a:t>
            </a:r>
            <a:r>
              <a:rPr lang="en-US" dirty="0" smtClean="0"/>
              <a:t>Karis, “Real </a:t>
            </a:r>
            <a:r>
              <a:rPr lang="en-US" dirty="0"/>
              <a:t>Shading in Unreal Engine </a:t>
            </a:r>
            <a:r>
              <a:rPr lang="en-US" dirty="0" smtClean="0"/>
              <a:t>4”, SIGRRAPH’13, PBR Course</a:t>
            </a:r>
          </a:p>
          <a:p>
            <a:endParaRPr lang="sv-SE" dirty="0" smtClean="0"/>
          </a:p>
          <a:p>
            <a:r>
              <a:rPr lang="sv-SE" dirty="0" smtClean="0">
                <a:solidFill>
                  <a:schemeClr val="accent6">
                    <a:lumMod val="75000"/>
                  </a:schemeClr>
                </a:solidFill>
              </a:rPr>
              <a:t>[Drobot14]</a:t>
            </a:r>
            <a:r>
              <a:rPr lang="sv-SE" dirty="0" smtClean="0"/>
              <a:t> Michal Drobot, ”</a:t>
            </a:r>
            <a:r>
              <a:rPr lang="sv-SE" dirty="0" err="1" smtClean="0"/>
              <a:t>Physically</a:t>
            </a:r>
            <a:r>
              <a:rPr lang="sv-SE" dirty="0" smtClean="0"/>
              <a:t> Based Area </a:t>
            </a:r>
            <a:r>
              <a:rPr lang="sv-SE" dirty="0" err="1" smtClean="0"/>
              <a:t>Lights</a:t>
            </a:r>
            <a:r>
              <a:rPr lang="sv-SE" dirty="0" smtClean="0"/>
              <a:t>”, GPU Pro 5</a:t>
            </a:r>
          </a:p>
          <a:p>
            <a:endParaRPr lang="sv-SE" dirty="0" smtClean="0"/>
          </a:p>
          <a:p>
            <a:r>
              <a:rPr lang="sv-SE" dirty="0" smtClean="0">
                <a:solidFill>
                  <a:schemeClr val="accent6">
                    <a:lumMod val="75000"/>
                  </a:schemeClr>
                </a:solidFill>
              </a:rPr>
              <a:t>[Heitz14]</a:t>
            </a:r>
            <a:r>
              <a:rPr lang="sv-SE" dirty="0" smtClean="0"/>
              <a:t> Eric Heitz, ”</a:t>
            </a:r>
            <a:r>
              <a:rPr lang="en-US" dirty="0" smtClean="0"/>
              <a:t>Understanding </a:t>
            </a:r>
            <a:r>
              <a:rPr lang="en-US" dirty="0"/>
              <a:t>the Masking-Shadowing Function in </a:t>
            </a:r>
            <a:r>
              <a:rPr lang="en-US" dirty="0" err="1"/>
              <a:t>Microfacet</a:t>
            </a:r>
            <a:r>
              <a:rPr lang="en-US" dirty="0"/>
              <a:t>-Based </a:t>
            </a:r>
            <a:r>
              <a:rPr lang="en-US" dirty="0" smtClean="0"/>
              <a:t>BRDFs”, JCGT, 2014</a:t>
            </a:r>
          </a:p>
          <a:p>
            <a:endParaRPr lang="sv-SE" dirty="0" smtClean="0"/>
          </a:p>
          <a:p>
            <a:r>
              <a:rPr lang="en-US" dirty="0">
                <a:solidFill>
                  <a:schemeClr val="accent6">
                    <a:lumMod val="75000"/>
                  </a:schemeClr>
                </a:solidFill>
              </a:rPr>
              <a:t>[Lagarde12]</a:t>
            </a:r>
            <a:r>
              <a:rPr lang="en-US" dirty="0"/>
              <a:t> </a:t>
            </a:r>
            <a:r>
              <a:rPr lang="en-US" dirty="0" err="1" smtClean="0"/>
              <a:t>Sébastien</a:t>
            </a:r>
            <a:r>
              <a:rPr lang="en-US" dirty="0" smtClean="0"/>
              <a:t> </a:t>
            </a:r>
            <a:r>
              <a:rPr lang="en-US" dirty="0" err="1" smtClean="0"/>
              <a:t>Lagarde</a:t>
            </a:r>
            <a:r>
              <a:rPr lang="en-US" dirty="0" smtClean="0"/>
              <a:t>, “Local </a:t>
            </a:r>
            <a:r>
              <a:rPr lang="en-US" dirty="0"/>
              <a:t>Image-based Lighting With </a:t>
            </a:r>
            <a:r>
              <a:rPr lang="en-US" dirty="0" smtClean="0"/>
              <a:t>Parallax-Corrected Cubemaps”, SIGGRAPH’12</a:t>
            </a:r>
            <a:endParaRPr lang="en-US" dirty="0"/>
          </a:p>
          <a:p>
            <a:endParaRPr lang="sv-SE" dirty="0"/>
          </a:p>
          <a:p>
            <a:endParaRPr lang="en-US" dirty="0"/>
          </a:p>
        </p:txBody>
      </p:sp>
    </p:spTree>
    <p:extLst>
      <p:ext uri="{BB962C8B-B14F-4D97-AF65-F5344CB8AC3E}">
        <p14:creationId xmlns:p14="http://schemas.microsoft.com/office/powerpoint/2010/main" val="7380014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BPBR">
  <a:themeElements>
    <a:clrScheme name="Frostbit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GameTeamPresentationTemplate" id="{DD51E664-476E-4D0C-82FE-0D3EB7059F1D}" vid="{1287A72F-15C8-4FFB-95E0-3B77613ACE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659</TotalTime>
  <Words>5298</Words>
  <Application>Microsoft Macintosh PowerPoint</Application>
  <PresentationFormat>On-screen Show (16:9)</PresentationFormat>
  <Paragraphs>865</Paragraphs>
  <Slides>91</Slides>
  <Notes>91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93" baseType="lpstr">
      <vt:lpstr>FBPBR</vt:lpstr>
      <vt:lpstr>Bitmap Image</vt:lpstr>
      <vt:lpstr>PowerPoint Presentation</vt:lpstr>
      <vt:lpstr>Acknowledgments</vt:lpstr>
      <vt:lpstr>Disclaimer</vt:lpstr>
      <vt:lpstr>What is the scope of PBR?</vt:lpstr>
      <vt:lpstr>What is the scope of PBR?</vt:lpstr>
      <vt:lpstr>What is the scope of PBR?</vt:lpstr>
      <vt:lpstr>What is the scope of PBR?</vt:lpstr>
      <vt:lpstr>What is the scope of PBR?</vt:lpstr>
      <vt:lpstr>What is the scope of PBR?</vt:lpstr>
      <vt:lpstr>What is the scope of PBR?</vt:lpstr>
      <vt:lpstr>Reference framework</vt:lpstr>
      <vt:lpstr>Materials</vt:lpstr>
      <vt:lpstr>Material – Standard Model </vt:lpstr>
      <vt:lpstr>Material – Specular </vt:lpstr>
      <vt:lpstr>Material – Specular </vt:lpstr>
      <vt:lpstr>Material – Specular </vt:lpstr>
      <vt:lpstr>Material - Specular</vt:lpstr>
      <vt:lpstr>Material – Diffuse </vt:lpstr>
      <vt:lpstr>Material – Diffuse </vt:lpstr>
      <vt:lpstr>Material – Diffuse </vt:lpstr>
      <vt:lpstr>Material - Diffuse</vt:lpstr>
      <vt:lpstr>Material – Diffuse </vt:lpstr>
      <vt:lpstr>Material – Diffuse </vt:lpstr>
      <vt:lpstr>Material – Diffuse </vt:lpstr>
      <vt:lpstr>Material – Parameterization </vt:lpstr>
      <vt:lpstr>Material – Parameterization </vt:lpstr>
      <vt:lpstr>Material – Parameterization </vt:lpstr>
      <vt:lpstr>Material – Parameterization </vt:lpstr>
      <vt:lpstr>Lighting</vt:lpstr>
      <vt:lpstr>Lighting</vt:lpstr>
      <vt:lpstr>Lighting</vt:lpstr>
      <vt:lpstr>Lighting</vt:lpstr>
      <vt:lpstr>Lighting</vt:lpstr>
      <vt:lpstr>Lighting</vt:lpstr>
      <vt:lpstr>Lighting – Units &amp; Frame of Reference</vt:lpstr>
      <vt:lpstr>Lighting – Units &amp; Frame of Reference</vt:lpstr>
      <vt:lpstr>Lighting – Units &amp; Frame of Reference</vt:lpstr>
      <vt:lpstr>Lighting – Units &amp; Frame of Reference</vt:lpstr>
      <vt:lpstr>Lighting – Analytical Lights</vt:lpstr>
      <vt:lpstr>Lighting – Units &amp; Frame of Reference</vt:lpstr>
      <vt:lpstr>Lighting – Analytical Lights</vt:lpstr>
      <vt:lpstr>Lighting – Analytical Lights</vt:lpstr>
      <vt:lpstr>Lighting – Analytical Lights</vt:lpstr>
      <vt:lpstr>Lighting – Analytical Lights</vt:lpstr>
      <vt:lpstr>Lighting – Analytical Lights</vt:lpstr>
      <vt:lpstr>Lighting – Analytical Lights</vt:lpstr>
      <vt:lpstr>Lighting – Analytical Lights</vt:lpstr>
      <vt:lpstr>Lighting – Analytical lights</vt:lpstr>
      <vt:lpstr>Lighting – Analytical Lights</vt:lpstr>
      <vt:lpstr>Lighting – Analytical Lights</vt:lpstr>
      <vt:lpstr>Lighting – Analytical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Lighting – Image-Based Lights</vt:lpstr>
      <vt:lpstr>PowerPoint Presentation</vt:lpstr>
      <vt:lpstr>PowerPoint Presentation</vt:lpstr>
      <vt:lpstr>PowerPoint Presentation</vt:lpstr>
      <vt:lpstr>PowerPoint Presentation</vt:lpstr>
      <vt:lpstr>PowerPoint Presentation</vt:lpstr>
      <vt:lpstr>Lighting – Image-Based Lights</vt:lpstr>
      <vt:lpstr>Lighting – Image-Based Lights</vt:lpstr>
      <vt:lpstr>Lighting – Image-Based Lights</vt:lpstr>
      <vt:lpstr>Lighting – Image-Based Lights</vt:lpstr>
      <vt:lpstr>Lighting – Image-Based Lights</vt:lpstr>
      <vt:lpstr>Lighting – Image-Based Lights</vt:lpstr>
      <vt:lpstr>Camera</vt:lpstr>
      <vt:lpstr>Camera – Physically Based Camera</vt:lpstr>
      <vt:lpstr>Camera – Settings </vt:lpstr>
      <vt:lpstr>Camera – Exposure </vt:lpstr>
      <vt:lpstr>Camera – Exposure </vt:lpstr>
      <vt:lpstr>Camera – Exposure </vt:lpstr>
      <vt:lpstr> Transition to PBR</vt:lpstr>
      <vt:lpstr>Transition – Steps </vt:lpstr>
      <vt:lpstr>Acknowledgements</vt:lpstr>
      <vt:lpstr>QuestionS? </vt:lpstr>
      <vt:lpstr>References</vt:lpstr>
    </vt:vector>
  </TitlesOfParts>
  <Company>EA Digital Illusions CE 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 Rousiers, Charles</dc:creator>
  <cp:lastModifiedBy>Stephen Hill</cp:lastModifiedBy>
  <cp:revision>1273</cp:revision>
  <dcterms:created xsi:type="dcterms:W3CDTF">2013-11-04T21:33:09Z</dcterms:created>
  <dcterms:modified xsi:type="dcterms:W3CDTF">2014-10-22T15:21:18Z</dcterms:modified>
</cp:coreProperties>
</file>